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45"/>
  </p:notesMasterIdLst>
  <p:handoutMasterIdLst>
    <p:handoutMasterId r:id="rId46"/>
  </p:handoutMasterIdLst>
  <p:sldIdLst>
    <p:sldId id="293" r:id="rId3"/>
    <p:sldId id="353" r:id="rId4"/>
    <p:sldId id="355" r:id="rId5"/>
    <p:sldId id="356" r:id="rId6"/>
    <p:sldId id="358" r:id="rId7"/>
    <p:sldId id="375" r:id="rId8"/>
    <p:sldId id="360" r:id="rId9"/>
    <p:sldId id="361" r:id="rId10"/>
    <p:sldId id="362" r:id="rId11"/>
    <p:sldId id="363" r:id="rId12"/>
    <p:sldId id="366" r:id="rId13"/>
    <p:sldId id="367" r:id="rId14"/>
    <p:sldId id="365" r:id="rId15"/>
    <p:sldId id="364" r:id="rId16"/>
    <p:sldId id="297" r:id="rId17"/>
    <p:sldId id="370" r:id="rId18"/>
    <p:sldId id="369" r:id="rId19"/>
    <p:sldId id="368" r:id="rId20"/>
    <p:sldId id="371" r:id="rId21"/>
    <p:sldId id="372" r:id="rId22"/>
    <p:sldId id="373" r:id="rId23"/>
    <p:sldId id="377" r:id="rId24"/>
    <p:sldId id="378" r:id="rId25"/>
    <p:sldId id="379" r:id="rId26"/>
    <p:sldId id="380" r:id="rId27"/>
    <p:sldId id="381" r:id="rId28"/>
    <p:sldId id="382" r:id="rId29"/>
    <p:sldId id="383" r:id="rId30"/>
    <p:sldId id="384" r:id="rId31"/>
    <p:sldId id="385" r:id="rId32"/>
    <p:sldId id="386" r:id="rId33"/>
    <p:sldId id="396" r:id="rId34"/>
    <p:sldId id="387" r:id="rId35"/>
    <p:sldId id="388" r:id="rId36"/>
    <p:sldId id="389" r:id="rId37"/>
    <p:sldId id="390" r:id="rId38"/>
    <p:sldId id="391" r:id="rId39"/>
    <p:sldId id="392" r:id="rId40"/>
    <p:sldId id="393" r:id="rId41"/>
    <p:sldId id="394" r:id="rId42"/>
    <p:sldId id="395" r:id="rId43"/>
    <p:sldId id="376" r:id="rId44"/>
  </p:sldIdLst>
  <p:sldSz cx="9144000" cy="6858000" type="screen4x3"/>
  <p:notesSz cx="6858000" cy="9144000"/>
  <p:embeddedFontLst>
    <p:embeddedFont>
      <p:font typeface="Calibri" panose="020F0502020204030204" pitchFamily="34" charset="0"/>
      <p:regular r:id="rId47"/>
      <p:bold r:id="rId48"/>
      <p:italic r:id="rId49"/>
      <p:boldItalic r:id="rId5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656" autoAdjust="0"/>
    <p:restoredTop sz="95590" autoAdjust="0"/>
  </p:normalViewPr>
  <p:slideViewPr>
    <p:cSldViewPr snapToGrid="0">
      <p:cViewPr varScale="1">
        <p:scale>
          <a:sx n="72" d="100"/>
          <a:sy n="72" d="100"/>
        </p:scale>
        <p:origin x="-1638" y="-90"/>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1.fntdata"/><Relationship Id="rId50" Type="http://schemas.openxmlformats.org/officeDocument/2006/relationships/font" Target="fonts/font4.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2.fntdata"/><Relationship Id="rId8" Type="http://schemas.openxmlformats.org/officeDocument/2006/relationships/slide" Target="slides/slide6.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1/17/2020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1/17/2020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latin typeface="Arial" pitchFamily="34" charset="0"/>
            </a:endParaRP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fld id="{97F35016-20F9-4ECF-96FC-B2625988F4AB}" type="slidenum">
              <a:rPr lang="en-US" altLang="en-US" sz="1200" b="0" smtClean="0"/>
              <a:pPr/>
              <a:t>3</a:t>
            </a:fld>
            <a:endParaRPr lang="en-US" altLang="en-US" sz="1200" b="0"/>
          </a:p>
        </p:txBody>
      </p:sp>
    </p:spTree>
    <p:extLst>
      <p:ext uri="{BB962C8B-B14F-4D97-AF65-F5344CB8AC3E}">
        <p14:creationId xmlns:p14="http://schemas.microsoft.com/office/powerpoint/2010/main" val="3543624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en-US">
              <a:latin typeface="Arial" pitchFamily="34" charset="0"/>
            </a:endParaRP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fld id="{5BCEEFDC-90AB-44D2-83A8-CC31E3E7FC24}" type="slidenum">
              <a:rPr lang="en-US" altLang="en-US" sz="1200" b="0" smtClean="0"/>
              <a:pPr/>
              <a:t>5</a:t>
            </a:fld>
            <a:endParaRPr lang="en-US" altLang="en-US" sz="1200" b="0"/>
          </a:p>
        </p:txBody>
      </p:sp>
    </p:spTree>
    <p:extLst>
      <p:ext uri="{BB962C8B-B14F-4D97-AF65-F5344CB8AC3E}">
        <p14:creationId xmlns:p14="http://schemas.microsoft.com/office/powerpoint/2010/main" val="3379843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en-US">
              <a:latin typeface="Arial" pitchFamily="34" charset="0"/>
            </a:endParaRP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fld id="{27C714CF-BAF7-4F02-AB5B-34E4C3EB9569}" type="slidenum">
              <a:rPr lang="en-US" altLang="en-US" sz="1200" b="0" smtClean="0"/>
              <a:pPr/>
              <a:t>7</a:t>
            </a:fld>
            <a:endParaRPr lang="en-US" altLang="en-US" sz="1200" b="0"/>
          </a:p>
        </p:txBody>
      </p:sp>
    </p:spTree>
    <p:extLst>
      <p:ext uri="{BB962C8B-B14F-4D97-AF65-F5344CB8AC3E}">
        <p14:creationId xmlns:p14="http://schemas.microsoft.com/office/powerpoint/2010/main" val="36005196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Conten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E507CE18-95E8-4CCF-99C0-D574AD05EF8B}" type="slidenum">
              <a:rPr lang="en-US"/>
              <a:pPr>
                <a:defRPr/>
              </a:pPr>
              <a:t>‹#›</a:t>
            </a:fld>
            <a:endParaRPr lang="en-US" dirty="0"/>
          </a:p>
        </p:txBody>
      </p:sp>
    </p:spTree>
    <p:extLst>
      <p:ext uri="{BB962C8B-B14F-4D97-AF65-F5344CB8AC3E}">
        <p14:creationId xmlns:p14="http://schemas.microsoft.com/office/powerpoint/2010/main" val="10399773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BC0DE0E3-92A5-4828-9AD2-246FEE800BB0}" type="datetimeFigureOut">
              <a:rPr lang="en-US" smtClean="0"/>
              <a:t>1/17/2020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3218655D-BD9E-43F4-9876-8144DD1034B6}" type="slidenum">
              <a:rPr lang="en-US" smtClean="0"/>
              <a:t>‹#›</a:t>
            </a:fld>
            <a:endParaRPr lang="en-US"/>
          </a:p>
        </p:txBody>
      </p:sp>
    </p:spTree>
    <p:extLst>
      <p:ext uri="{BB962C8B-B14F-4D97-AF65-F5344CB8AC3E}">
        <p14:creationId xmlns:p14="http://schemas.microsoft.com/office/powerpoint/2010/main" val="4082107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5.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5" r:id="rId10"/>
    <p:sldLayoutId id="2147483846" r:id="rId11"/>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7.xml"/><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Ancillary Uses of HYPACK</a:t>
            </a:r>
            <a:endParaRPr lang="en-US" sz="2400" dirty="0"/>
          </a:p>
        </p:txBody>
      </p:sp>
      <p:sp>
        <p:nvSpPr>
          <p:cNvPr id="2" name="Subtitle 1"/>
          <p:cNvSpPr>
            <a:spLocks noGrp="1"/>
          </p:cNvSpPr>
          <p:nvPr>
            <p:ph type="subTitle" idx="1"/>
          </p:nvPr>
        </p:nvSpPr>
        <p:spPr>
          <a:xfrm>
            <a:off x="433136" y="2774482"/>
            <a:ext cx="4138863" cy="422029"/>
          </a:xfrm>
        </p:spPr>
        <p:txBody>
          <a:bodyPr/>
          <a:lstStyle/>
          <a:p>
            <a:r>
              <a:rPr lang="en-US" dirty="0"/>
              <a:t>HYPACK 2020 Training Event</a:t>
            </a:r>
          </a:p>
        </p:txBody>
      </p:sp>
      <p:sp>
        <p:nvSpPr>
          <p:cNvPr id="7" name="Content Placeholder 6"/>
          <p:cNvSpPr>
            <a:spLocks noGrp="1"/>
          </p:cNvSpPr>
          <p:nvPr>
            <p:ph sz="quarter" idx="11"/>
          </p:nvPr>
        </p:nvSpPr>
        <p:spPr/>
        <p:txBody>
          <a:bodyPr/>
          <a:lstStyle/>
          <a:p>
            <a:r>
              <a:rPr lang="en-US" dirty="0"/>
              <a:t>January 2020</a:t>
            </a:r>
          </a:p>
        </p:txBody>
      </p:sp>
      <p:pic>
        <p:nvPicPr>
          <p:cNvPr id="3" name="Picture 2"/>
          <p:cNvPicPr>
            <a:picLocks noChangeAspect="1"/>
          </p:cNvPicPr>
          <p:nvPr/>
        </p:nvPicPr>
        <p:blipFill>
          <a:blip r:embed="rId2"/>
          <a:stretch>
            <a:fillRect/>
          </a:stretch>
        </p:blipFill>
        <p:spPr>
          <a:xfrm>
            <a:off x="1536192" y="4162212"/>
            <a:ext cx="6583680" cy="2695788"/>
          </a:xfrm>
          <a:prstGeom prst="rect">
            <a:avLst/>
          </a:prstGeom>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DQM Data </a:t>
            </a:r>
          </a:p>
        </p:txBody>
      </p:sp>
      <p:sp>
        <p:nvSpPr>
          <p:cNvPr id="3" name="Content Placeholder 2"/>
          <p:cNvSpPr>
            <a:spLocks noGrp="1"/>
          </p:cNvSpPr>
          <p:nvPr>
            <p:ph idx="1"/>
          </p:nvPr>
        </p:nvSpPr>
        <p:spPr/>
        <p:txBody>
          <a:bodyPr/>
          <a:lstStyle/>
          <a:p>
            <a:pPr marL="342900" indent="-3429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rPr>
              <a:t>DQM data is compiled for all monitored fields and saved to a database file for environmental reporting. </a:t>
            </a:r>
          </a:p>
          <a:p>
            <a:pPr marL="342900" indent="-342900">
              <a:buClr>
                <a:schemeClr val="tx1">
                  <a:lumMod val="65000"/>
                  <a:lumOff val="35000"/>
                </a:schemeClr>
              </a:buClr>
              <a:buFont typeface="Arial" panose="020B0604020202020204" pitchFamily="34" charset="0"/>
              <a:buChar char="•"/>
            </a:pPr>
            <a:endParaRPr lang="en-US" dirty="0">
              <a:solidFill>
                <a:schemeClr val="tx1">
                  <a:lumMod val="65000"/>
                  <a:lumOff val="35000"/>
                </a:schemeClr>
              </a:solidFill>
            </a:endParaRPr>
          </a:p>
          <a:p>
            <a:pPr marL="342900" indent="-3429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rPr>
              <a:t>This includes position of the tool to remove contaminated sediment and is not limited to position, depth, bottom type of amount of material to be processed. </a:t>
            </a:r>
          </a:p>
          <a:p>
            <a:pPr marL="342900" indent="-342900">
              <a:buClr>
                <a:schemeClr val="tx1">
                  <a:lumMod val="65000"/>
                  <a:lumOff val="35000"/>
                </a:schemeClr>
              </a:buClr>
              <a:buFont typeface="Arial" panose="020B0604020202020204" pitchFamily="34" charset="0"/>
              <a:buChar char="•"/>
            </a:pPr>
            <a:endParaRPr lang="en-US" dirty="0">
              <a:solidFill>
                <a:schemeClr val="tx1">
                  <a:lumMod val="65000"/>
                  <a:lumOff val="35000"/>
                </a:schemeClr>
              </a:solidFill>
            </a:endParaRPr>
          </a:p>
          <a:p>
            <a:pPr marL="342900" indent="-3429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rPr>
              <a:t>Each shift can be monitored and data compiled for every second of work time</a:t>
            </a:r>
          </a:p>
          <a:p>
            <a:pPr marL="342900" indent="-342900">
              <a:buClr>
                <a:schemeClr val="tx1">
                  <a:lumMod val="65000"/>
                  <a:lumOff val="35000"/>
                </a:schemeClr>
              </a:buClr>
              <a:buFont typeface="Arial" panose="020B0604020202020204" pitchFamily="34" charset="0"/>
              <a:buChar char="•"/>
            </a:pPr>
            <a:endParaRPr lang="en-US" dirty="0">
              <a:solidFill>
                <a:schemeClr val="tx1">
                  <a:lumMod val="65000"/>
                  <a:lumOff val="35000"/>
                </a:schemeClr>
              </a:solidFill>
            </a:endParaRPr>
          </a:p>
          <a:p>
            <a:pPr marL="342900" indent="-3429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rPr>
              <a:t>Bottom characteristics can be logged and reports generated. </a:t>
            </a:r>
          </a:p>
        </p:txBody>
      </p:sp>
      <p:sp>
        <p:nvSpPr>
          <p:cNvPr id="4" name="Slide Number Placeholder 3"/>
          <p:cNvSpPr>
            <a:spLocks noGrp="1"/>
          </p:cNvSpPr>
          <p:nvPr>
            <p:ph type="sldNum" sz="quarter" idx="10"/>
          </p:nvPr>
        </p:nvSpPr>
        <p:spPr/>
        <p:txBody>
          <a:bodyPr/>
          <a:lstStyle/>
          <a:p>
            <a:pPr>
              <a:defRPr/>
            </a:pPr>
            <a:fld id="{E507CE18-95E8-4CCF-99C0-D574AD05EF8B}" type="slidenum">
              <a:rPr lang="en-US" smtClean="0"/>
              <a:pPr>
                <a:defRPr/>
              </a:pPr>
              <a:t>10</a:t>
            </a:fld>
            <a:endParaRPr lang="en-US" dirty="0"/>
          </a:p>
        </p:txBody>
      </p:sp>
    </p:spTree>
    <p:extLst>
      <p:ext uri="{BB962C8B-B14F-4D97-AF65-F5344CB8AC3E}">
        <p14:creationId xmlns:p14="http://schemas.microsoft.com/office/powerpoint/2010/main" val="42710980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to USACE DQM onboard PC</a:t>
            </a:r>
          </a:p>
        </p:txBody>
      </p:sp>
      <p:sp>
        <p:nvSpPr>
          <p:cNvPr id="4" name="Slide Number Placeholder 3"/>
          <p:cNvSpPr>
            <a:spLocks noGrp="1"/>
          </p:cNvSpPr>
          <p:nvPr>
            <p:ph type="sldNum" sz="quarter" idx="10"/>
          </p:nvPr>
        </p:nvSpPr>
        <p:spPr/>
        <p:txBody>
          <a:bodyPr/>
          <a:lstStyle/>
          <a:p>
            <a:pPr>
              <a:defRPr/>
            </a:pPr>
            <a:fld id="{E507CE18-95E8-4CCF-99C0-D574AD05EF8B}" type="slidenum">
              <a:rPr lang="en-US" smtClean="0"/>
              <a:pPr>
                <a:defRPr/>
              </a:pPr>
              <a:t>11</a:t>
            </a:fld>
            <a:endParaRPr lang="en-US" dirty="0"/>
          </a:p>
        </p:txBody>
      </p:sp>
      <p:pic>
        <p:nvPicPr>
          <p:cNvPr id="18434" name="Picture 2" descr="C:\Users\cshaw\Downloads\dq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507" y="1458256"/>
            <a:ext cx="6810200" cy="4866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966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Mission Planning and Line Steerage</a:t>
            </a:r>
          </a:p>
        </p:txBody>
      </p:sp>
      <p:sp>
        <p:nvSpPr>
          <p:cNvPr id="4" name="Slide Number Placeholder 3"/>
          <p:cNvSpPr>
            <a:spLocks noGrp="1"/>
          </p:cNvSpPr>
          <p:nvPr>
            <p:ph type="sldNum" sz="quarter" idx="10"/>
          </p:nvPr>
        </p:nvSpPr>
        <p:spPr/>
        <p:txBody>
          <a:bodyPr/>
          <a:lstStyle/>
          <a:p>
            <a:pPr>
              <a:defRPr/>
            </a:pPr>
            <a:fld id="{E507CE18-95E8-4CCF-99C0-D574AD05EF8B}" type="slidenum">
              <a:rPr lang="en-US" smtClean="0"/>
              <a:pPr>
                <a:defRPr/>
              </a:pPr>
              <a:t>12</a:t>
            </a:fld>
            <a:endParaRPr lang="en-US" dirty="0"/>
          </a:p>
        </p:txBody>
      </p:sp>
      <p:pic>
        <p:nvPicPr>
          <p:cNvPr id="1026" name="Picture 2" descr="C:\Users\cshaw\Downloads\S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288438"/>
            <a:ext cx="6571419" cy="4925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96842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323328" cy="988786"/>
          </a:xfrm>
        </p:spPr>
        <p:txBody>
          <a:bodyPr/>
          <a:lstStyle/>
          <a:p>
            <a:r>
              <a:rPr lang="en-US" dirty="0"/>
              <a:t>Robot remote data collection and controls</a:t>
            </a:r>
          </a:p>
        </p:txBody>
      </p:sp>
      <p:sp>
        <p:nvSpPr>
          <p:cNvPr id="4" name="Slide Number Placeholder 3"/>
          <p:cNvSpPr>
            <a:spLocks noGrp="1"/>
          </p:cNvSpPr>
          <p:nvPr>
            <p:ph type="sldNum" sz="quarter" idx="10"/>
          </p:nvPr>
        </p:nvSpPr>
        <p:spPr/>
        <p:txBody>
          <a:bodyPr/>
          <a:lstStyle/>
          <a:p>
            <a:pPr>
              <a:defRPr/>
            </a:pPr>
            <a:fld id="{E507CE18-95E8-4CCF-99C0-D574AD05EF8B}" type="slidenum">
              <a:rPr lang="en-US" smtClean="0"/>
              <a:pPr>
                <a:defRPr/>
              </a:pPr>
              <a:t>13</a:t>
            </a:fld>
            <a:endParaRPr lang="en-US" dirty="0"/>
          </a:p>
        </p:txBody>
      </p:sp>
      <p:pic>
        <p:nvPicPr>
          <p:cNvPr id="2050" name="Picture 2" descr="C:\Users\cshaw\Downloads\sr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408112"/>
            <a:ext cx="7088981" cy="4725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4864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UAV and USV Data Collection</a:t>
            </a:r>
          </a:p>
        </p:txBody>
      </p:sp>
      <p:sp>
        <p:nvSpPr>
          <p:cNvPr id="4" name="Slide Number Placeholder 3"/>
          <p:cNvSpPr>
            <a:spLocks noGrp="1"/>
          </p:cNvSpPr>
          <p:nvPr>
            <p:ph type="sldNum" sz="quarter" idx="10"/>
          </p:nvPr>
        </p:nvSpPr>
        <p:spPr/>
        <p:txBody>
          <a:bodyPr/>
          <a:lstStyle/>
          <a:p>
            <a:pPr>
              <a:defRPr/>
            </a:pPr>
            <a:fld id="{E507CE18-95E8-4CCF-99C0-D574AD05EF8B}" type="slidenum">
              <a:rPr lang="en-US" smtClean="0"/>
              <a:pPr>
                <a:defRPr/>
              </a:pPr>
              <a:t>14</a:t>
            </a:fld>
            <a:endParaRPr lang="en-US" dirty="0"/>
          </a:p>
        </p:txBody>
      </p:sp>
      <p:pic>
        <p:nvPicPr>
          <p:cNvPr id="3074" name="Picture 2" descr="C:\Users\cshaw\Downloads\sr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476374"/>
            <a:ext cx="8412162" cy="4676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6309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5405628" cy="988786"/>
          </a:xfrm>
        </p:spPr>
        <p:txBody>
          <a:bodyPr/>
          <a:lstStyle/>
          <a:p>
            <a:r>
              <a:rPr lang="en-US" dirty="0"/>
              <a:t>UAV and USV Data Collection</a:t>
            </a:r>
          </a:p>
        </p:txBody>
      </p:sp>
      <p:sp>
        <p:nvSpPr>
          <p:cNvPr id="4" name="Slide Number Placeholder 3"/>
          <p:cNvSpPr>
            <a:spLocks noGrp="1"/>
          </p:cNvSpPr>
          <p:nvPr>
            <p:ph type="sldNum" sz="quarter" idx="12"/>
          </p:nvPr>
        </p:nvSpPr>
        <p:spPr/>
        <p:txBody>
          <a:bodyPr/>
          <a:lstStyle/>
          <a:p>
            <a:fld id="{50F2F8E5-1108-0A46-83A0-852BF6A1A522}" type="slidenum">
              <a:rPr lang="en-US" smtClean="0"/>
              <a:pPr/>
              <a:t>15</a:t>
            </a:fld>
            <a:endParaRPr lang="en-US" dirty="0"/>
          </a:p>
        </p:txBody>
      </p:sp>
      <p:pic>
        <p:nvPicPr>
          <p:cNvPr id="4098" name="Picture 2" descr="C:\Users\cshaw\Downloads\sr4.PNG"/>
          <p:cNvPicPr>
            <a:picLocks noChangeAspect="1" noChangeArrowheads="1"/>
          </p:cNvPicPr>
          <p:nvPr/>
        </p:nvPicPr>
        <p:blipFill rotWithShape="1">
          <a:blip r:embed="rId2">
            <a:extLst>
              <a:ext uri="{28A0092B-C50C-407E-A947-70E740481C1C}">
                <a14:useLocalDpi xmlns:a14="http://schemas.microsoft.com/office/drawing/2010/main" val="0"/>
              </a:ext>
            </a:extLst>
          </a:blip>
          <a:srcRect l="1" t="1081" r="581" b="1"/>
          <a:stretch/>
        </p:blipFill>
        <p:spPr bwMode="auto">
          <a:xfrm>
            <a:off x="2080428" y="2275840"/>
            <a:ext cx="5241544" cy="400739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47472" y="1289113"/>
            <a:ext cx="4481915" cy="120032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tx1">
                    <a:lumMod val="65000"/>
                    <a:lumOff val="35000"/>
                  </a:schemeClr>
                </a:solidFill>
              </a:rPr>
              <a:t>Real time data collection</a:t>
            </a:r>
          </a:p>
          <a:p>
            <a:pPr marL="742950" lvl="1" indent="-285750">
              <a:buFont typeface="Arial" panose="020B0604020202020204" pitchFamily="34" charset="0"/>
              <a:buChar char="•"/>
            </a:pPr>
            <a:r>
              <a:rPr lang="en-US" dirty="0">
                <a:solidFill>
                  <a:schemeClr val="tx1">
                    <a:lumMod val="65000"/>
                    <a:lumOff val="35000"/>
                  </a:schemeClr>
                </a:solidFill>
              </a:rPr>
              <a:t>Onboard </a:t>
            </a:r>
          </a:p>
          <a:p>
            <a:pPr marL="742950" lvl="1" indent="-285750">
              <a:buFont typeface="Arial" panose="020B0604020202020204" pitchFamily="34" charset="0"/>
              <a:buChar char="•"/>
            </a:pPr>
            <a:r>
              <a:rPr lang="en-US" dirty="0">
                <a:solidFill>
                  <a:schemeClr val="tx1">
                    <a:lumMod val="65000"/>
                    <a:lumOff val="35000"/>
                  </a:schemeClr>
                </a:solidFill>
              </a:rPr>
              <a:t>Remotely logged</a:t>
            </a:r>
          </a:p>
          <a:p>
            <a:pPr marL="285750" indent="-285750">
              <a:buFont typeface="Arial" panose="020B0604020202020204" pitchFamily="34" charset="0"/>
              <a:buChar char="•"/>
            </a:pPr>
            <a:r>
              <a:rPr lang="en-US" dirty="0">
                <a:solidFill>
                  <a:schemeClr val="tx1">
                    <a:lumMod val="65000"/>
                    <a:lumOff val="35000"/>
                  </a:schemeClr>
                </a:solidFill>
              </a:rPr>
              <a:t>Can send waypoints to remote vessel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HYPACK UAV data in 4 dimensions</a:t>
            </a:r>
          </a:p>
        </p:txBody>
      </p:sp>
      <p:sp>
        <p:nvSpPr>
          <p:cNvPr id="4" name="Slide Number Placeholder 3"/>
          <p:cNvSpPr>
            <a:spLocks noGrp="1"/>
          </p:cNvSpPr>
          <p:nvPr>
            <p:ph type="sldNum" sz="quarter" idx="12"/>
          </p:nvPr>
        </p:nvSpPr>
        <p:spPr/>
        <p:txBody>
          <a:bodyPr/>
          <a:lstStyle/>
          <a:p>
            <a:fld id="{50F2F8E5-1108-0A46-83A0-852BF6A1A522}" type="slidenum">
              <a:rPr lang="en-US" smtClean="0"/>
              <a:pPr/>
              <a:t>16</a:t>
            </a:fld>
            <a:endParaRPr lang="en-US"/>
          </a:p>
        </p:txBody>
      </p:sp>
      <p:pic>
        <p:nvPicPr>
          <p:cNvPr id="5122" name="Picture 2" descr="C:\Users\cshaw\Downloads\full co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180889"/>
            <a:ext cx="5233987" cy="522354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077141" y="2819444"/>
            <a:ext cx="2616200" cy="1754326"/>
          </a:xfrm>
          <a:prstGeom prst="rect">
            <a:avLst/>
          </a:prstGeom>
          <a:noFill/>
          <a:ln>
            <a:noFill/>
          </a:ln>
        </p:spPr>
        <p:txBody>
          <a:bodyPr wrap="square" rtlCol="0">
            <a:spAutoFit/>
          </a:bodyPr>
          <a:lstStyle/>
          <a:p>
            <a:pPr marL="285750" indent="-285750">
              <a:buFont typeface="Arial" panose="020B0604020202020204" pitchFamily="34" charset="0"/>
              <a:buChar char="•"/>
            </a:pPr>
            <a:r>
              <a:rPr lang="en-US" dirty="0">
                <a:solidFill>
                  <a:schemeClr val="tx1">
                    <a:lumMod val="65000"/>
                    <a:lumOff val="35000"/>
                  </a:schemeClr>
                </a:solidFill>
              </a:rPr>
              <a:t>Lidar</a:t>
            </a:r>
          </a:p>
          <a:p>
            <a:pPr marL="285750" indent="-285750">
              <a:buFont typeface="Arial" panose="020B0604020202020204" pitchFamily="34" charset="0"/>
              <a:buChar char="•"/>
            </a:pPr>
            <a:r>
              <a:rPr lang="en-US" dirty="0" err="1">
                <a:solidFill>
                  <a:schemeClr val="tx1">
                    <a:lumMod val="65000"/>
                    <a:lumOff val="35000"/>
                  </a:schemeClr>
                </a:solidFill>
              </a:rPr>
              <a:t>Multibeam</a:t>
            </a:r>
            <a:r>
              <a:rPr lang="en-US" dirty="0">
                <a:solidFill>
                  <a:schemeClr val="tx1">
                    <a:lumMod val="65000"/>
                    <a:lumOff val="35000"/>
                  </a:schemeClr>
                </a:solidFill>
              </a:rPr>
              <a:t> Bathy</a:t>
            </a:r>
          </a:p>
          <a:p>
            <a:pPr marL="285750" indent="-285750">
              <a:buFont typeface="Arial" panose="020B0604020202020204" pitchFamily="34" charset="0"/>
              <a:buChar char="•"/>
            </a:pPr>
            <a:r>
              <a:rPr lang="en-US" dirty="0">
                <a:solidFill>
                  <a:schemeClr val="tx1">
                    <a:lumMod val="65000"/>
                    <a:lumOff val="35000"/>
                  </a:schemeClr>
                </a:solidFill>
              </a:rPr>
              <a:t>ADCP</a:t>
            </a:r>
          </a:p>
          <a:p>
            <a:pPr marL="285750" indent="-285750">
              <a:buFont typeface="Arial" panose="020B0604020202020204" pitchFamily="34" charset="0"/>
              <a:buChar char="•"/>
            </a:pPr>
            <a:r>
              <a:rPr lang="en-US" dirty="0">
                <a:solidFill>
                  <a:schemeClr val="tx1">
                    <a:lumMod val="65000"/>
                    <a:lumOff val="35000"/>
                  </a:schemeClr>
                </a:solidFill>
              </a:rPr>
              <a:t>Water Quality</a:t>
            </a:r>
          </a:p>
          <a:p>
            <a:pPr marL="285750" indent="-285750">
              <a:buFont typeface="Arial" panose="020B0604020202020204" pitchFamily="34" charset="0"/>
              <a:buChar char="•"/>
            </a:pPr>
            <a:r>
              <a:rPr lang="en-US" dirty="0" err="1">
                <a:solidFill>
                  <a:schemeClr val="tx1">
                    <a:lumMod val="65000"/>
                    <a:lumOff val="35000"/>
                  </a:schemeClr>
                </a:solidFill>
              </a:rPr>
              <a:t>Sidescan</a:t>
            </a:r>
            <a:r>
              <a:rPr lang="en-US" dirty="0">
                <a:solidFill>
                  <a:schemeClr val="tx1">
                    <a:lumMod val="65000"/>
                    <a:lumOff val="35000"/>
                  </a:schemeClr>
                </a:solidFill>
              </a:rPr>
              <a:t> Imagery</a:t>
            </a:r>
          </a:p>
          <a:p>
            <a:pPr marL="285750" indent="-285750">
              <a:buFont typeface="Arial" panose="020B0604020202020204" pitchFamily="34" charset="0"/>
              <a:buChar char="•"/>
            </a:pPr>
            <a:r>
              <a:rPr lang="en-US" dirty="0">
                <a:solidFill>
                  <a:schemeClr val="tx1">
                    <a:lumMod val="65000"/>
                    <a:lumOff val="35000"/>
                  </a:schemeClr>
                </a:solidFill>
              </a:rPr>
              <a:t>Tidal Measurement</a:t>
            </a:r>
          </a:p>
        </p:txBody>
      </p:sp>
    </p:spTree>
    <p:extLst>
      <p:ext uri="{BB962C8B-B14F-4D97-AF65-F5344CB8AC3E}">
        <p14:creationId xmlns:p14="http://schemas.microsoft.com/office/powerpoint/2010/main" val="2346593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 Turbidity Monitoring</a:t>
            </a:r>
          </a:p>
        </p:txBody>
      </p:sp>
      <p:sp>
        <p:nvSpPr>
          <p:cNvPr id="4" name="Slide Number Placeholder 3"/>
          <p:cNvSpPr>
            <a:spLocks noGrp="1"/>
          </p:cNvSpPr>
          <p:nvPr>
            <p:ph type="sldNum" sz="quarter" idx="12"/>
          </p:nvPr>
        </p:nvSpPr>
        <p:spPr/>
        <p:txBody>
          <a:bodyPr/>
          <a:lstStyle/>
          <a:p>
            <a:fld id="{50F2F8E5-1108-0A46-83A0-852BF6A1A522}" type="slidenum">
              <a:rPr lang="en-US" smtClean="0"/>
              <a:pPr/>
              <a:t>17</a:t>
            </a:fld>
            <a:endParaRPr lang="en-US"/>
          </a:p>
        </p:txBody>
      </p:sp>
      <p:pic>
        <p:nvPicPr>
          <p:cNvPr id="6146" name="Picture 2" descr="C:\Users\cshaw\Downloads\l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729016"/>
            <a:ext cx="8261403" cy="3913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606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YSI_Turbidity.dll with YSI EXO</a:t>
            </a:r>
          </a:p>
        </p:txBody>
      </p:sp>
      <p:sp>
        <p:nvSpPr>
          <p:cNvPr id="4" name="Slide Number Placeholder 3"/>
          <p:cNvSpPr>
            <a:spLocks noGrp="1"/>
          </p:cNvSpPr>
          <p:nvPr>
            <p:ph type="sldNum" sz="quarter" idx="12"/>
          </p:nvPr>
        </p:nvSpPr>
        <p:spPr/>
        <p:txBody>
          <a:bodyPr/>
          <a:lstStyle/>
          <a:p>
            <a:fld id="{50F2F8E5-1108-0A46-83A0-852BF6A1A522}" type="slidenum">
              <a:rPr lang="en-US" smtClean="0"/>
              <a:pPr/>
              <a:t>18</a:t>
            </a:fld>
            <a:endParaRPr lang="en-US"/>
          </a:p>
        </p:txBody>
      </p:sp>
      <p:pic>
        <p:nvPicPr>
          <p:cNvPr id="7170" name="Picture 2" descr="C:\Users\cshaw\Downloads\ex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431184"/>
            <a:ext cx="7142163" cy="4749635"/>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19586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6955028" cy="988786"/>
          </a:xfrm>
        </p:spPr>
        <p:txBody>
          <a:bodyPr/>
          <a:lstStyle/>
          <a:p>
            <a:r>
              <a:rPr lang="en-US" dirty="0"/>
              <a:t>Auto Import Tides from NOAA</a:t>
            </a:r>
          </a:p>
        </p:txBody>
      </p:sp>
      <p:sp>
        <p:nvSpPr>
          <p:cNvPr id="4" name="Slide Number Placeholder 3"/>
          <p:cNvSpPr>
            <a:spLocks noGrp="1"/>
          </p:cNvSpPr>
          <p:nvPr>
            <p:ph type="sldNum" sz="quarter" idx="12"/>
          </p:nvPr>
        </p:nvSpPr>
        <p:spPr/>
        <p:txBody>
          <a:bodyPr/>
          <a:lstStyle/>
          <a:p>
            <a:fld id="{50F2F8E5-1108-0A46-83A0-852BF6A1A522}" type="slidenum">
              <a:rPr lang="en-US" smtClean="0"/>
              <a:pPr/>
              <a:t>19</a:t>
            </a:fld>
            <a:endParaRPr lang="en-US"/>
          </a:p>
        </p:txBody>
      </p:sp>
      <p:pic>
        <p:nvPicPr>
          <p:cNvPr id="1026" name="Picture 2" descr="C:\Users\cshaw\Downloads\NOAA TId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450154"/>
            <a:ext cx="7096304" cy="358920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5973" y="5204100"/>
            <a:ext cx="7279301" cy="120032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tx1">
                    <a:lumMod val="65000"/>
                    <a:lumOff val="35000"/>
                  </a:schemeClr>
                </a:solidFill>
              </a:rPr>
              <a:t>Manual Tides program</a:t>
            </a:r>
          </a:p>
          <a:p>
            <a:pPr marL="285750" indent="-285750">
              <a:buFont typeface="Arial" panose="020B0604020202020204" pitchFamily="34" charset="0"/>
              <a:buChar char="•"/>
            </a:pPr>
            <a:r>
              <a:rPr lang="en-US" dirty="0">
                <a:solidFill>
                  <a:schemeClr val="tx1">
                    <a:lumMod val="65000"/>
                    <a:lumOff val="35000"/>
                  </a:schemeClr>
                </a:solidFill>
              </a:rPr>
              <a:t>If NOAA tide station is known it will auto populate</a:t>
            </a:r>
          </a:p>
          <a:p>
            <a:pPr marL="285750" indent="-285750">
              <a:buFont typeface="Arial" panose="020B0604020202020204" pitchFamily="34" charset="0"/>
              <a:buChar char="•"/>
            </a:pPr>
            <a:r>
              <a:rPr lang="en-US" dirty="0">
                <a:solidFill>
                  <a:schemeClr val="tx1">
                    <a:lumMod val="65000"/>
                    <a:lumOff val="35000"/>
                  </a:schemeClr>
                </a:solidFill>
              </a:rPr>
              <a:t>Can save out as *.</a:t>
            </a:r>
            <a:r>
              <a:rPr lang="en-US" dirty="0" err="1">
                <a:solidFill>
                  <a:schemeClr val="tx1">
                    <a:lumMod val="65000"/>
                    <a:lumOff val="35000"/>
                  </a:schemeClr>
                </a:solidFill>
              </a:rPr>
              <a:t>tdx</a:t>
            </a:r>
            <a:r>
              <a:rPr lang="en-US" dirty="0">
                <a:solidFill>
                  <a:schemeClr val="tx1">
                    <a:lumMod val="65000"/>
                    <a:lumOff val="35000"/>
                  </a:schemeClr>
                </a:solidFill>
              </a:rPr>
              <a:t> and *.</a:t>
            </a:r>
            <a:r>
              <a:rPr lang="en-US" dirty="0" err="1">
                <a:solidFill>
                  <a:schemeClr val="tx1">
                    <a:lumMod val="65000"/>
                    <a:lumOff val="35000"/>
                  </a:schemeClr>
                </a:solidFill>
              </a:rPr>
              <a:t>tid</a:t>
            </a:r>
            <a:r>
              <a:rPr lang="en-US" dirty="0">
                <a:solidFill>
                  <a:schemeClr val="tx1">
                    <a:lumMod val="65000"/>
                    <a:lumOff val="35000"/>
                  </a:schemeClr>
                </a:solidFill>
              </a:rPr>
              <a:t> file</a:t>
            </a:r>
          </a:p>
          <a:p>
            <a:pPr marL="285750" indent="-285750">
              <a:buFont typeface="Arial" panose="020B0604020202020204" pitchFamily="34" charset="0"/>
              <a:buChar char="•"/>
            </a:pPr>
            <a:r>
              <a:rPr lang="en-US" dirty="0">
                <a:solidFill>
                  <a:schemeClr val="tx1">
                    <a:lumMod val="65000"/>
                    <a:lumOff val="35000"/>
                  </a:schemeClr>
                </a:solidFill>
              </a:rPr>
              <a:t>Can import into TideDr.dll device driver in HYPACK Hardware</a:t>
            </a:r>
          </a:p>
        </p:txBody>
      </p:sp>
    </p:spTree>
    <p:extLst>
      <p:ext uri="{BB962C8B-B14F-4D97-AF65-F5344CB8AC3E}">
        <p14:creationId xmlns:p14="http://schemas.microsoft.com/office/powerpoint/2010/main" val="4735171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HYPACK SURVEY:  GHOST SHAPES</a:t>
            </a:r>
          </a:p>
        </p:txBody>
      </p:sp>
      <p:sp>
        <p:nvSpPr>
          <p:cNvPr id="4" name="Slide Number Placeholder 3"/>
          <p:cNvSpPr>
            <a:spLocks noGrp="1"/>
          </p:cNvSpPr>
          <p:nvPr>
            <p:ph type="sldNum" sz="quarter" idx="10"/>
          </p:nvPr>
        </p:nvSpPr>
        <p:spPr/>
        <p:txBody>
          <a:bodyPr/>
          <a:lstStyle/>
          <a:p>
            <a:pPr>
              <a:defRPr/>
            </a:pPr>
            <a:fld id="{E507CE18-95E8-4CCF-99C0-D574AD05EF8B}" type="slidenum">
              <a:rPr lang="en-US" smtClean="0"/>
              <a:pPr>
                <a:defRPr/>
              </a:pPr>
              <a:t>2</a:t>
            </a:fld>
            <a:endParaRPr lang="en-US" dirty="0"/>
          </a:p>
        </p:txBody>
      </p:sp>
      <p:pic>
        <p:nvPicPr>
          <p:cNvPr id="61442" name="Picture 2"/>
          <p:cNvPicPr>
            <a:picLocks noChangeAspect="1" noChangeArrowheads="1"/>
          </p:cNvPicPr>
          <p:nvPr/>
        </p:nvPicPr>
        <p:blipFill>
          <a:blip r:embed="rId2"/>
          <a:srcRect/>
          <a:stretch>
            <a:fillRect/>
          </a:stretch>
        </p:blipFill>
        <p:spPr bwMode="auto">
          <a:xfrm>
            <a:off x="347472" y="1578186"/>
            <a:ext cx="8412913" cy="4213122"/>
          </a:xfrm>
          <a:prstGeom prst="rect">
            <a:avLst/>
          </a:prstGeom>
          <a:noFill/>
          <a:ln w="9525">
            <a:noFill/>
            <a:miter lim="800000"/>
            <a:headEnd/>
            <a:tailEnd/>
          </a:ln>
        </p:spPr>
      </p:pic>
      <p:sp>
        <p:nvSpPr>
          <p:cNvPr id="6" name="TextBox 5"/>
          <p:cNvSpPr txBox="1"/>
          <p:nvPr/>
        </p:nvSpPr>
        <p:spPr>
          <a:xfrm>
            <a:off x="347472" y="5913202"/>
            <a:ext cx="8379503" cy="369332"/>
          </a:xfrm>
          <a:prstGeom prst="rect">
            <a:avLst/>
          </a:prstGeom>
          <a:noFill/>
        </p:spPr>
        <p:txBody>
          <a:bodyPr wrap="square" rtlCol="0">
            <a:spAutoFit/>
          </a:bodyPr>
          <a:lstStyle/>
          <a:p>
            <a:r>
              <a:rPr lang="en-US" dirty="0">
                <a:solidFill>
                  <a:schemeClr val="tx1">
                    <a:lumMod val="65000"/>
                    <a:lumOff val="35000"/>
                  </a:schemeClr>
                </a:solidFill>
              </a:rPr>
              <a:t>Enter the final position for a rig or barge move and draw a ghost shape (orange).</a:t>
            </a:r>
          </a:p>
        </p:txBody>
      </p:sp>
    </p:spTree>
    <p:extLst>
      <p:ext uri="{BB962C8B-B14F-4D97-AF65-F5344CB8AC3E}">
        <p14:creationId xmlns:p14="http://schemas.microsoft.com/office/powerpoint/2010/main" val="753958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NOAA Online Tide Reader</a:t>
            </a:r>
          </a:p>
        </p:txBody>
      </p:sp>
      <p:sp>
        <p:nvSpPr>
          <p:cNvPr id="4" name="Slide Number Placeholder 3"/>
          <p:cNvSpPr>
            <a:spLocks noGrp="1"/>
          </p:cNvSpPr>
          <p:nvPr>
            <p:ph type="sldNum" sz="quarter" idx="12"/>
          </p:nvPr>
        </p:nvSpPr>
        <p:spPr/>
        <p:txBody>
          <a:bodyPr/>
          <a:lstStyle/>
          <a:p>
            <a:fld id="{50F2F8E5-1108-0A46-83A0-852BF6A1A522}" type="slidenum">
              <a:rPr lang="en-US" smtClean="0"/>
              <a:pPr/>
              <a:t>20</a:t>
            </a:fld>
            <a:endParaRPr lang="en-US"/>
          </a:p>
        </p:txBody>
      </p:sp>
      <p:pic>
        <p:nvPicPr>
          <p:cNvPr id="2050" name="Picture 2" descr="C:\Users\cshaw\Downloads\NOAA T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524" y="1296988"/>
            <a:ext cx="4194175" cy="502668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075766" y="1963671"/>
            <a:ext cx="3124200" cy="369331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tx1">
                    <a:lumMod val="65000"/>
                    <a:lumOff val="35000"/>
                  </a:schemeClr>
                </a:solidFill>
              </a:rPr>
              <a:t>NOAATides.dll</a:t>
            </a:r>
          </a:p>
          <a:p>
            <a:pPr marL="285750" indent="-285750">
              <a:buFont typeface="Arial" panose="020B0604020202020204" pitchFamily="34" charset="0"/>
              <a:buChar char="•"/>
            </a:pPr>
            <a:endParaRPr lang="en-US" dirty="0">
              <a:solidFill>
                <a:schemeClr val="tx1">
                  <a:lumMod val="65000"/>
                  <a:lumOff val="35000"/>
                </a:schemeClr>
              </a:solidFill>
            </a:endParaRPr>
          </a:p>
          <a:p>
            <a:pPr marL="285750" indent="-285750">
              <a:buFont typeface="Arial" panose="020B0604020202020204" pitchFamily="34" charset="0"/>
              <a:buChar char="•"/>
            </a:pPr>
            <a:r>
              <a:rPr lang="en-US" dirty="0">
                <a:solidFill>
                  <a:schemeClr val="tx1">
                    <a:lumMod val="65000"/>
                    <a:lumOff val="35000"/>
                  </a:schemeClr>
                </a:solidFill>
              </a:rPr>
              <a:t>Driver will read tide level from NOAA server and apply to the SURVEY or DREDGEPACK</a:t>
            </a:r>
          </a:p>
          <a:p>
            <a:pPr marL="285750" indent="-285750">
              <a:buFont typeface="Arial" panose="020B0604020202020204" pitchFamily="34" charset="0"/>
              <a:buChar char="•"/>
            </a:pPr>
            <a:endParaRPr lang="en-US" dirty="0">
              <a:solidFill>
                <a:schemeClr val="tx1">
                  <a:lumMod val="65000"/>
                  <a:lumOff val="35000"/>
                </a:schemeClr>
              </a:solidFill>
            </a:endParaRPr>
          </a:p>
          <a:p>
            <a:pPr marL="285750" indent="-285750">
              <a:buFont typeface="Arial" panose="020B0604020202020204" pitchFamily="34" charset="0"/>
              <a:buChar char="•"/>
            </a:pPr>
            <a:r>
              <a:rPr lang="en-US" dirty="0" err="1">
                <a:solidFill>
                  <a:schemeClr val="tx1">
                    <a:lumMod val="65000"/>
                    <a:lumOff val="35000"/>
                  </a:schemeClr>
                </a:solidFill>
              </a:rPr>
              <a:t>Datums</a:t>
            </a:r>
            <a:r>
              <a:rPr lang="en-US" dirty="0">
                <a:solidFill>
                  <a:schemeClr val="tx1">
                    <a:lumMod val="65000"/>
                    <a:lumOff val="35000"/>
                  </a:schemeClr>
                </a:solidFill>
              </a:rPr>
              <a:t> can be selected to match project specification</a:t>
            </a:r>
          </a:p>
          <a:p>
            <a:pPr marL="285750" indent="-285750">
              <a:buFont typeface="Arial" panose="020B0604020202020204" pitchFamily="34" charset="0"/>
              <a:buChar char="•"/>
            </a:pPr>
            <a:endParaRPr lang="en-US" dirty="0">
              <a:solidFill>
                <a:schemeClr val="tx1">
                  <a:lumMod val="65000"/>
                  <a:lumOff val="35000"/>
                </a:schemeClr>
              </a:solidFill>
            </a:endParaRPr>
          </a:p>
          <a:p>
            <a:pPr marL="285750" indent="-285750">
              <a:buFont typeface="Arial" panose="020B0604020202020204" pitchFamily="34" charset="0"/>
              <a:buChar char="•"/>
            </a:pPr>
            <a:r>
              <a:rPr lang="en-US" dirty="0">
                <a:solidFill>
                  <a:schemeClr val="tx1">
                    <a:lumMod val="65000"/>
                    <a:lumOff val="35000"/>
                  </a:schemeClr>
                </a:solidFill>
              </a:rPr>
              <a:t>Data is logged to *.Raw data files for processing</a:t>
            </a:r>
          </a:p>
        </p:txBody>
      </p:sp>
    </p:spTree>
    <p:extLst>
      <p:ext uri="{BB962C8B-B14F-4D97-AF65-F5344CB8AC3E}">
        <p14:creationId xmlns:p14="http://schemas.microsoft.com/office/powerpoint/2010/main" val="8924126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 Shape Displays in SURVEY</a:t>
            </a:r>
          </a:p>
        </p:txBody>
      </p:sp>
      <p:sp>
        <p:nvSpPr>
          <p:cNvPr id="3" name="Content Placeholder 2"/>
          <p:cNvSpPr>
            <a:spLocks noGrp="1"/>
          </p:cNvSpPr>
          <p:nvPr>
            <p:ph idx="1"/>
          </p:nvPr>
        </p:nvSpPr>
        <p:spPr>
          <a:xfrm>
            <a:off x="347472" y="1364167"/>
            <a:ext cx="8047567" cy="3728034"/>
          </a:xfrm>
        </p:spPr>
        <p:txBody>
          <a:bodyPr>
            <a:normAutofit/>
          </a:bodyPr>
          <a:lstStyle/>
          <a:p>
            <a:pPr marL="342900" indent="-342900">
              <a:buClr>
                <a:schemeClr val="tx1">
                  <a:lumMod val="50000"/>
                  <a:lumOff val="50000"/>
                </a:schemeClr>
              </a:buClr>
              <a:buFont typeface="Arial" panose="020B0604020202020204" pitchFamily="34" charset="0"/>
              <a:buChar char="•"/>
            </a:pPr>
            <a:r>
              <a:rPr lang="en-US" sz="1600" dirty="0">
                <a:solidFill>
                  <a:schemeClr val="tx1">
                    <a:lumMod val="65000"/>
                    <a:lumOff val="35000"/>
                  </a:schemeClr>
                </a:solidFill>
              </a:rPr>
              <a:t>Images can be saved as BMP and displayed in SURVEY Map Windows</a:t>
            </a:r>
          </a:p>
          <a:p>
            <a:pPr marL="342900" indent="-342900">
              <a:buClr>
                <a:schemeClr val="tx1">
                  <a:lumMod val="50000"/>
                  <a:lumOff val="50000"/>
                </a:schemeClr>
              </a:buClr>
              <a:buFont typeface="Arial" panose="020B0604020202020204" pitchFamily="34" charset="0"/>
              <a:buChar char="•"/>
            </a:pPr>
            <a:r>
              <a:rPr lang="en-US" sz="1600" dirty="0">
                <a:solidFill>
                  <a:schemeClr val="tx1">
                    <a:lumMod val="65000"/>
                    <a:lumOff val="35000"/>
                  </a:schemeClr>
                </a:solidFill>
              </a:rPr>
              <a:t>Scalable Shape</a:t>
            </a:r>
          </a:p>
          <a:p>
            <a:pPr marL="342900" indent="-342900">
              <a:buClr>
                <a:schemeClr val="tx1">
                  <a:lumMod val="50000"/>
                  <a:lumOff val="50000"/>
                </a:schemeClr>
              </a:buClr>
              <a:buFont typeface="Arial" panose="020B0604020202020204" pitchFamily="34" charset="0"/>
              <a:buChar char="•"/>
            </a:pPr>
            <a:r>
              <a:rPr lang="en-US" sz="1600" dirty="0">
                <a:solidFill>
                  <a:schemeClr val="tx1">
                    <a:lumMod val="65000"/>
                    <a:lumOff val="35000"/>
                  </a:schemeClr>
                </a:solidFill>
              </a:rPr>
              <a:t>Easily identifiable vessel tracking</a:t>
            </a:r>
          </a:p>
        </p:txBody>
      </p:sp>
      <p:sp>
        <p:nvSpPr>
          <p:cNvPr id="4" name="Slide Number Placeholder 3"/>
          <p:cNvSpPr>
            <a:spLocks noGrp="1"/>
          </p:cNvSpPr>
          <p:nvPr>
            <p:ph type="sldNum" sz="quarter" idx="12"/>
          </p:nvPr>
        </p:nvSpPr>
        <p:spPr/>
        <p:txBody>
          <a:bodyPr/>
          <a:lstStyle/>
          <a:p>
            <a:fld id="{50F2F8E5-1108-0A46-83A0-852BF6A1A522}" type="slidenum">
              <a:rPr lang="en-US" smtClean="0"/>
              <a:pPr/>
              <a:t>21</a:t>
            </a:fld>
            <a:endParaRPr lang="en-US"/>
          </a:p>
        </p:txBody>
      </p:sp>
      <p:pic>
        <p:nvPicPr>
          <p:cNvPr id="3074" name="Picture 2" descr="C:\Users\cshaw\Downloads\custom BM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2404824"/>
            <a:ext cx="7184475" cy="3999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848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t>RIG MOVES</a:t>
            </a:r>
          </a:p>
        </p:txBody>
      </p:sp>
    </p:spTree>
    <p:extLst>
      <p:ext uri="{BB962C8B-B14F-4D97-AF65-F5344CB8AC3E}">
        <p14:creationId xmlns:p14="http://schemas.microsoft.com/office/powerpoint/2010/main" val="41046586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  Boat Shape Editor</a:t>
            </a:r>
          </a:p>
        </p:txBody>
      </p:sp>
      <p:sp>
        <p:nvSpPr>
          <p:cNvPr id="3" name="Content Placeholder 2"/>
          <p:cNvSpPr>
            <a:spLocks noGrp="1"/>
          </p:cNvSpPr>
          <p:nvPr>
            <p:ph idx="1"/>
          </p:nvPr>
        </p:nvSpPr>
        <p:spPr>
          <a:xfrm>
            <a:off x="228600" y="1600200"/>
            <a:ext cx="3810000" cy="4953000"/>
          </a:xfrm>
        </p:spPr>
        <p:txBody>
          <a:bodyPr>
            <a:normAutofit/>
          </a:bodyPr>
          <a:lstStyle/>
          <a:p>
            <a:r>
              <a:rPr lang="en-US" sz="2400" dirty="0">
                <a:solidFill>
                  <a:schemeClr val="tx1">
                    <a:lumMod val="65000"/>
                    <a:lumOff val="35000"/>
                  </a:schemeClr>
                </a:solidFill>
              </a:rPr>
              <a:t>Create your boat shape.</a:t>
            </a:r>
          </a:p>
          <a:p>
            <a:r>
              <a:rPr lang="en-US" sz="2400" dirty="0">
                <a:solidFill>
                  <a:schemeClr val="tx1">
                    <a:lumMod val="65000"/>
                    <a:lumOff val="35000"/>
                  </a:schemeClr>
                </a:solidFill>
              </a:rPr>
              <a:t>The Boat Origin Reference Point is at the X=0, Y=0 point.</a:t>
            </a:r>
          </a:p>
          <a:p>
            <a:r>
              <a:rPr lang="en-US" sz="2400" dirty="0">
                <a:solidFill>
                  <a:schemeClr val="tx1">
                    <a:lumMod val="65000"/>
                    <a:lumOff val="35000"/>
                  </a:schemeClr>
                </a:solidFill>
              </a:rPr>
              <a:t>Set 1 or 2 anchor points.</a:t>
            </a:r>
          </a:p>
          <a:p>
            <a:pPr lvl="1"/>
            <a:r>
              <a:rPr lang="en-US" sz="2000" dirty="0">
                <a:solidFill>
                  <a:schemeClr val="tx1">
                    <a:lumMod val="65000"/>
                    <a:lumOff val="35000"/>
                  </a:schemeClr>
                </a:solidFill>
              </a:rPr>
              <a:t>One Anchor Point:  SURVEY will determine the final rig position using the Anchor Point and the heading.</a:t>
            </a:r>
          </a:p>
          <a:p>
            <a:pPr lvl="1"/>
            <a:r>
              <a:rPr lang="en-US" sz="2000" dirty="0">
                <a:solidFill>
                  <a:schemeClr val="tx1">
                    <a:lumMod val="65000"/>
                    <a:lumOff val="35000"/>
                  </a:schemeClr>
                </a:solidFill>
              </a:rPr>
              <a:t>Two Anchor Points:  SURVEY will determine the final rig position using the two Anchor Points.</a:t>
            </a:r>
          </a:p>
        </p:txBody>
      </p:sp>
      <p:pic>
        <p:nvPicPr>
          <p:cNvPr id="2050" name="Picture 2" descr="C:\Temp\RigMove7.png"/>
          <p:cNvPicPr>
            <a:picLocks noChangeAspect="1" noChangeArrowheads="1"/>
          </p:cNvPicPr>
          <p:nvPr/>
        </p:nvPicPr>
        <p:blipFill>
          <a:blip r:embed="rId2" cstate="print"/>
          <a:srcRect/>
          <a:stretch>
            <a:fillRect/>
          </a:stretch>
        </p:blipFill>
        <p:spPr bwMode="auto">
          <a:xfrm>
            <a:off x="4267200" y="2202287"/>
            <a:ext cx="4587498" cy="2819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150575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Temp\RigMove7.png"/>
          <p:cNvPicPr>
            <a:picLocks noChangeAspect="1" noChangeArrowheads="1"/>
          </p:cNvPicPr>
          <p:nvPr/>
        </p:nvPicPr>
        <p:blipFill>
          <a:blip r:embed="rId2" cstate="print"/>
          <a:srcRect/>
          <a:stretch>
            <a:fillRect/>
          </a:stretch>
        </p:blipFill>
        <p:spPr bwMode="auto">
          <a:xfrm>
            <a:off x="990600" y="1462825"/>
            <a:ext cx="7010400" cy="4308476"/>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1746161" y="2286000"/>
            <a:ext cx="1752600" cy="381000"/>
          </a:xfrm>
          <a:prstGeom prst="rect">
            <a:avLst/>
          </a:prstGeom>
          <a:solidFill>
            <a:schemeClr val="bg1"/>
          </a:solidFill>
          <a:ln>
            <a:solidFill>
              <a:schemeClr val="tx1"/>
            </a:solidFill>
          </a:ln>
        </p:spPr>
        <p:txBody>
          <a:bodyPr wrap="square" rtlCol="0">
            <a:spAutoFit/>
          </a:bodyPr>
          <a:lstStyle/>
          <a:p>
            <a:pPr algn="ctr"/>
            <a:r>
              <a:rPr lang="en-US" b="1" dirty="0"/>
              <a:t>Anchor #1</a:t>
            </a:r>
          </a:p>
        </p:txBody>
      </p:sp>
      <p:cxnSp>
        <p:nvCxnSpPr>
          <p:cNvPr id="7" name="Straight Arrow Connector 6"/>
          <p:cNvCxnSpPr>
            <a:stCxn id="5" idx="3"/>
          </p:cNvCxnSpPr>
          <p:nvPr/>
        </p:nvCxnSpPr>
        <p:spPr>
          <a:xfrm flipV="1">
            <a:off x="3498761" y="2362200"/>
            <a:ext cx="609600" cy="1143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648200" y="5334000"/>
            <a:ext cx="1752600" cy="381000"/>
          </a:xfrm>
          <a:prstGeom prst="rect">
            <a:avLst/>
          </a:prstGeom>
          <a:solidFill>
            <a:schemeClr val="bg1"/>
          </a:solidFill>
          <a:ln>
            <a:solidFill>
              <a:schemeClr val="tx1"/>
            </a:solidFill>
          </a:ln>
        </p:spPr>
        <p:txBody>
          <a:bodyPr wrap="square" rtlCol="0">
            <a:spAutoFit/>
          </a:bodyPr>
          <a:lstStyle/>
          <a:p>
            <a:pPr algn="ctr"/>
            <a:r>
              <a:rPr lang="en-US" b="1" dirty="0"/>
              <a:t>Anchor #2</a:t>
            </a:r>
          </a:p>
        </p:txBody>
      </p:sp>
      <p:cxnSp>
        <p:nvCxnSpPr>
          <p:cNvPr id="10" name="Straight Arrow Connector 9"/>
          <p:cNvCxnSpPr>
            <a:stCxn id="8" idx="3"/>
          </p:cNvCxnSpPr>
          <p:nvPr/>
        </p:nvCxnSpPr>
        <p:spPr>
          <a:xfrm flipV="1">
            <a:off x="6400800" y="5181600"/>
            <a:ext cx="533400" cy="3429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title"/>
          </p:nvPr>
        </p:nvSpPr>
        <p:spPr>
          <a:xfrm>
            <a:off x="347472" y="0"/>
            <a:ext cx="6528671" cy="988786"/>
          </a:xfrm>
        </p:spPr>
        <p:txBody>
          <a:bodyPr/>
          <a:lstStyle/>
          <a:p>
            <a:r>
              <a:rPr lang="en-US" dirty="0"/>
              <a:t>Step 1:  Boat Shape Editor</a:t>
            </a:r>
          </a:p>
        </p:txBody>
      </p:sp>
    </p:spTree>
    <p:extLst>
      <p:ext uri="{BB962C8B-B14F-4D97-AF65-F5344CB8AC3E}">
        <p14:creationId xmlns:p14="http://schemas.microsoft.com/office/powerpoint/2010/main" val="22700046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HYPACK HARDWARE</a:t>
            </a:r>
          </a:p>
        </p:txBody>
      </p:sp>
      <p:sp>
        <p:nvSpPr>
          <p:cNvPr id="3" name="Content Placeholder 2"/>
          <p:cNvSpPr>
            <a:spLocks noGrp="1"/>
          </p:cNvSpPr>
          <p:nvPr>
            <p:ph idx="1"/>
          </p:nvPr>
        </p:nvSpPr>
        <p:spPr>
          <a:xfrm>
            <a:off x="228600" y="1600200"/>
            <a:ext cx="4876800" cy="5029200"/>
          </a:xfrm>
        </p:spPr>
        <p:txBody>
          <a:bodyPr>
            <a:noAutofit/>
          </a:bodyPr>
          <a:lstStyle/>
          <a:p>
            <a:r>
              <a:rPr lang="en-US" sz="1800" dirty="0">
                <a:solidFill>
                  <a:schemeClr val="tx1">
                    <a:lumMod val="65000"/>
                    <a:lumOff val="35000"/>
                  </a:schemeClr>
                </a:solidFill>
              </a:rPr>
              <a:t>The actual position of the Rig is the ‘Boat’ mobile.</a:t>
            </a:r>
          </a:p>
          <a:p>
            <a:pPr marL="0" lvl="1" indent="0">
              <a:buNone/>
            </a:pPr>
            <a:endParaRPr lang="en-US" sz="1800" dirty="0">
              <a:solidFill>
                <a:schemeClr val="tx1">
                  <a:lumMod val="65000"/>
                  <a:lumOff val="35000"/>
                </a:schemeClr>
              </a:solidFill>
            </a:endParaRPr>
          </a:p>
          <a:p>
            <a:pPr marL="0" lvl="1" indent="0">
              <a:buNone/>
            </a:pPr>
            <a:r>
              <a:rPr lang="en-US" sz="1800" dirty="0">
                <a:solidFill>
                  <a:schemeClr val="tx1">
                    <a:lumMod val="65000"/>
                    <a:lumOff val="35000"/>
                  </a:schemeClr>
                </a:solidFill>
              </a:rPr>
              <a:t>In this case, we are positioning the rig with an RTK GPS with directional antenna, using the GPS.DLL.</a:t>
            </a:r>
          </a:p>
          <a:p>
            <a:endParaRPr lang="en-US" sz="1800" dirty="0">
              <a:solidFill>
                <a:schemeClr val="tx1">
                  <a:lumMod val="65000"/>
                  <a:lumOff val="35000"/>
                </a:schemeClr>
              </a:solidFill>
            </a:endParaRPr>
          </a:p>
          <a:p>
            <a:r>
              <a:rPr lang="en-US" sz="1800" dirty="0">
                <a:solidFill>
                  <a:schemeClr val="tx1">
                    <a:lumMod val="65000"/>
                    <a:lumOff val="35000"/>
                  </a:schemeClr>
                </a:solidFill>
              </a:rPr>
              <a:t>The final target position of the Rig is the ‘Rig Site’ mobile.</a:t>
            </a:r>
          </a:p>
          <a:p>
            <a:pPr marL="0" lvl="1" indent="0">
              <a:buNone/>
            </a:pPr>
            <a:endParaRPr lang="en-US" sz="1800" dirty="0">
              <a:solidFill>
                <a:schemeClr val="tx1">
                  <a:lumMod val="65000"/>
                  <a:lumOff val="35000"/>
                </a:schemeClr>
              </a:solidFill>
            </a:endParaRPr>
          </a:p>
          <a:p>
            <a:pPr marL="0" lvl="1" indent="0">
              <a:buNone/>
            </a:pPr>
            <a:r>
              <a:rPr lang="en-US" sz="1800" dirty="0">
                <a:solidFill>
                  <a:schemeClr val="tx1">
                    <a:lumMod val="65000"/>
                    <a:lumOff val="35000"/>
                  </a:schemeClr>
                </a:solidFill>
              </a:rPr>
              <a:t>We will use the BARGE.DLL to set the final target position for the rig.</a:t>
            </a:r>
          </a:p>
        </p:txBody>
      </p:sp>
      <p:pic>
        <p:nvPicPr>
          <p:cNvPr id="4098" name="Picture 9" descr="C:\Temp\RigMove5.png"/>
          <p:cNvPicPr>
            <a:picLocks noChangeAspect="1" noChangeArrowheads="1"/>
          </p:cNvPicPr>
          <p:nvPr/>
        </p:nvPicPr>
        <p:blipFill>
          <a:blip r:embed="rId2" cstate="print"/>
          <a:srcRect/>
          <a:stretch>
            <a:fillRect/>
          </a:stretch>
        </p:blipFill>
        <p:spPr bwMode="auto">
          <a:xfrm>
            <a:off x="5274733" y="1994318"/>
            <a:ext cx="3329471" cy="2667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491673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BARGE.DLL</a:t>
            </a:r>
          </a:p>
        </p:txBody>
      </p:sp>
      <p:sp>
        <p:nvSpPr>
          <p:cNvPr id="3" name="Content Placeholder 2"/>
          <p:cNvSpPr>
            <a:spLocks noGrp="1"/>
          </p:cNvSpPr>
          <p:nvPr>
            <p:ph idx="1"/>
          </p:nvPr>
        </p:nvSpPr>
        <p:spPr>
          <a:xfrm>
            <a:off x="533400" y="1295400"/>
            <a:ext cx="8382000" cy="4830763"/>
          </a:xfrm>
        </p:spPr>
        <p:txBody>
          <a:bodyPr>
            <a:normAutofit/>
          </a:bodyPr>
          <a:lstStyle/>
          <a:p>
            <a:pPr>
              <a:buClr>
                <a:schemeClr val="tx1">
                  <a:lumMod val="65000"/>
                  <a:lumOff val="35000"/>
                </a:schemeClr>
              </a:buClr>
            </a:pPr>
            <a:r>
              <a:rPr lang="en-US" sz="2400" dirty="0">
                <a:solidFill>
                  <a:schemeClr val="tx1">
                    <a:lumMod val="65000"/>
                    <a:lumOff val="35000"/>
                  </a:schemeClr>
                </a:solidFill>
              </a:rPr>
              <a:t>In the ‘SETUP’ for the BARGE.DLL:</a:t>
            </a:r>
          </a:p>
          <a:p>
            <a:pPr lvl="1">
              <a:buClr>
                <a:schemeClr val="tx1">
                  <a:lumMod val="65000"/>
                  <a:lumOff val="35000"/>
                </a:schemeClr>
              </a:buClr>
            </a:pPr>
            <a:r>
              <a:rPr lang="en-US" sz="2000" dirty="0">
                <a:solidFill>
                  <a:schemeClr val="tx1">
                    <a:lumMod val="65000"/>
                    <a:lumOff val="35000"/>
                  </a:schemeClr>
                </a:solidFill>
              </a:rPr>
              <a:t>To position the rig using one Anchor Point and a heading, click just the ‘Anchor 1’ box and enter final position and heading (below).</a:t>
            </a:r>
          </a:p>
          <a:p>
            <a:pPr lvl="1">
              <a:buClr>
                <a:schemeClr val="tx1">
                  <a:lumMod val="65000"/>
                  <a:lumOff val="35000"/>
                </a:schemeClr>
              </a:buClr>
            </a:pPr>
            <a:r>
              <a:rPr lang="en-US" sz="2000" dirty="0">
                <a:solidFill>
                  <a:schemeClr val="tx1">
                    <a:lumMod val="65000"/>
                    <a:lumOff val="35000"/>
                  </a:schemeClr>
                </a:solidFill>
              </a:rPr>
              <a:t>To position the rig using two Anchor Points, click both the Anchor 1 and Anchor 2 boxes and enter the final positions.</a:t>
            </a:r>
          </a:p>
        </p:txBody>
      </p:sp>
      <p:pic>
        <p:nvPicPr>
          <p:cNvPr id="5122" name="Picture 10" descr="C:\Temp\RigMove9.png"/>
          <p:cNvPicPr>
            <a:picLocks noChangeAspect="1" noChangeArrowheads="1"/>
          </p:cNvPicPr>
          <p:nvPr/>
        </p:nvPicPr>
        <p:blipFill>
          <a:blip r:embed="rId2" cstate="print"/>
          <a:srcRect/>
          <a:stretch>
            <a:fillRect/>
          </a:stretch>
        </p:blipFill>
        <p:spPr bwMode="auto">
          <a:xfrm>
            <a:off x="1422041" y="3203620"/>
            <a:ext cx="5694467" cy="3048000"/>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470345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3:  SURVEY</a:t>
            </a:r>
          </a:p>
        </p:txBody>
      </p:sp>
      <p:sp>
        <p:nvSpPr>
          <p:cNvPr id="3" name="Content Placeholder 2"/>
          <p:cNvSpPr>
            <a:spLocks noGrp="1"/>
          </p:cNvSpPr>
          <p:nvPr>
            <p:ph idx="1"/>
          </p:nvPr>
        </p:nvSpPr>
        <p:spPr>
          <a:xfrm>
            <a:off x="499533" y="1413933"/>
            <a:ext cx="4885267" cy="4678363"/>
          </a:xfrm>
        </p:spPr>
        <p:txBody>
          <a:bodyPr>
            <a:normAutofit fontScale="92500" lnSpcReduction="20000"/>
          </a:bodyPr>
          <a:lstStyle/>
          <a:p>
            <a:r>
              <a:rPr lang="en-US" sz="2400" dirty="0">
                <a:solidFill>
                  <a:schemeClr val="tx1">
                    <a:lumMod val="65000"/>
                    <a:lumOff val="35000"/>
                  </a:schemeClr>
                </a:solidFill>
              </a:rPr>
              <a:t>The final position of the rig will be drawn in </a:t>
            </a:r>
            <a:r>
              <a:rPr lang="en-US" sz="2400" dirty="0">
                <a:solidFill>
                  <a:schemeClr val="bg2"/>
                </a:solidFill>
              </a:rPr>
              <a:t>Blue</a:t>
            </a:r>
            <a:r>
              <a:rPr lang="en-US" sz="2400" dirty="0">
                <a:solidFill>
                  <a:schemeClr val="tx1">
                    <a:lumMod val="65000"/>
                    <a:lumOff val="35000"/>
                  </a:schemeClr>
                </a:solidFill>
              </a:rPr>
              <a:t>.</a:t>
            </a:r>
          </a:p>
          <a:p>
            <a:endParaRPr lang="en-US" sz="2400" dirty="0">
              <a:solidFill>
                <a:schemeClr val="tx1">
                  <a:lumMod val="65000"/>
                  <a:lumOff val="35000"/>
                </a:schemeClr>
              </a:solidFill>
            </a:endParaRPr>
          </a:p>
          <a:p>
            <a:pPr lvl="1">
              <a:buClr>
                <a:schemeClr val="tx1">
                  <a:lumMod val="65000"/>
                  <a:lumOff val="35000"/>
                </a:schemeClr>
              </a:buClr>
            </a:pPr>
            <a:r>
              <a:rPr lang="en-US" sz="2000" dirty="0">
                <a:solidFill>
                  <a:schemeClr val="tx1">
                    <a:lumMod val="65000"/>
                    <a:lumOff val="35000"/>
                  </a:schemeClr>
                </a:solidFill>
              </a:rPr>
              <a:t>This is determined based on the information in the BARGE.DLL.</a:t>
            </a:r>
          </a:p>
          <a:p>
            <a:endParaRPr lang="en-US" sz="2400" dirty="0">
              <a:solidFill>
                <a:schemeClr val="tx1">
                  <a:lumMod val="65000"/>
                  <a:lumOff val="35000"/>
                </a:schemeClr>
              </a:solidFill>
            </a:endParaRPr>
          </a:p>
          <a:p>
            <a:r>
              <a:rPr lang="en-US" sz="2400" dirty="0">
                <a:solidFill>
                  <a:schemeClr val="tx1">
                    <a:lumMod val="65000"/>
                    <a:lumOff val="35000"/>
                  </a:schemeClr>
                </a:solidFill>
              </a:rPr>
              <a:t>The current position of the rig is currently shown in </a:t>
            </a:r>
            <a:r>
              <a:rPr lang="en-US" sz="2400" dirty="0">
                <a:solidFill>
                  <a:srgbClr val="FF0000"/>
                </a:solidFill>
              </a:rPr>
              <a:t>Red</a:t>
            </a:r>
            <a:r>
              <a:rPr lang="en-US" sz="2400" dirty="0">
                <a:solidFill>
                  <a:schemeClr val="tx1">
                    <a:lumMod val="65000"/>
                    <a:lumOff val="35000"/>
                  </a:schemeClr>
                </a:solidFill>
              </a:rPr>
              <a:t>.</a:t>
            </a:r>
          </a:p>
          <a:p>
            <a:pPr lvl="1"/>
            <a:endParaRPr lang="en-US" sz="2000" dirty="0">
              <a:solidFill>
                <a:schemeClr val="tx1">
                  <a:lumMod val="65000"/>
                  <a:lumOff val="35000"/>
                </a:schemeClr>
              </a:solidFill>
            </a:endParaRPr>
          </a:p>
          <a:p>
            <a:pPr lvl="1">
              <a:buClr>
                <a:schemeClr val="tx1">
                  <a:lumMod val="65000"/>
                  <a:lumOff val="35000"/>
                </a:schemeClr>
              </a:buClr>
            </a:pPr>
            <a:r>
              <a:rPr lang="en-US" sz="2000" dirty="0">
                <a:solidFill>
                  <a:schemeClr val="tx1">
                    <a:lumMod val="65000"/>
                    <a:lumOff val="35000"/>
                  </a:schemeClr>
                </a:solidFill>
              </a:rPr>
              <a:t>We have set the Fill Color for the main ‘Boat’ mobile to red.  Your color may be different.</a:t>
            </a:r>
          </a:p>
          <a:p>
            <a:pPr lvl="1">
              <a:buClr>
                <a:schemeClr val="tx1">
                  <a:lumMod val="65000"/>
                  <a:lumOff val="35000"/>
                </a:schemeClr>
              </a:buClr>
            </a:pPr>
            <a:endParaRPr lang="en-US" sz="2000" dirty="0">
              <a:solidFill>
                <a:schemeClr val="tx1">
                  <a:lumMod val="65000"/>
                  <a:lumOff val="35000"/>
                </a:schemeClr>
              </a:solidFill>
            </a:endParaRPr>
          </a:p>
          <a:p>
            <a:pPr lvl="1">
              <a:buClr>
                <a:schemeClr val="tx1">
                  <a:lumMod val="65000"/>
                  <a:lumOff val="35000"/>
                </a:schemeClr>
              </a:buClr>
            </a:pPr>
            <a:r>
              <a:rPr lang="en-US" sz="2000" dirty="0">
                <a:solidFill>
                  <a:schemeClr val="tx1">
                    <a:lumMod val="65000"/>
                    <a:lumOff val="35000"/>
                  </a:schemeClr>
                </a:solidFill>
              </a:rPr>
              <a:t>We have also set the transparency for the boat shape so that we can see the final target position (blue) beneath the current position (red).  (Done in the Vessels menu.)</a:t>
            </a:r>
          </a:p>
        </p:txBody>
      </p:sp>
      <p:pic>
        <p:nvPicPr>
          <p:cNvPr id="6146" name="Picture 2"/>
          <p:cNvPicPr>
            <a:picLocks noChangeAspect="1" noChangeArrowheads="1"/>
          </p:cNvPicPr>
          <p:nvPr/>
        </p:nvPicPr>
        <p:blipFill>
          <a:blip r:embed="rId2" cstate="print"/>
          <a:srcRect/>
          <a:stretch>
            <a:fillRect/>
          </a:stretch>
        </p:blipFill>
        <p:spPr bwMode="auto">
          <a:xfrm>
            <a:off x="5636654" y="1828800"/>
            <a:ext cx="3371850" cy="3248025"/>
          </a:xfrm>
          <a:prstGeom prst="rect">
            <a:avLst/>
          </a:prstGeom>
          <a:noFill/>
          <a:ln w="9525">
            <a:noFill/>
            <a:miter lim="800000"/>
            <a:headEnd/>
            <a:tailEnd/>
          </a:ln>
        </p:spPr>
      </p:pic>
    </p:spTree>
    <p:extLst>
      <p:ext uri="{BB962C8B-B14F-4D97-AF65-F5344CB8AC3E}">
        <p14:creationId xmlns:p14="http://schemas.microsoft.com/office/powerpoint/2010/main" val="5253121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66333"/>
            <a:ext cx="2895600" cy="2620962"/>
          </a:xfrm>
        </p:spPr>
        <p:txBody>
          <a:bodyPr>
            <a:normAutofit/>
          </a:bodyPr>
          <a:lstStyle/>
          <a:p>
            <a:r>
              <a:rPr lang="en-US" dirty="0"/>
              <a:t>Vessel Settings:  Current Position</a:t>
            </a:r>
          </a:p>
        </p:txBody>
      </p:sp>
      <p:pic>
        <p:nvPicPr>
          <p:cNvPr id="8194" name="Picture 12" descr="C:\Temp\RigMove2.png"/>
          <p:cNvPicPr>
            <a:picLocks noChangeAspect="1" noChangeArrowheads="1"/>
          </p:cNvPicPr>
          <p:nvPr/>
        </p:nvPicPr>
        <p:blipFill>
          <a:blip r:embed="rId2" cstate="print"/>
          <a:srcRect/>
          <a:stretch>
            <a:fillRect/>
          </a:stretch>
        </p:blipFill>
        <p:spPr bwMode="auto">
          <a:xfrm>
            <a:off x="2667000" y="1336540"/>
            <a:ext cx="3810000" cy="5328145"/>
          </a:xfrm>
          <a:prstGeom prst="rect">
            <a:avLst/>
          </a:prstGeom>
          <a:noFill/>
          <a:ln w="9525">
            <a:noFill/>
            <a:miter lim="800000"/>
            <a:headEnd/>
            <a:tailEnd/>
          </a:ln>
        </p:spPr>
      </p:pic>
      <p:sp>
        <p:nvSpPr>
          <p:cNvPr id="5" name="TextBox 4"/>
          <p:cNvSpPr txBox="1"/>
          <p:nvPr/>
        </p:nvSpPr>
        <p:spPr>
          <a:xfrm>
            <a:off x="121276" y="1851451"/>
            <a:ext cx="3202010" cy="381000"/>
          </a:xfrm>
          <a:prstGeom prst="rect">
            <a:avLst/>
          </a:prstGeom>
          <a:noFill/>
        </p:spPr>
        <p:txBody>
          <a:bodyPr wrap="square" rtlCol="0">
            <a:spAutoFit/>
          </a:bodyPr>
          <a:lstStyle/>
          <a:p>
            <a:r>
              <a:rPr lang="en-US" dirty="0">
                <a:solidFill>
                  <a:schemeClr val="tx1">
                    <a:lumMod val="65000"/>
                    <a:lumOff val="35000"/>
                  </a:schemeClr>
                </a:solidFill>
              </a:rPr>
              <a:t>Select Primary Vessel:</a:t>
            </a:r>
          </a:p>
        </p:txBody>
      </p:sp>
      <p:cxnSp>
        <p:nvCxnSpPr>
          <p:cNvPr id="7" name="Straight Arrow Connector 6"/>
          <p:cNvCxnSpPr/>
          <p:nvPr/>
        </p:nvCxnSpPr>
        <p:spPr>
          <a:xfrm flipV="1">
            <a:off x="2514600" y="1871133"/>
            <a:ext cx="342900" cy="170818"/>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3190" y="3276713"/>
            <a:ext cx="2133600" cy="381000"/>
          </a:xfrm>
          <a:prstGeom prst="rect">
            <a:avLst/>
          </a:prstGeom>
          <a:noFill/>
        </p:spPr>
        <p:txBody>
          <a:bodyPr wrap="square" rtlCol="0">
            <a:spAutoFit/>
          </a:bodyPr>
          <a:lstStyle/>
          <a:p>
            <a:r>
              <a:rPr lang="en-US" dirty="0">
                <a:solidFill>
                  <a:schemeClr val="tx1">
                    <a:lumMod val="65000"/>
                    <a:lumOff val="35000"/>
                  </a:schemeClr>
                </a:solidFill>
              </a:rPr>
              <a:t>Make Opaque</a:t>
            </a:r>
          </a:p>
        </p:txBody>
      </p:sp>
      <p:cxnSp>
        <p:nvCxnSpPr>
          <p:cNvPr id="9" name="Straight Arrow Connector 8"/>
          <p:cNvCxnSpPr/>
          <p:nvPr/>
        </p:nvCxnSpPr>
        <p:spPr>
          <a:xfrm flipV="1">
            <a:off x="1981200" y="2978889"/>
            <a:ext cx="2133600" cy="450224"/>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03190" y="3810113"/>
            <a:ext cx="1906610" cy="381000"/>
          </a:xfrm>
          <a:prstGeom prst="rect">
            <a:avLst/>
          </a:prstGeom>
          <a:noFill/>
        </p:spPr>
        <p:txBody>
          <a:bodyPr wrap="square" rtlCol="0">
            <a:spAutoFit/>
          </a:bodyPr>
          <a:lstStyle/>
          <a:p>
            <a:r>
              <a:rPr lang="en-US" dirty="0">
                <a:solidFill>
                  <a:schemeClr val="tx1">
                    <a:lumMod val="65000"/>
                    <a:lumOff val="35000"/>
                  </a:schemeClr>
                </a:solidFill>
              </a:rPr>
              <a:t>Set Color:</a:t>
            </a:r>
          </a:p>
        </p:txBody>
      </p:sp>
      <p:cxnSp>
        <p:nvCxnSpPr>
          <p:cNvPr id="12" name="Straight Arrow Connector 11"/>
          <p:cNvCxnSpPr/>
          <p:nvPr/>
        </p:nvCxnSpPr>
        <p:spPr>
          <a:xfrm flipV="1">
            <a:off x="1447800" y="3467213"/>
            <a:ext cx="2895600" cy="533400"/>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p:nvPicPr>
        <p:blipFill>
          <a:blip r:embed="rId3" cstate="print"/>
          <a:srcRect/>
          <a:stretch>
            <a:fillRect/>
          </a:stretch>
        </p:blipFill>
        <p:spPr bwMode="auto">
          <a:xfrm>
            <a:off x="6858000" y="2293484"/>
            <a:ext cx="1828800" cy="1805592"/>
          </a:xfrm>
          <a:prstGeom prst="rect">
            <a:avLst/>
          </a:prstGeom>
          <a:ln>
            <a:solidFill>
              <a:schemeClr val="tx1"/>
            </a:solidFill>
          </a:ln>
          <a:effectLst>
            <a:outerShdw blurRad="292100" dist="139700" dir="2700000" algn="tl" rotWithShape="0">
              <a:srgbClr val="333333">
                <a:alpha val="65000"/>
              </a:srgbClr>
            </a:outerShdw>
          </a:effectLst>
        </p:spPr>
      </p:pic>
      <p:sp>
        <p:nvSpPr>
          <p:cNvPr id="13" name="Title 1"/>
          <p:cNvSpPr txBox="1">
            <a:spLocks/>
          </p:cNvSpPr>
          <p:nvPr/>
        </p:nvSpPr>
        <p:spPr>
          <a:xfrm>
            <a:off x="347472" y="0"/>
            <a:ext cx="6528671" cy="988786"/>
          </a:xfrm>
          <a:prstGeom prst="rect">
            <a:avLst/>
          </a:prstGeom>
        </p:spPr>
        <p:txBody>
          <a:bodyPr vert="horz" lIns="0" tIns="45720" rIns="0" bIns="45720" rtlCol="0" anchor="ctr" anchorCtr="0">
            <a:noAutofit/>
          </a:bodyPr>
          <a:lst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a:lstStyle>
          <a:p>
            <a:r>
              <a:rPr lang="en-US" dirty="0"/>
              <a:t>Step 3:  SURVEY</a:t>
            </a:r>
          </a:p>
        </p:txBody>
      </p:sp>
    </p:spTree>
    <p:extLst>
      <p:ext uri="{BB962C8B-B14F-4D97-AF65-F5344CB8AC3E}">
        <p14:creationId xmlns:p14="http://schemas.microsoft.com/office/powerpoint/2010/main" val="34626279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95400"/>
            <a:ext cx="2286000" cy="2925762"/>
          </a:xfrm>
        </p:spPr>
        <p:txBody>
          <a:bodyPr>
            <a:normAutofit/>
          </a:bodyPr>
          <a:lstStyle/>
          <a:p>
            <a:r>
              <a:rPr lang="en-US" dirty="0"/>
              <a:t>Vessel Settings:  Final Position</a:t>
            </a:r>
          </a:p>
        </p:txBody>
      </p:sp>
      <p:grpSp>
        <p:nvGrpSpPr>
          <p:cNvPr id="4" name="Group 3"/>
          <p:cNvGrpSpPr/>
          <p:nvPr/>
        </p:nvGrpSpPr>
        <p:grpSpPr>
          <a:xfrm>
            <a:off x="253986" y="1220470"/>
            <a:ext cx="5838106" cy="5257800"/>
            <a:chOff x="1657333" y="0"/>
            <a:chExt cx="7115192" cy="6858000"/>
          </a:xfrm>
        </p:grpSpPr>
        <p:pic>
          <p:nvPicPr>
            <p:cNvPr id="9218" name="Picture 13" descr="C:\Temp\RigMove3.png"/>
            <p:cNvPicPr>
              <a:picLocks noChangeAspect="1" noChangeArrowheads="1"/>
            </p:cNvPicPr>
            <p:nvPr/>
          </p:nvPicPr>
          <p:blipFill>
            <a:blip r:embed="rId2" cstate="print"/>
            <a:srcRect/>
            <a:stretch>
              <a:fillRect/>
            </a:stretch>
          </p:blipFill>
          <p:spPr bwMode="auto">
            <a:xfrm>
              <a:off x="4361666" y="0"/>
              <a:ext cx="4410859" cy="6858000"/>
            </a:xfrm>
            <a:prstGeom prst="rect">
              <a:avLst/>
            </a:prstGeom>
            <a:noFill/>
            <a:ln w="9525">
              <a:noFill/>
              <a:miter lim="800000"/>
              <a:headEnd/>
              <a:tailEnd/>
            </a:ln>
          </p:spPr>
        </p:pic>
        <p:sp>
          <p:nvSpPr>
            <p:cNvPr id="5" name="TextBox 4"/>
            <p:cNvSpPr txBox="1"/>
            <p:nvPr/>
          </p:nvSpPr>
          <p:spPr>
            <a:xfrm>
              <a:off x="1657333" y="457200"/>
              <a:ext cx="3099213" cy="481737"/>
            </a:xfrm>
            <a:prstGeom prst="rect">
              <a:avLst/>
            </a:prstGeom>
            <a:noFill/>
          </p:spPr>
          <p:txBody>
            <a:bodyPr wrap="square" rtlCol="0">
              <a:spAutoFit/>
            </a:bodyPr>
            <a:lstStyle/>
            <a:p>
              <a:r>
                <a:rPr lang="en-US" dirty="0">
                  <a:solidFill>
                    <a:schemeClr val="tx1">
                      <a:lumMod val="65000"/>
                      <a:lumOff val="35000"/>
                    </a:schemeClr>
                  </a:solidFill>
                </a:rPr>
                <a:t>Select Rig Vessel:</a:t>
              </a:r>
            </a:p>
          </p:txBody>
        </p:sp>
        <p:cxnSp>
          <p:nvCxnSpPr>
            <p:cNvPr id="6" name="Straight Arrow Connector 5"/>
            <p:cNvCxnSpPr/>
            <p:nvPr/>
          </p:nvCxnSpPr>
          <p:spPr>
            <a:xfrm>
              <a:off x="4040981" y="698069"/>
              <a:ext cx="557213" cy="140131"/>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752600" y="2209800"/>
              <a:ext cx="2514599" cy="481737"/>
            </a:xfrm>
            <a:prstGeom prst="rect">
              <a:avLst/>
            </a:prstGeom>
            <a:noFill/>
          </p:spPr>
          <p:txBody>
            <a:bodyPr wrap="square" rtlCol="0">
              <a:spAutoFit/>
            </a:bodyPr>
            <a:lstStyle/>
            <a:p>
              <a:r>
                <a:rPr lang="en-US" dirty="0">
                  <a:solidFill>
                    <a:schemeClr val="tx1">
                      <a:lumMod val="65000"/>
                      <a:lumOff val="35000"/>
                    </a:schemeClr>
                  </a:solidFill>
                </a:rPr>
                <a:t>Set Transparency</a:t>
              </a:r>
            </a:p>
          </p:txBody>
        </p:sp>
        <p:cxnSp>
          <p:nvCxnSpPr>
            <p:cNvPr id="8" name="Straight Arrow Connector 7"/>
            <p:cNvCxnSpPr>
              <a:stCxn id="7" idx="3"/>
            </p:cNvCxnSpPr>
            <p:nvPr/>
          </p:nvCxnSpPr>
          <p:spPr>
            <a:xfrm flipV="1">
              <a:off x="4267200" y="2057400"/>
              <a:ext cx="2652713" cy="393269"/>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778760" y="2895600"/>
              <a:ext cx="2119345" cy="481737"/>
            </a:xfrm>
            <a:prstGeom prst="rect">
              <a:avLst/>
            </a:prstGeom>
            <a:noFill/>
          </p:spPr>
          <p:txBody>
            <a:bodyPr wrap="square" rtlCol="0">
              <a:spAutoFit/>
            </a:bodyPr>
            <a:lstStyle/>
            <a:p>
              <a:r>
                <a:rPr lang="en-US" dirty="0">
                  <a:solidFill>
                    <a:schemeClr val="tx1">
                      <a:lumMod val="65000"/>
                      <a:lumOff val="35000"/>
                    </a:schemeClr>
                  </a:solidFill>
                </a:rPr>
                <a:t>Set Color:</a:t>
              </a:r>
            </a:p>
          </p:txBody>
        </p:sp>
        <p:cxnSp>
          <p:nvCxnSpPr>
            <p:cNvPr id="10" name="Straight Arrow Connector 9"/>
            <p:cNvCxnSpPr/>
            <p:nvPr/>
          </p:nvCxnSpPr>
          <p:spPr>
            <a:xfrm flipV="1">
              <a:off x="3340893" y="2743200"/>
              <a:ext cx="2831306" cy="393269"/>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grpSp>
      <p:pic>
        <p:nvPicPr>
          <p:cNvPr id="11" name="Picture 2"/>
          <p:cNvPicPr>
            <a:picLocks noChangeAspect="1" noChangeArrowheads="1"/>
          </p:cNvPicPr>
          <p:nvPr/>
        </p:nvPicPr>
        <p:blipFill>
          <a:blip r:embed="rId3" cstate="print"/>
          <a:srcRect/>
          <a:stretch>
            <a:fillRect/>
          </a:stretch>
        </p:blipFill>
        <p:spPr bwMode="auto">
          <a:xfrm>
            <a:off x="6324824" y="2211593"/>
            <a:ext cx="2666776" cy="2632934"/>
          </a:xfrm>
          <a:prstGeom prst="rect">
            <a:avLst/>
          </a:prstGeom>
          <a:ln>
            <a:solidFill>
              <a:schemeClr val="tx1"/>
            </a:solidFill>
          </a:ln>
          <a:effectLst>
            <a:outerShdw blurRad="292100" dist="139700" dir="2700000" algn="tl" rotWithShape="0">
              <a:srgbClr val="333333">
                <a:alpha val="65000"/>
              </a:srgbClr>
            </a:outerShdw>
          </a:effectLst>
        </p:spPr>
      </p:pic>
      <p:sp>
        <p:nvSpPr>
          <p:cNvPr id="12" name="Title 1"/>
          <p:cNvSpPr txBox="1">
            <a:spLocks/>
          </p:cNvSpPr>
          <p:nvPr/>
        </p:nvSpPr>
        <p:spPr>
          <a:xfrm>
            <a:off x="347472" y="0"/>
            <a:ext cx="6528671" cy="988786"/>
          </a:xfrm>
          <a:prstGeom prst="rect">
            <a:avLst/>
          </a:prstGeom>
        </p:spPr>
        <p:txBody>
          <a:bodyPr vert="horz" lIns="0" tIns="45720" rIns="0" bIns="45720" rtlCol="0" anchor="ctr" anchorCtr="0">
            <a:noAutofit/>
          </a:bodyPr>
          <a:lst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a:lstStyle>
          <a:p>
            <a:r>
              <a:rPr lang="en-US" dirty="0"/>
              <a:t>Step 3:  SURVEY</a:t>
            </a:r>
          </a:p>
        </p:txBody>
      </p:sp>
    </p:spTree>
    <p:extLst>
      <p:ext uri="{BB962C8B-B14F-4D97-AF65-F5344CB8AC3E}">
        <p14:creationId xmlns:p14="http://schemas.microsoft.com/office/powerpoint/2010/main" val="821553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rrowheads="1"/>
          </p:cNvSpPr>
          <p:nvPr>
            <p:ph type="title"/>
          </p:nvPr>
        </p:nvSpPr>
        <p:spPr>
          <a:xfrm>
            <a:off x="317938" y="1295182"/>
            <a:ext cx="6844862" cy="788275"/>
          </a:xfrm>
          <a:noFill/>
          <a:ln w="9525">
            <a:noFill/>
          </a:ln>
          <a:effectLst/>
        </p:spPr>
        <p:txBody>
          <a:bodyPr>
            <a:noAutofit/>
          </a:bodyPr>
          <a:lstStyle/>
          <a:p>
            <a:pPr marL="54864" algn="ctr" eaLnBrk="1" fontAlgn="auto" hangingPunct="1">
              <a:spcAft>
                <a:spcPts val="0"/>
              </a:spcAft>
              <a:defRPr/>
            </a:pPr>
            <a:r>
              <a:rPr lang="en-US" dirty="0">
                <a:solidFill>
                  <a:schemeClr val="tx1">
                    <a:lumMod val="65000"/>
                    <a:lumOff val="35000"/>
                  </a:schemeClr>
                </a:solidFill>
              </a:rPr>
              <a:t>Sending SURVEY Windows Across the Network to Non-HYPACK Computers.</a:t>
            </a:r>
          </a:p>
        </p:txBody>
      </p:sp>
      <p:sp>
        <p:nvSpPr>
          <p:cNvPr id="14339" name="Rectangle 4"/>
          <p:cNvSpPr>
            <a:spLocks noChangeArrowheads="1"/>
          </p:cNvSpPr>
          <p:nvPr/>
        </p:nvSpPr>
        <p:spPr bwMode="auto">
          <a:xfrm>
            <a:off x="3886200" y="4543097"/>
            <a:ext cx="1905000" cy="1447800"/>
          </a:xfrm>
          <a:prstGeom prst="rect">
            <a:avLst/>
          </a:prstGeom>
          <a:solidFill>
            <a:schemeClr val="tx2">
              <a:lumMod val="20000"/>
              <a:lumOff val="80000"/>
            </a:schemeClr>
          </a:solidFill>
          <a:ln w="9525">
            <a:solidFill>
              <a:srgbClr val="FFFF00"/>
            </a:solidFill>
            <a:miter lim="800000"/>
            <a:headEnd/>
            <a:tailEnd/>
          </a:ln>
        </p:spPr>
        <p:txBody>
          <a:bodyPr wrap="none" anchor="b" anchorCtr="1"/>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a:r>
              <a:rPr lang="en-US" altLang="en-US"/>
              <a:t>HYPACK Computer</a:t>
            </a:r>
          </a:p>
        </p:txBody>
      </p:sp>
      <p:pic>
        <p:nvPicPr>
          <p:cNvPr id="14340" name="Picture 5" descr="Survey Vie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4825" y="4790747"/>
            <a:ext cx="1047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Line 6"/>
          <p:cNvSpPr>
            <a:spLocks noChangeShapeType="1"/>
          </p:cNvSpPr>
          <p:nvPr/>
        </p:nvSpPr>
        <p:spPr bwMode="auto">
          <a:xfrm flipV="1">
            <a:off x="4800600" y="2790497"/>
            <a:ext cx="0" cy="1752600"/>
          </a:xfrm>
          <a:prstGeom prst="line">
            <a:avLst/>
          </a:prstGeom>
          <a:noFill/>
          <a:ln w="28575">
            <a:solidFill>
              <a:srgbClr val="92D05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42" name="Line 7"/>
          <p:cNvSpPr>
            <a:spLocks noChangeShapeType="1"/>
          </p:cNvSpPr>
          <p:nvPr/>
        </p:nvSpPr>
        <p:spPr bwMode="auto">
          <a:xfrm>
            <a:off x="1219200" y="2790497"/>
            <a:ext cx="7239000" cy="0"/>
          </a:xfrm>
          <a:prstGeom prst="line">
            <a:avLst/>
          </a:prstGeom>
          <a:noFill/>
          <a:ln w="28575">
            <a:solidFill>
              <a:srgbClr val="92D05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Rectangle 8"/>
          <p:cNvSpPr>
            <a:spLocks noChangeArrowheads="1"/>
          </p:cNvSpPr>
          <p:nvPr/>
        </p:nvSpPr>
        <p:spPr bwMode="auto">
          <a:xfrm>
            <a:off x="304800" y="3171497"/>
            <a:ext cx="1752600" cy="1219200"/>
          </a:xfrm>
          <a:prstGeom prst="rect">
            <a:avLst/>
          </a:prstGeom>
          <a:solidFill>
            <a:schemeClr val="tx2">
              <a:lumMod val="20000"/>
              <a:lumOff val="80000"/>
            </a:schemeClr>
          </a:solidFill>
          <a:ln w="9525">
            <a:solidFill>
              <a:srgbClr val="FFFF00"/>
            </a:solidFill>
            <a:miter lim="800000"/>
            <a:headEnd/>
            <a:tailEnd/>
          </a:ln>
        </p:spPr>
        <p:txBody>
          <a:bodyPr wrap="none" anchor="b" anchorCtr="1"/>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a:r>
              <a:rPr lang="en-US" altLang="en-US" sz="1000"/>
              <a:t>Non-HYPACK Computer</a:t>
            </a:r>
          </a:p>
          <a:p>
            <a:pPr algn="ctr"/>
            <a:r>
              <a:rPr lang="en-US" altLang="en-US" sz="1000"/>
              <a:t>Running SURVEY VIEWER</a:t>
            </a:r>
          </a:p>
        </p:txBody>
      </p:sp>
      <p:sp>
        <p:nvSpPr>
          <p:cNvPr id="14344" name="Rectangle 9"/>
          <p:cNvSpPr>
            <a:spLocks noChangeArrowheads="1"/>
          </p:cNvSpPr>
          <p:nvPr/>
        </p:nvSpPr>
        <p:spPr bwMode="auto">
          <a:xfrm>
            <a:off x="2362200" y="3171497"/>
            <a:ext cx="1676400" cy="1219200"/>
          </a:xfrm>
          <a:prstGeom prst="rect">
            <a:avLst/>
          </a:prstGeom>
          <a:solidFill>
            <a:schemeClr val="tx2">
              <a:lumMod val="20000"/>
              <a:lumOff val="80000"/>
            </a:schemeClr>
          </a:solidFill>
          <a:ln w="9525">
            <a:solidFill>
              <a:srgbClr val="FFFF00"/>
            </a:solidFill>
            <a:miter lim="800000"/>
            <a:headEnd/>
            <a:tailEnd/>
          </a:ln>
        </p:spPr>
        <p:txBody>
          <a:bodyPr wrap="none" anchor="b" anchorCtr="1"/>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a:r>
              <a:rPr lang="en-US" altLang="en-US" sz="1000"/>
              <a:t>Non-HYPACK Computer</a:t>
            </a:r>
          </a:p>
          <a:p>
            <a:pPr algn="ctr"/>
            <a:r>
              <a:rPr lang="en-US" altLang="en-US" sz="1000"/>
              <a:t>Running SURVEY VIEWER</a:t>
            </a:r>
          </a:p>
        </p:txBody>
      </p:sp>
      <p:sp>
        <p:nvSpPr>
          <p:cNvPr id="14345" name="Rectangle 10"/>
          <p:cNvSpPr>
            <a:spLocks noChangeArrowheads="1"/>
          </p:cNvSpPr>
          <p:nvPr/>
        </p:nvSpPr>
        <p:spPr bwMode="auto">
          <a:xfrm>
            <a:off x="7162800" y="3200400"/>
            <a:ext cx="1752600" cy="1219200"/>
          </a:xfrm>
          <a:prstGeom prst="rect">
            <a:avLst/>
          </a:prstGeom>
          <a:solidFill>
            <a:schemeClr val="tx2">
              <a:lumMod val="20000"/>
              <a:lumOff val="80000"/>
            </a:schemeClr>
          </a:solidFill>
          <a:ln w="9525">
            <a:solidFill>
              <a:srgbClr val="FFFF00"/>
            </a:solidFill>
            <a:miter lim="800000"/>
            <a:headEnd/>
            <a:tailEnd/>
          </a:ln>
        </p:spPr>
        <p:txBody>
          <a:bodyPr wrap="none" anchor="b" anchorCtr="1"/>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a:r>
              <a:rPr lang="en-US" altLang="en-US" sz="1000" dirty="0"/>
              <a:t>Non-HYPACK Computer</a:t>
            </a:r>
          </a:p>
          <a:p>
            <a:pPr algn="ctr"/>
            <a:r>
              <a:rPr lang="en-US" altLang="en-US" sz="1000" dirty="0"/>
              <a:t>Running SURVEY VIEWER</a:t>
            </a:r>
          </a:p>
        </p:txBody>
      </p:sp>
      <p:sp>
        <p:nvSpPr>
          <p:cNvPr id="14346" name="Rectangle 11"/>
          <p:cNvSpPr>
            <a:spLocks noChangeArrowheads="1"/>
          </p:cNvSpPr>
          <p:nvPr/>
        </p:nvSpPr>
        <p:spPr bwMode="auto">
          <a:xfrm>
            <a:off x="5314950" y="3261985"/>
            <a:ext cx="1676400" cy="1219200"/>
          </a:xfrm>
          <a:prstGeom prst="rect">
            <a:avLst/>
          </a:prstGeom>
          <a:solidFill>
            <a:schemeClr val="tx2">
              <a:lumMod val="20000"/>
              <a:lumOff val="80000"/>
            </a:schemeClr>
          </a:solidFill>
          <a:ln w="9525">
            <a:solidFill>
              <a:srgbClr val="FFFF00"/>
            </a:solidFill>
            <a:miter lim="800000"/>
            <a:headEnd/>
            <a:tailEnd/>
          </a:ln>
        </p:spPr>
        <p:txBody>
          <a:bodyPr wrap="none" anchor="b" anchorCtr="1"/>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a:r>
              <a:rPr lang="en-US" altLang="en-US" sz="1000"/>
              <a:t>Non-HYPACK Computer</a:t>
            </a:r>
          </a:p>
          <a:p>
            <a:pPr algn="ctr"/>
            <a:r>
              <a:rPr lang="en-US" altLang="en-US" sz="1000"/>
              <a:t>Running SURVEY VIEWER</a:t>
            </a:r>
          </a:p>
        </p:txBody>
      </p:sp>
      <p:sp>
        <p:nvSpPr>
          <p:cNvPr id="14347" name="Line 12"/>
          <p:cNvSpPr>
            <a:spLocks noChangeShapeType="1"/>
          </p:cNvSpPr>
          <p:nvPr/>
        </p:nvSpPr>
        <p:spPr bwMode="auto">
          <a:xfrm>
            <a:off x="1219200" y="2790497"/>
            <a:ext cx="0" cy="381000"/>
          </a:xfrm>
          <a:prstGeom prst="line">
            <a:avLst/>
          </a:prstGeom>
          <a:noFill/>
          <a:ln w="28575">
            <a:solidFill>
              <a:srgbClr val="92D05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48" name="Line 13"/>
          <p:cNvSpPr>
            <a:spLocks noChangeShapeType="1"/>
          </p:cNvSpPr>
          <p:nvPr/>
        </p:nvSpPr>
        <p:spPr bwMode="auto">
          <a:xfrm>
            <a:off x="3124200" y="2790497"/>
            <a:ext cx="0" cy="381000"/>
          </a:xfrm>
          <a:prstGeom prst="line">
            <a:avLst/>
          </a:prstGeom>
          <a:noFill/>
          <a:ln w="28575">
            <a:solidFill>
              <a:srgbClr val="92D05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49" name="Line 14"/>
          <p:cNvSpPr>
            <a:spLocks noChangeShapeType="1"/>
          </p:cNvSpPr>
          <p:nvPr/>
        </p:nvSpPr>
        <p:spPr bwMode="auto">
          <a:xfrm>
            <a:off x="6153150" y="2804785"/>
            <a:ext cx="0" cy="457200"/>
          </a:xfrm>
          <a:prstGeom prst="line">
            <a:avLst/>
          </a:prstGeom>
          <a:noFill/>
          <a:ln w="28575">
            <a:solidFill>
              <a:srgbClr val="92D05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50" name="Line 15"/>
          <p:cNvSpPr>
            <a:spLocks noChangeShapeType="1"/>
          </p:cNvSpPr>
          <p:nvPr/>
        </p:nvSpPr>
        <p:spPr bwMode="auto">
          <a:xfrm>
            <a:off x="8458200" y="2790497"/>
            <a:ext cx="0" cy="457200"/>
          </a:xfrm>
          <a:prstGeom prst="line">
            <a:avLst/>
          </a:prstGeom>
          <a:noFill/>
          <a:ln w="28575">
            <a:solidFill>
              <a:srgbClr val="92D05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4351" name="Picture 16" descr="Survey View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3290150"/>
            <a:ext cx="6858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2" name="Picture 17" descr="Survey View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00" y="3261985"/>
            <a:ext cx="6858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3" name="Picture 18" descr="Survey View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8350" y="3338185"/>
            <a:ext cx="6858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4" name="Picture 19" descr="Survey View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3338185"/>
            <a:ext cx="6858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5" name="Text Box 20"/>
          <p:cNvSpPr txBox="1">
            <a:spLocks noChangeArrowheads="1"/>
          </p:cNvSpPr>
          <p:nvPr/>
        </p:nvSpPr>
        <p:spPr bwMode="auto">
          <a:xfrm>
            <a:off x="3276600" y="2254473"/>
            <a:ext cx="3352800" cy="369332"/>
          </a:xfrm>
          <a:prstGeom prst="rect">
            <a:avLst/>
          </a:prstGeom>
          <a:noFill/>
          <a:ln w="9525">
            <a:noFill/>
            <a:miter lim="800000"/>
            <a:headEnd/>
            <a:tailEnd/>
          </a:ln>
        </p:spPr>
        <p:txBody>
          <a:bodyPr wrap="square">
            <a:spAutoFit/>
          </a:bodyPr>
          <a:lstStyle/>
          <a:p>
            <a:pPr>
              <a:spcBef>
                <a:spcPct val="50000"/>
              </a:spcBef>
              <a:defRPr/>
            </a:pPr>
            <a:r>
              <a:rPr lang="en-US" dirty="0">
                <a:solidFill>
                  <a:schemeClr val="tx1">
                    <a:lumMod val="65000"/>
                    <a:lumOff val="35000"/>
                  </a:schemeClr>
                </a:solidFill>
                <a:latin typeface="Arial" charset="0"/>
              </a:rPr>
              <a:t>LAN or Wireless Network</a:t>
            </a:r>
          </a:p>
        </p:txBody>
      </p:sp>
      <p:sp>
        <p:nvSpPr>
          <p:cNvPr id="14356" name="TextBox 22"/>
          <p:cNvSpPr txBox="1">
            <a:spLocks noChangeArrowheads="1"/>
          </p:cNvSpPr>
          <p:nvPr/>
        </p:nvSpPr>
        <p:spPr bwMode="auto">
          <a:xfrm>
            <a:off x="225213" y="4727584"/>
            <a:ext cx="3813387" cy="1015663"/>
          </a:xfrm>
          <a:prstGeom prst="rect">
            <a:avLst/>
          </a:prstGeom>
          <a:noFill/>
          <a:ln w="9525">
            <a:solidFill>
              <a:schemeClr val="bg1"/>
            </a:solidFill>
            <a:miter lim="800000"/>
            <a:headEnd/>
            <a:tailEnd/>
          </a:ln>
        </p:spPr>
        <p:txBody>
          <a:bodyPr wrap="square">
            <a:spAutoFit/>
          </a:bodyPr>
          <a:lstStyle/>
          <a:p>
            <a:pPr>
              <a:defRPr/>
            </a:pPr>
            <a:r>
              <a:rPr lang="en-US" sz="2000" dirty="0">
                <a:solidFill>
                  <a:schemeClr val="tx1">
                    <a:lumMod val="65000"/>
                    <a:lumOff val="35000"/>
                  </a:schemeClr>
                </a:solidFill>
                <a:latin typeface="Arial" charset="0"/>
              </a:rPr>
              <a:t>Windows 10 and Windows 7 limit the number of broadcast clients to 8</a:t>
            </a:r>
            <a:r>
              <a:rPr lang="en-US" sz="2000" dirty="0">
                <a:solidFill>
                  <a:schemeClr val="tx1">
                    <a:lumMod val="65000"/>
                    <a:lumOff val="35000"/>
                  </a:schemeClr>
                </a:solidFill>
                <a:effectLst>
                  <a:outerShdw blurRad="38100" dist="38100" dir="2700000" algn="tl">
                    <a:srgbClr val="000000">
                      <a:alpha val="43137"/>
                    </a:srgbClr>
                  </a:outerShdw>
                </a:effectLst>
                <a:latin typeface="Arial" charset="0"/>
              </a:rPr>
              <a:t>.</a:t>
            </a:r>
          </a:p>
        </p:txBody>
      </p:sp>
      <p:sp>
        <p:nvSpPr>
          <p:cNvPr id="21" name="TextBox 20"/>
          <p:cNvSpPr txBox="1"/>
          <p:nvPr/>
        </p:nvSpPr>
        <p:spPr>
          <a:xfrm>
            <a:off x="317938" y="207142"/>
            <a:ext cx="3962400" cy="584200"/>
          </a:xfrm>
          <a:prstGeom prst="rect">
            <a:avLst/>
          </a:prstGeom>
          <a:noFill/>
        </p:spPr>
        <p:txBody>
          <a:bodyPr>
            <a:spAutoFit/>
          </a:bodyPr>
          <a:lstStyle/>
          <a:p>
            <a:pPr>
              <a:defRPr/>
            </a:pPr>
            <a:r>
              <a:rPr lang="en-US" sz="3200" dirty="0">
                <a:solidFill>
                  <a:schemeClr val="bg1"/>
                </a:solidFill>
                <a:latin typeface="Arial" charset="0"/>
              </a:rPr>
              <a:t>SURVEY VIEWER</a:t>
            </a:r>
          </a:p>
        </p:txBody>
      </p:sp>
    </p:spTree>
    <p:extLst>
      <p:ext uri="{BB962C8B-B14F-4D97-AF65-F5344CB8AC3E}">
        <p14:creationId xmlns:p14="http://schemas.microsoft.com/office/powerpoint/2010/main" val="15636170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SURVEY:  Barge Info Window</a:t>
            </a:r>
          </a:p>
        </p:txBody>
      </p:sp>
      <p:sp>
        <p:nvSpPr>
          <p:cNvPr id="3" name="Content Placeholder 2"/>
          <p:cNvSpPr>
            <a:spLocks noGrp="1"/>
          </p:cNvSpPr>
          <p:nvPr>
            <p:ph idx="1"/>
          </p:nvPr>
        </p:nvSpPr>
        <p:spPr>
          <a:xfrm>
            <a:off x="228600" y="1463899"/>
            <a:ext cx="3429000" cy="4525963"/>
          </a:xfrm>
        </p:spPr>
        <p:txBody>
          <a:bodyPr>
            <a:normAutofit/>
          </a:bodyPr>
          <a:lstStyle/>
          <a:p>
            <a:r>
              <a:rPr lang="en-US" sz="2400" dirty="0">
                <a:solidFill>
                  <a:schemeClr val="tx1">
                    <a:lumMod val="65000"/>
                    <a:lumOff val="35000"/>
                  </a:schemeClr>
                </a:solidFill>
              </a:rPr>
              <a:t>Displays the distance and bearing each Anchor Point needs to move.</a:t>
            </a:r>
          </a:p>
          <a:p>
            <a:r>
              <a:rPr lang="en-US" sz="2400" dirty="0">
                <a:solidFill>
                  <a:schemeClr val="tx1">
                    <a:lumMod val="65000"/>
                    <a:lumOff val="35000"/>
                  </a:schemeClr>
                </a:solidFill>
              </a:rPr>
              <a:t>Displays the current heading and the required heading.</a:t>
            </a:r>
          </a:p>
        </p:txBody>
      </p:sp>
      <p:pic>
        <p:nvPicPr>
          <p:cNvPr id="7170" name="Picture 2"/>
          <p:cNvPicPr>
            <a:picLocks noChangeAspect="1" noChangeArrowheads="1"/>
          </p:cNvPicPr>
          <p:nvPr/>
        </p:nvPicPr>
        <p:blipFill>
          <a:blip r:embed="rId2" cstate="print"/>
          <a:srcRect/>
          <a:stretch>
            <a:fillRect/>
          </a:stretch>
        </p:blipFill>
        <p:spPr bwMode="auto">
          <a:xfrm>
            <a:off x="4038600" y="1828800"/>
            <a:ext cx="4618695" cy="3581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180151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Voila!</a:t>
            </a:r>
          </a:p>
        </p:txBody>
      </p:sp>
      <p:pic>
        <p:nvPicPr>
          <p:cNvPr id="10242" name="Picture 11" descr="C:\Temp\RigMove1.png"/>
          <p:cNvPicPr>
            <a:picLocks noChangeAspect="1" noChangeArrowheads="1"/>
          </p:cNvPicPr>
          <p:nvPr/>
        </p:nvPicPr>
        <p:blipFill>
          <a:blip r:embed="rId2" cstate="print"/>
          <a:srcRect/>
          <a:stretch>
            <a:fillRect/>
          </a:stretch>
        </p:blipFill>
        <p:spPr bwMode="auto">
          <a:xfrm>
            <a:off x="284719" y="1590040"/>
            <a:ext cx="8305800" cy="4439536"/>
          </a:xfrm>
          <a:prstGeom prst="rect">
            <a:avLst/>
          </a:prstGeom>
          <a:ln>
            <a:noFill/>
          </a:ln>
          <a:effectLst/>
        </p:spPr>
      </p:pic>
    </p:spTree>
    <p:extLst>
      <p:ext uri="{BB962C8B-B14F-4D97-AF65-F5344CB8AC3E}">
        <p14:creationId xmlns:p14="http://schemas.microsoft.com/office/powerpoint/2010/main" val="17257708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BARGE MANAGEMENT</a:t>
            </a:r>
          </a:p>
        </p:txBody>
      </p:sp>
      <p:sp>
        <p:nvSpPr>
          <p:cNvPr id="4" name="Slide Number Placeholder 3"/>
          <p:cNvSpPr>
            <a:spLocks noGrp="1"/>
          </p:cNvSpPr>
          <p:nvPr>
            <p:ph type="sldNum" sz="quarter" idx="12"/>
          </p:nvPr>
        </p:nvSpPr>
        <p:spPr/>
        <p:txBody>
          <a:bodyPr/>
          <a:lstStyle/>
          <a:p>
            <a:pPr>
              <a:defRPr/>
            </a:pPr>
            <a:fld id="{E507CE18-95E8-4CCF-99C0-D574AD05EF8B}" type="slidenum">
              <a:rPr lang="en-US" smtClean="0"/>
              <a:pPr>
                <a:defRPr/>
              </a:pPr>
              <a:t>32</a:t>
            </a:fld>
            <a:endParaRPr lang="en-US" dirty="0"/>
          </a:p>
        </p:txBody>
      </p:sp>
    </p:spTree>
    <p:extLst>
      <p:ext uri="{BB962C8B-B14F-4D97-AF65-F5344CB8AC3E}">
        <p14:creationId xmlns:p14="http://schemas.microsoft.com/office/powerpoint/2010/main" val="31984496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Barge Management in HYPACK</a:t>
            </a:r>
          </a:p>
        </p:txBody>
      </p:sp>
      <p:sp>
        <p:nvSpPr>
          <p:cNvPr id="3" name="Content Placeholder 2"/>
          <p:cNvSpPr>
            <a:spLocks noGrp="1"/>
          </p:cNvSpPr>
          <p:nvPr>
            <p:ph idx="1"/>
          </p:nvPr>
        </p:nvSpPr>
        <p:spPr>
          <a:xfrm>
            <a:off x="347472" y="1242318"/>
            <a:ext cx="8229600" cy="1406056"/>
          </a:xfrm>
        </p:spPr>
        <p:txBody>
          <a:bodyPr>
            <a:normAutofit/>
          </a:bodyPr>
          <a:lstStyle/>
          <a:p>
            <a:r>
              <a:rPr lang="en-US" sz="1600" dirty="0">
                <a:solidFill>
                  <a:schemeClr val="tx1">
                    <a:lumMod val="65000"/>
                    <a:lumOff val="35000"/>
                  </a:schemeClr>
                </a:solidFill>
              </a:rPr>
              <a:t>The main Barge wants to see Tug1, Tug2, Tug3 and Tug4.</a:t>
            </a:r>
          </a:p>
          <a:p>
            <a:r>
              <a:rPr lang="en-US" sz="1600" dirty="0">
                <a:solidFill>
                  <a:schemeClr val="tx1">
                    <a:lumMod val="65000"/>
                    <a:lumOff val="35000"/>
                  </a:schemeClr>
                </a:solidFill>
              </a:rPr>
              <a:t>Tug1 wants to see the Barge, Tug2, Tug3 and Tug4.</a:t>
            </a:r>
          </a:p>
          <a:p>
            <a:r>
              <a:rPr lang="en-US" sz="1600" dirty="0">
                <a:solidFill>
                  <a:schemeClr val="tx1">
                    <a:lumMod val="65000"/>
                    <a:lumOff val="35000"/>
                  </a:schemeClr>
                </a:solidFill>
              </a:rPr>
              <a:t>Etc., etc., etc.</a:t>
            </a:r>
          </a:p>
        </p:txBody>
      </p:sp>
      <p:pic>
        <p:nvPicPr>
          <p:cNvPr id="5" name="Picture 4" descr="C:\Temp\BargeTest4 JL Area Map.jpg"/>
          <p:cNvPicPr/>
          <p:nvPr/>
        </p:nvPicPr>
        <p:blipFill>
          <a:blip r:embed="rId2" cstate="print"/>
          <a:srcRect/>
          <a:stretch>
            <a:fillRect/>
          </a:stretch>
        </p:blipFill>
        <p:spPr bwMode="auto">
          <a:xfrm>
            <a:off x="608849" y="2370668"/>
            <a:ext cx="6005915" cy="4057226"/>
          </a:xfrm>
          <a:prstGeom prst="rect">
            <a:avLst/>
          </a:prstGeom>
          <a:ln>
            <a:noFill/>
          </a:ln>
          <a:effectLst/>
        </p:spPr>
      </p:pic>
    </p:spTree>
    <p:extLst>
      <p:ext uri="{BB962C8B-B14F-4D97-AF65-F5344CB8AC3E}">
        <p14:creationId xmlns:p14="http://schemas.microsoft.com/office/powerpoint/2010/main" val="11686758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Requirements:</a:t>
            </a:r>
          </a:p>
        </p:txBody>
      </p:sp>
      <p:sp>
        <p:nvSpPr>
          <p:cNvPr id="3" name="Content Placeholder 2"/>
          <p:cNvSpPr>
            <a:spLocks noGrp="1"/>
          </p:cNvSpPr>
          <p:nvPr>
            <p:ph idx="1"/>
          </p:nvPr>
        </p:nvSpPr>
        <p:spPr>
          <a:xfrm>
            <a:off x="762000" y="1600200"/>
            <a:ext cx="3962400" cy="2133600"/>
          </a:xfrm>
          <a:ln>
            <a:noFill/>
          </a:ln>
        </p:spPr>
        <p:txBody>
          <a:bodyPr>
            <a:normAutofit/>
          </a:bodyPr>
          <a:lstStyle/>
          <a:p>
            <a:r>
              <a:rPr lang="en-US" sz="2400" dirty="0">
                <a:solidFill>
                  <a:schemeClr val="tx1">
                    <a:lumMod val="65000"/>
                    <a:lumOff val="35000"/>
                  </a:schemeClr>
                </a:solidFill>
              </a:rPr>
              <a:t>Main Barge:</a:t>
            </a:r>
          </a:p>
          <a:p>
            <a:pPr lvl="1">
              <a:buClr>
                <a:schemeClr val="tx1">
                  <a:lumMod val="65000"/>
                  <a:lumOff val="35000"/>
                </a:schemeClr>
              </a:buClr>
            </a:pPr>
            <a:r>
              <a:rPr lang="en-US" sz="1800" dirty="0">
                <a:solidFill>
                  <a:schemeClr val="tx1">
                    <a:lumMod val="65000"/>
                    <a:lumOff val="35000"/>
                  </a:schemeClr>
                </a:solidFill>
              </a:rPr>
              <a:t>GPS with Directional Antenna.</a:t>
            </a:r>
          </a:p>
          <a:p>
            <a:pPr lvl="1">
              <a:buClr>
                <a:schemeClr val="tx1">
                  <a:lumMod val="65000"/>
                  <a:lumOff val="35000"/>
                </a:schemeClr>
              </a:buClr>
            </a:pPr>
            <a:r>
              <a:rPr lang="en-US" sz="1800" dirty="0">
                <a:solidFill>
                  <a:schemeClr val="tx1">
                    <a:lumMod val="65000"/>
                    <a:lumOff val="35000"/>
                  </a:schemeClr>
                </a:solidFill>
              </a:rPr>
              <a:t>Wireless router with Omni-Directional antenna</a:t>
            </a:r>
          </a:p>
          <a:p>
            <a:pPr lvl="1">
              <a:buClr>
                <a:schemeClr val="tx1">
                  <a:lumMod val="65000"/>
                  <a:lumOff val="35000"/>
                </a:schemeClr>
              </a:buClr>
            </a:pPr>
            <a:r>
              <a:rPr lang="en-US" sz="1800" dirty="0">
                <a:solidFill>
                  <a:schemeClr val="tx1">
                    <a:lumMod val="65000"/>
                    <a:lumOff val="35000"/>
                  </a:schemeClr>
                </a:solidFill>
              </a:rPr>
              <a:t>Computer with HYPACK SURVEY capability.</a:t>
            </a:r>
          </a:p>
        </p:txBody>
      </p:sp>
      <p:sp>
        <p:nvSpPr>
          <p:cNvPr id="4" name="Content Placeholder 2"/>
          <p:cNvSpPr txBox="1">
            <a:spLocks/>
          </p:cNvSpPr>
          <p:nvPr/>
        </p:nvSpPr>
        <p:spPr>
          <a:xfrm>
            <a:off x="4953000" y="1600200"/>
            <a:ext cx="3352800" cy="2133600"/>
          </a:xfrm>
          <a:prstGeom prst="rect">
            <a:avLst/>
          </a:prstGeom>
          <a:ln>
            <a:no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a:ln>
                  <a:noFill/>
                </a:ln>
                <a:solidFill>
                  <a:schemeClr val="tx1">
                    <a:lumMod val="65000"/>
                    <a:lumOff val="35000"/>
                  </a:schemeClr>
                </a:solidFill>
                <a:effectLst/>
                <a:uLnTx/>
                <a:uFillTx/>
                <a:latin typeface="+mn-lt"/>
                <a:ea typeface="+mn-ea"/>
                <a:cs typeface="+mn-cs"/>
              </a:rPr>
              <a:t>Tugs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b="0" i="0" u="none" strike="noStrike" kern="1200" cap="none" spc="0" normalizeH="0" baseline="0" noProof="0" dirty="0">
                <a:ln>
                  <a:noFill/>
                </a:ln>
                <a:solidFill>
                  <a:schemeClr val="tx1">
                    <a:lumMod val="65000"/>
                    <a:lumOff val="35000"/>
                  </a:schemeClr>
                </a:solidFill>
                <a:effectLst/>
                <a:uLnTx/>
                <a:uFillTx/>
                <a:latin typeface="+mn-lt"/>
                <a:ea typeface="+mn-ea"/>
                <a:cs typeface="+mn-cs"/>
              </a:rPr>
              <a:t>GPS with Directional Antenna.</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b="0" i="0" u="none" strike="noStrike" kern="1200" cap="none" spc="0" normalizeH="0" baseline="0" noProof="0" dirty="0">
                <a:ln>
                  <a:noFill/>
                </a:ln>
                <a:solidFill>
                  <a:schemeClr val="tx1">
                    <a:lumMod val="65000"/>
                    <a:lumOff val="35000"/>
                  </a:schemeClr>
                </a:solidFill>
                <a:effectLst/>
                <a:uLnTx/>
                <a:uFillTx/>
                <a:latin typeface="+mn-lt"/>
                <a:ea typeface="+mn-ea"/>
                <a:cs typeface="+mn-cs"/>
              </a:rPr>
              <a:t>Notebook Computer with HYPACK SURVEY and </a:t>
            </a:r>
            <a:r>
              <a:rPr kumimoji="0" lang="en-US" b="0" i="0" u="none" strike="noStrike" kern="1200" cap="none" spc="0" normalizeH="0" baseline="0" noProof="0" dirty="0" err="1">
                <a:ln>
                  <a:noFill/>
                </a:ln>
                <a:solidFill>
                  <a:schemeClr val="tx1">
                    <a:lumMod val="65000"/>
                    <a:lumOff val="35000"/>
                  </a:schemeClr>
                </a:solidFill>
                <a:effectLst/>
                <a:uLnTx/>
                <a:uFillTx/>
                <a:latin typeface="+mn-lt"/>
                <a:ea typeface="+mn-ea"/>
                <a:cs typeface="+mn-cs"/>
              </a:rPr>
              <a:t>Wifi</a:t>
            </a:r>
            <a:r>
              <a:rPr kumimoji="0" lang="en-US" b="0" i="0" u="none" strike="noStrike" kern="1200" cap="none" spc="0" normalizeH="0" baseline="0" noProof="0" dirty="0">
                <a:ln>
                  <a:noFill/>
                </a:ln>
                <a:solidFill>
                  <a:schemeClr val="tx1">
                    <a:lumMod val="65000"/>
                    <a:lumOff val="35000"/>
                  </a:schemeClr>
                </a:solidFill>
                <a:effectLst/>
                <a:uLnTx/>
                <a:uFillTx/>
                <a:latin typeface="+mn-lt"/>
                <a:ea typeface="+mn-ea"/>
                <a:cs typeface="+mn-cs"/>
              </a:rPr>
              <a:t> capability.</a:t>
            </a:r>
          </a:p>
        </p:txBody>
      </p:sp>
      <p:sp>
        <p:nvSpPr>
          <p:cNvPr id="12289" name="Rectangle 1"/>
          <p:cNvSpPr>
            <a:spLocks noChangeArrowheads="1"/>
          </p:cNvSpPr>
          <p:nvPr/>
        </p:nvSpPr>
        <p:spPr bwMode="auto">
          <a:xfrm>
            <a:off x="782392" y="5411273"/>
            <a:ext cx="541020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sng"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Vessel		IP Address		Subnet</a:t>
            </a:r>
            <a:endParaRPr kumimoji="0" lang="en-U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Main Barge (Boat):	192.168.5.101		255.255.255.0</a:t>
            </a:r>
            <a:endParaRPr kumimoji="0" lang="en-U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Tug 1:		192.168.5.102		255.255.255.0</a:t>
            </a:r>
            <a:endParaRPr kumimoji="0" lang="en-U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Tug 2:		192.168.5.103		255.255.255.0</a:t>
            </a:r>
            <a:endParaRPr kumimoji="0" lang="en-U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Tug 3:		192.168.5.104		255.255.255.0</a:t>
            </a:r>
            <a:endParaRPr kumimoji="0" lang="en-U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Tug4:		192.168.5.105		255.255.255.0</a:t>
            </a:r>
            <a:endParaRPr kumimoji="0" lang="en-US" sz="1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p:txBody>
      </p:sp>
      <p:sp>
        <p:nvSpPr>
          <p:cNvPr id="6" name="Content Placeholder 2"/>
          <p:cNvSpPr txBox="1">
            <a:spLocks/>
          </p:cNvSpPr>
          <p:nvPr/>
        </p:nvSpPr>
        <p:spPr>
          <a:xfrm>
            <a:off x="762000" y="3886200"/>
            <a:ext cx="7543800" cy="1447800"/>
          </a:xfrm>
          <a:prstGeom prst="rect">
            <a:avLst/>
          </a:prstGeom>
          <a:ln>
            <a:no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a:ln>
                  <a:noFill/>
                </a:ln>
                <a:solidFill>
                  <a:schemeClr val="tx1">
                    <a:lumMod val="65000"/>
                    <a:lumOff val="35000"/>
                  </a:schemeClr>
                </a:solidFill>
                <a:effectLst/>
                <a:uLnTx/>
                <a:uFillTx/>
                <a:latin typeface="+mn-lt"/>
                <a:ea typeface="+mn-ea"/>
                <a:cs typeface="+mn-cs"/>
              </a:rPr>
              <a:t>Network Setup:</a:t>
            </a:r>
          </a:p>
          <a:p>
            <a:pPr marL="800100" lvl="1" indent="-342900">
              <a:spcBef>
                <a:spcPct val="20000"/>
              </a:spcBef>
              <a:buFont typeface="Arial" pitchFamily="34" charset="0"/>
              <a:buChar char="•"/>
            </a:pPr>
            <a:r>
              <a:rPr lang="en-US" dirty="0">
                <a:solidFill>
                  <a:schemeClr val="tx1">
                    <a:lumMod val="65000"/>
                    <a:lumOff val="35000"/>
                  </a:schemeClr>
                </a:solidFill>
              </a:rPr>
              <a:t>Each computer needs a Static IP address on a common sub-net.</a:t>
            </a:r>
          </a:p>
          <a:p>
            <a:pPr marL="800100" lvl="1" indent="-342900">
              <a:spcBef>
                <a:spcPct val="20000"/>
              </a:spcBef>
              <a:buFont typeface="Arial" pitchFamily="34" charset="0"/>
              <a:buChar char="•"/>
            </a:pPr>
            <a:r>
              <a:rPr kumimoji="0" lang="en-US" b="0" i="0" u="none" strike="noStrike" kern="1200" cap="none" spc="0" normalizeH="0" baseline="0" noProof="0" dirty="0">
                <a:ln>
                  <a:noFill/>
                </a:ln>
                <a:solidFill>
                  <a:schemeClr val="tx1">
                    <a:lumMod val="65000"/>
                    <a:lumOff val="35000"/>
                  </a:schemeClr>
                </a:solidFill>
                <a:effectLst/>
                <a:uLnTx/>
                <a:uFillTx/>
                <a:latin typeface="+mn-lt"/>
                <a:ea typeface="+mn-ea"/>
                <a:cs typeface="+mn-cs"/>
              </a:rPr>
              <a:t>See</a:t>
            </a:r>
            <a:r>
              <a:rPr kumimoji="0" lang="en-US" b="0" i="0" u="none" strike="noStrike" kern="1200" cap="none" spc="0" normalizeH="0" noProof="0" dirty="0">
                <a:ln>
                  <a:noFill/>
                </a:ln>
                <a:solidFill>
                  <a:schemeClr val="tx1">
                    <a:lumMod val="65000"/>
                    <a:lumOff val="35000"/>
                  </a:schemeClr>
                </a:solidFill>
                <a:effectLst/>
                <a:uLnTx/>
                <a:uFillTx/>
                <a:latin typeface="+mn-lt"/>
                <a:ea typeface="+mn-ea"/>
                <a:cs typeface="+mn-cs"/>
              </a:rPr>
              <a:t> the example below for sample settings.</a:t>
            </a:r>
            <a:endParaRPr kumimoji="0" lang="en-US"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spTree>
    <p:extLst>
      <p:ext uri="{BB962C8B-B14F-4D97-AF65-F5344CB8AC3E}">
        <p14:creationId xmlns:p14="http://schemas.microsoft.com/office/powerpoint/2010/main" val="16766606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Setting a Static IP Address</a:t>
            </a:r>
          </a:p>
        </p:txBody>
      </p:sp>
      <p:sp>
        <p:nvSpPr>
          <p:cNvPr id="3" name="Content Placeholder 2"/>
          <p:cNvSpPr>
            <a:spLocks noGrp="1"/>
          </p:cNvSpPr>
          <p:nvPr>
            <p:ph idx="1"/>
          </p:nvPr>
        </p:nvSpPr>
        <p:spPr>
          <a:xfrm>
            <a:off x="182880" y="1312333"/>
            <a:ext cx="8229600" cy="2133600"/>
          </a:xfrm>
        </p:spPr>
        <p:txBody>
          <a:bodyPr>
            <a:normAutofit/>
          </a:bodyPr>
          <a:lstStyle/>
          <a:p>
            <a:r>
              <a:rPr lang="en-US" sz="2000" dirty="0">
                <a:solidFill>
                  <a:schemeClr val="tx1">
                    <a:lumMod val="65000"/>
                    <a:lumOff val="35000"/>
                  </a:schemeClr>
                </a:solidFill>
              </a:rPr>
              <a:t>Open the Network and Sharing Center and click on your Wireless Network Connection.  The window on the left will appear.</a:t>
            </a:r>
          </a:p>
          <a:p>
            <a:r>
              <a:rPr lang="en-US" sz="2000" dirty="0">
                <a:solidFill>
                  <a:schemeClr val="tx1">
                    <a:lumMod val="65000"/>
                    <a:lumOff val="35000"/>
                  </a:schemeClr>
                </a:solidFill>
              </a:rPr>
              <a:t>Click the ‘Properties’ button.  The window in the center will appear.</a:t>
            </a:r>
          </a:p>
          <a:p>
            <a:r>
              <a:rPr lang="en-US" sz="2000" dirty="0">
                <a:solidFill>
                  <a:schemeClr val="tx1">
                    <a:lumMod val="65000"/>
                    <a:lumOff val="35000"/>
                  </a:schemeClr>
                </a:solidFill>
              </a:rPr>
              <a:t>Click on ‘Internet Protocol Version 4 (TCP/Pv4) and then ‘Properties’.  The window on the right will appear.</a:t>
            </a:r>
          </a:p>
          <a:p>
            <a:r>
              <a:rPr lang="en-US" sz="2000" dirty="0">
                <a:solidFill>
                  <a:schemeClr val="tx1">
                    <a:lumMod val="65000"/>
                    <a:lumOff val="35000"/>
                  </a:schemeClr>
                </a:solidFill>
              </a:rPr>
              <a:t>Enter the appropriate IP address and subnet address for the computer.</a:t>
            </a:r>
          </a:p>
        </p:txBody>
      </p:sp>
      <p:pic>
        <p:nvPicPr>
          <p:cNvPr id="5" name="Picture 4" descr="C:\Temp\Barge DNS Settings.png"/>
          <p:cNvPicPr/>
          <p:nvPr/>
        </p:nvPicPr>
        <p:blipFill>
          <a:blip r:embed="rId2" cstate="print"/>
          <a:srcRect/>
          <a:stretch>
            <a:fillRect/>
          </a:stretch>
        </p:blipFill>
        <p:spPr bwMode="auto">
          <a:xfrm>
            <a:off x="182880" y="3506895"/>
            <a:ext cx="8229600" cy="26703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957975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3814"/>
            <a:ext cx="5486400" cy="1143000"/>
          </a:xfrm>
        </p:spPr>
        <p:txBody>
          <a:bodyPr/>
          <a:lstStyle/>
          <a:p>
            <a:r>
              <a:rPr lang="en-US" dirty="0"/>
              <a:t>HYPACK HARDWARE</a:t>
            </a:r>
          </a:p>
        </p:txBody>
      </p:sp>
      <p:sp>
        <p:nvSpPr>
          <p:cNvPr id="3" name="Content Placeholder 2"/>
          <p:cNvSpPr>
            <a:spLocks noGrp="1"/>
          </p:cNvSpPr>
          <p:nvPr>
            <p:ph idx="1"/>
          </p:nvPr>
        </p:nvSpPr>
        <p:spPr>
          <a:xfrm>
            <a:off x="304800" y="1129186"/>
            <a:ext cx="3352800" cy="5029200"/>
          </a:xfrm>
        </p:spPr>
        <p:txBody>
          <a:bodyPr>
            <a:normAutofit/>
          </a:bodyPr>
          <a:lstStyle/>
          <a:p>
            <a:r>
              <a:rPr lang="en-US" sz="1600" dirty="0">
                <a:solidFill>
                  <a:schemeClr val="tx1">
                    <a:lumMod val="65000"/>
                    <a:lumOff val="35000"/>
                  </a:schemeClr>
                </a:solidFill>
              </a:rPr>
              <a:t>Create a separate mobile for each vessel.  The vessel set-up on the Barge is shown to the right.</a:t>
            </a:r>
          </a:p>
          <a:p>
            <a:endParaRPr lang="en-US" sz="1600" dirty="0">
              <a:solidFill>
                <a:schemeClr val="tx1">
                  <a:lumMod val="65000"/>
                  <a:lumOff val="35000"/>
                </a:schemeClr>
              </a:solidFill>
            </a:endParaRPr>
          </a:p>
          <a:p>
            <a:r>
              <a:rPr lang="en-US" sz="1600" dirty="0">
                <a:solidFill>
                  <a:schemeClr val="bg2"/>
                </a:solidFill>
              </a:rPr>
              <a:t>On each vessel:</a:t>
            </a:r>
          </a:p>
          <a:p>
            <a:pPr lvl="2">
              <a:buClr>
                <a:schemeClr val="tx1">
                  <a:lumMod val="65000"/>
                  <a:lumOff val="35000"/>
                </a:schemeClr>
              </a:buClr>
            </a:pPr>
            <a:r>
              <a:rPr lang="en-US" sz="1600" dirty="0">
                <a:solidFill>
                  <a:schemeClr val="tx1">
                    <a:lumMod val="65000"/>
                    <a:lumOff val="35000"/>
                  </a:schemeClr>
                </a:solidFill>
              </a:rPr>
              <a:t>Use the GPS.DLL to determine your position and heading.</a:t>
            </a:r>
          </a:p>
          <a:p>
            <a:pPr lvl="2">
              <a:buClr>
                <a:schemeClr val="tx1">
                  <a:lumMod val="65000"/>
                  <a:lumOff val="35000"/>
                </a:schemeClr>
              </a:buClr>
            </a:pPr>
            <a:r>
              <a:rPr lang="en-US" sz="1600" dirty="0">
                <a:solidFill>
                  <a:schemeClr val="tx1">
                    <a:lumMod val="65000"/>
                    <a:lumOff val="35000"/>
                  </a:schemeClr>
                </a:solidFill>
              </a:rPr>
              <a:t>Use the NMEAOUTPUT.DLL to output your position and heading to the other vessels.</a:t>
            </a:r>
          </a:p>
          <a:p>
            <a:pPr>
              <a:buClr>
                <a:schemeClr val="tx1">
                  <a:lumMod val="65000"/>
                  <a:lumOff val="35000"/>
                </a:schemeClr>
              </a:buClr>
            </a:pPr>
            <a:endParaRPr lang="en-US" sz="1600" dirty="0">
              <a:solidFill>
                <a:schemeClr val="tx1">
                  <a:lumMod val="65000"/>
                  <a:lumOff val="35000"/>
                </a:schemeClr>
              </a:solidFill>
            </a:endParaRPr>
          </a:p>
          <a:p>
            <a:pPr>
              <a:buClr>
                <a:schemeClr val="tx1">
                  <a:lumMod val="65000"/>
                  <a:lumOff val="35000"/>
                </a:schemeClr>
              </a:buClr>
            </a:pPr>
            <a:r>
              <a:rPr lang="en-US" sz="1600" dirty="0">
                <a:solidFill>
                  <a:schemeClr val="bg2"/>
                </a:solidFill>
              </a:rPr>
              <a:t>To see the other vessels:</a:t>
            </a:r>
          </a:p>
          <a:p>
            <a:pPr lvl="2">
              <a:buClr>
                <a:schemeClr val="tx1">
                  <a:lumMod val="65000"/>
                  <a:lumOff val="35000"/>
                </a:schemeClr>
              </a:buClr>
            </a:pPr>
            <a:r>
              <a:rPr lang="en-US" sz="1600" dirty="0">
                <a:solidFill>
                  <a:schemeClr val="tx1">
                    <a:lumMod val="65000"/>
                    <a:lumOff val="35000"/>
                  </a:schemeClr>
                </a:solidFill>
              </a:rPr>
              <a:t>Use the GPS.DLL to read their position and heading.</a:t>
            </a:r>
          </a:p>
        </p:txBody>
      </p:sp>
      <p:pic>
        <p:nvPicPr>
          <p:cNvPr id="4" name="Picture 3" descr="C:\Temp\Bargetest3.png"/>
          <p:cNvPicPr/>
          <p:nvPr/>
        </p:nvPicPr>
        <p:blipFill>
          <a:blip r:embed="rId2" cstate="print"/>
          <a:srcRect/>
          <a:stretch>
            <a:fillRect/>
          </a:stretch>
        </p:blipFill>
        <p:spPr bwMode="auto">
          <a:xfrm>
            <a:off x="3962401" y="1554769"/>
            <a:ext cx="2209800" cy="2286000"/>
          </a:xfrm>
          <a:prstGeom prst="rect">
            <a:avLst/>
          </a:prstGeom>
          <a:noFill/>
          <a:ln w="9525">
            <a:solidFill>
              <a:schemeClr val="tx1"/>
            </a:solidFill>
            <a:miter lim="800000"/>
            <a:headEnd/>
            <a:tailEnd/>
          </a:ln>
        </p:spPr>
      </p:pic>
      <p:pic>
        <p:nvPicPr>
          <p:cNvPr id="5" name="Picture 4" descr="C:\Temp\Bargetest4 JL Hardware.jpg"/>
          <p:cNvPicPr/>
          <p:nvPr/>
        </p:nvPicPr>
        <p:blipFill>
          <a:blip r:embed="rId3" cstate="print"/>
          <a:srcRect/>
          <a:stretch>
            <a:fillRect/>
          </a:stretch>
        </p:blipFill>
        <p:spPr bwMode="auto">
          <a:xfrm>
            <a:off x="6356928" y="3002280"/>
            <a:ext cx="2234485" cy="2133600"/>
          </a:xfrm>
          <a:prstGeom prst="rect">
            <a:avLst/>
          </a:prstGeom>
          <a:noFill/>
          <a:ln w="9525">
            <a:solidFill>
              <a:schemeClr val="tx1"/>
            </a:solidFill>
            <a:miter lim="800000"/>
            <a:headEnd/>
            <a:tailEnd/>
          </a:ln>
        </p:spPr>
      </p:pic>
      <p:sp>
        <p:nvSpPr>
          <p:cNvPr id="6" name="TextBox 5"/>
          <p:cNvSpPr txBox="1"/>
          <p:nvPr/>
        </p:nvSpPr>
        <p:spPr>
          <a:xfrm>
            <a:off x="3962401" y="3843989"/>
            <a:ext cx="2209800" cy="307777"/>
          </a:xfrm>
          <a:prstGeom prst="rect">
            <a:avLst/>
          </a:prstGeom>
          <a:noFill/>
          <a:ln>
            <a:solidFill>
              <a:schemeClr val="tx1"/>
            </a:solidFill>
          </a:ln>
        </p:spPr>
        <p:txBody>
          <a:bodyPr wrap="square" rtlCol="0">
            <a:spAutoFit/>
          </a:bodyPr>
          <a:lstStyle/>
          <a:p>
            <a:r>
              <a:rPr lang="en-US" sz="1400" dirty="0"/>
              <a:t>Vessel Setup on Barge</a:t>
            </a:r>
          </a:p>
        </p:txBody>
      </p:sp>
      <p:sp>
        <p:nvSpPr>
          <p:cNvPr id="7" name="TextBox 6"/>
          <p:cNvSpPr txBox="1"/>
          <p:nvPr/>
        </p:nvSpPr>
        <p:spPr>
          <a:xfrm>
            <a:off x="6356930" y="5135880"/>
            <a:ext cx="2234484" cy="369332"/>
          </a:xfrm>
          <a:prstGeom prst="rect">
            <a:avLst/>
          </a:prstGeom>
          <a:noFill/>
          <a:ln>
            <a:solidFill>
              <a:schemeClr val="tx1"/>
            </a:solidFill>
          </a:ln>
        </p:spPr>
        <p:txBody>
          <a:bodyPr wrap="square" rtlCol="0">
            <a:spAutoFit/>
          </a:bodyPr>
          <a:lstStyle/>
          <a:p>
            <a:r>
              <a:rPr lang="en-US" sz="1400" dirty="0"/>
              <a:t>Vessel Setup on Tug </a:t>
            </a:r>
            <a:r>
              <a:rPr lang="en-US" dirty="0"/>
              <a:t>1</a:t>
            </a:r>
          </a:p>
        </p:txBody>
      </p:sp>
    </p:spTree>
    <p:extLst>
      <p:ext uri="{BB962C8B-B14F-4D97-AF65-F5344CB8AC3E}">
        <p14:creationId xmlns:p14="http://schemas.microsoft.com/office/powerpoint/2010/main" val="17918404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Configuring the NMEAOUTPUT.DLL</a:t>
            </a:r>
          </a:p>
        </p:txBody>
      </p:sp>
      <p:sp>
        <p:nvSpPr>
          <p:cNvPr id="3" name="Content Placeholder 2"/>
          <p:cNvSpPr>
            <a:spLocks noGrp="1"/>
          </p:cNvSpPr>
          <p:nvPr>
            <p:ph idx="1"/>
          </p:nvPr>
        </p:nvSpPr>
        <p:spPr>
          <a:xfrm>
            <a:off x="457200" y="3048000"/>
            <a:ext cx="4419600" cy="3078163"/>
          </a:xfrm>
        </p:spPr>
        <p:txBody>
          <a:bodyPr>
            <a:normAutofit/>
          </a:bodyPr>
          <a:lstStyle/>
          <a:p>
            <a:r>
              <a:rPr lang="en-US" sz="1800" dirty="0">
                <a:solidFill>
                  <a:schemeClr val="tx1">
                    <a:lumMod val="65000"/>
                    <a:lumOff val="35000"/>
                  </a:schemeClr>
                </a:solidFill>
              </a:rPr>
              <a:t>On each vessel, we will configure the NMEAOUTPUT.DLL to broadcast its position and heading data using a UDP connection.</a:t>
            </a:r>
          </a:p>
          <a:p>
            <a:endParaRPr lang="en-US" sz="1800" dirty="0">
              <a:solidFill>
                <a:schemeClr val="tx1">
                  <a:lumMod val="65000"/>
                  <a:lumOff val="35000"/>
                </a:schemeClr>
              </a:solidFill>
            </a:endParaRPr>
          </a:p>
          <a:p>
            <a:r>
              <a:rPr lang="en-US" sz="1800" dirty="0">
                <a:solidFill>
                  <a:schemeClr val="tx1">
                    <a:lumMod val="65000"/>
                    <a:lumOff val="35000"/>
                  </a:schemeClr>
                </a:solidFill>
              </a:rPr>
              <a:t>Each vessel will use a separate Read/Write Port value.</a:t>
            </a:r>
          </a:p>
        </p:txBody>
      </p:sp>
      <p:sp>
        <p:nvSpPr>
          <p:cNvPr id="25601" name="Rectangle 1"/>
          <p:cNvSpPr>
            <a:spLocks noChangeArrowheads="1"/>
          </p:cNvSpPr>
          <p:nvPr/>
        </p:nvSpPr>
        <p:spPr bwMode="auto">
          <a:xfrm>
            <a:off x="1295400" y="1336399"/>
            <a:ext cx="7162800"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sng"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NMEAOUTPUT.DLL 	Type	Client/Server	Read/Write Port</a:t>
            </a:r>
            <a:endParaRPr kumimoji="0" lang="en-U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Barge (Boat)		UDP	Server		9101</a:t>
            </a:r>
            <a:endParaRPr kumimoji="0" lang="en-U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Tug2		UDP	Server		9102</a:t>
            </a:r>
            <a:endParaRPr kumimoji="0" lang="en-U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Tug3		UDP	Server		9103</a:t>
            </a:r>
            <a:endParaRPr kumimoji="0" lang="en-U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Tug4		UDP	Server		9104</a:t>
            </a:r>
            <a:endParaRPr kumimoji="0" lang="en-U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lumMod val="65000"/>
                    <a:lumOff val="35000"/>
                  </a:schemeClr>
                </a:solidFill>
                <a:effectLst/>
                <a:latin typeface="Calibri" pitchFamily="34" charset="0"/>
                <a:ea typeface="Calibri" pitchFamily="34" charset="0"/>
                <a:cs typeface="Times New Roman" pitchFamily="18" charset="0"/>
              </a:rPr>
              <a:t>Tug5		UDP	Server		9105</a:t>
            </a:r>
            <a:endParaRPr kumimoji="0" lang="en-U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p:txBody>
      </p:sp>
      <p:pic>
        <p:nvPicPr>
          <p:cNvPr id="6" name="Picture 5" descr="C:\Temp\Bargetest NMEAOUTPUT Network.png"/>
          <p:cNvPicPr/>
          <p:nvPr/>
        </p:nvPicPr>
        <p:blipFill>
          <a:blip r:embed="rId2" cstate="print"/>
          <a:srcRect/>
          <a:stretch>
            <a:fillRect/>
          </a:stretch>
        </p:blipFill>
        <p:spPr bwMode="auto">
          <a:xfrm>
            <a:off x="5029200" y="3081270"/>
            <a:ext cx="3733800" cy="2362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065560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Configure the NMEAOUTPUT.DLL</a:t>
            </a:r>
          </a:p>
        </p:txBody>
      </p:sp>
      <p:sp>
        <p:nvSpPr>
          <p:cNvPr id="3" name="Content Placeholder 2"/>
          <p:cNvSpPr>
            <a:spLocks noGrp="1"/>
          </p:cNvSpPr>
          <p:nvPr>
            <p:ph idx="1"/>
          </p:nvPr>
        </p:nvSpPr>
        <p:spPr>
          <a:xfrm>
            <a:off x="457200" y="1600201"/>
            <a:ext cx="8229600" cy="838200"/>
          </a:xfrm>
        </p:spPr>
        <p:txBody>
          <a:bodyPr/>
          <a:lstStyle/>
          <a:p>
            <a:r>
              <a:rPr lang="en-US" dirty="0">
                <a:solidFill>
                  <a:schemeClr val="tx1">
                    <a:lumMod val="65000"/>
                    <a:lumOff val="35000"/>
                  </a:schemeClr>
                </a:solidFill>
              </a:rPr>
              <a:t>Settings Window:  Output GGA &amp; HDT.</a:t>
            </a:r>
          </a:p>
        </p:txBody>
      </p:sp>
      <p:pic>
        <p:nvPicPr>
          <p:cNvPr id="4" name="Picture 3" descr="C:\Temp\Bargetest NMEAOUTPUT Setup.png"/>
          <p:cNvPicPr/>
          <p:nvPr/>
        </p:nvPicPr>
        <p:blipFill>
          <a:blip r:embed="rId2" cstate="print"/>
          <a:srcRect/>
          <a:stretch>
            <a:fillRect/>
          </a:stretch>
        </p:blipFill>
        <p:spPr bwMode="auto">
          <a:xfrm>
            <a:off x="990600" y="2209800"/>
            <a:ext cx="7010400" cy="35337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529716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Configure the NMEAOUTPUT.DLL</a:t>
            </a:r>
          </a:p>
        </p:txBody>
      </p:sp>
      <p:sp>
        <p:nvSpPr>
          <p:cNvPr id="3" name="Content Placeholder 2"/>
          <p:cNvSpPr>
            <a:spLocks noGrp="1"/>
          </p:cNvSpPr>
          <p:nvPr>
            <p:ph idx="1"/>
          </p:nvPr>
        </p:nvSpPr>
        <p:spPr>
          <a:xfrm>
            <a:off x="457200" y="1600201"/>
            <a:ext cx="8229600" cy="762000"/>
          </a:xfrm>
        </p:spPr>
        <p:txBody>
          <a:bodyPr/>
          <a:lstStyle/>
          <a:p>
            <a:r>
              <a:rPr lang="en-US" dirty="0">
                <a:solidFill>
                  <a:schemeClr val="tx1">
                    <a:lumMod val="65000"/>
                    <a:lumOff val="35000"/>
                  </a:schemeClr>
                </a:solidFill>
              </a:rPr>
              <a:t>Set the update rate at 1Hz.</a:t>
            </a:r>
          </a:p>
        </p:txBody>
      </p:sp>
      <p:pic>
        <p:nvPicPr>
          <p:cNvPr id="4" name="Picture 3" descr="C:\Temp\Bargetest 1Hz.png"/>
          <p:cNvPicPr/>
          <p:nvPr/>
        </p:nvPicPr>
        <p:blipFill>
          <a:blip r:embed="rId2" cstate="print"/>
          <a:srcRect/>
          <a:stretch>
            <a:fillRect/>
          </a:stretch>
        </p:blipFill>
        <p:spPr bwMode="auto">
          <a:xfrm>
            <a:off x="952500" y="2453640"/>
            <a:ext cx="7086600" cy="3505200"/>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4495800" y="3733800"/>
            <a:ext cx="3581400" cy="4656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9315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0838" y="229826"/>
            <a:ext cx="7488621" cy="693683"/>
          </a:xfrm>
        </p:spPr>
        <p:txBody>
          <a:bodyPr/>
          <a:lstStyle/>
          <a:p>
            <a:pPr eaLnBrk="1" hangingPunct="1">
              <a:defRPr/>
            </a:pPr>
            <a:r>
              <a:rPr lang="en-US" sz="3200" dirty="0"/>
              <a:t>Password Protected Sharing = Off</a:t>
            </a:r>
          </a:p>
        </p:txBody>
      </p:sp>
      <p:sp>
        <p:nvSpPr>
          <p:cNvPr id="15363" name="Content Placeholder 2"/>
          <p:cNvSpPr>
            <a:spLocks noGrp="1"/>
          </p:cNvSpPr>
          <p:nvPr>
            <p:ph idx="1"/>
          </p:nvPr>
        </p:nvSpPr>
        <p:spPr>
          <a:xfrm>
            <a:off x="340838" y="1228512"/>
            <a:ext cx="6421968" cy="4191001"/>
          </a:xfrm>
          <a:noFill/>
          <a:ln>
            <a:noFill/>
          </a:ln>
        </p:spPr>
        <p:txBody>
          <a:bodyPr>
            <a:normAutofit/>
          </a:bodyPr>
          <a:lstStyle/>
          <a:p>
            <a:pPr eaLnBrk="1" hangingPunct="1">
              <a:buClr>
                <a:schemeClr val="tx1"/>
              </a:buClr>
              <a:defRPr/>
            </a:pPr>
            <a:r>
              <a:rPr lang="en-US" sz="1600" dirty="0">
                <a:solidFill>
                  <a:schemeClr val="tx1">
                    <a:lumMod val="65000"/>
                    <a:lumOff val="35000"/>
                  </a:schemeClr>
                </a:solidFill>
              </a:rPr>
              <a:t>For SURVEY VIEWER to function properly on </a:t>
            </a:r>
            <a:r>
              <a:rPr lang="en-US" sz="1600" i="1" dirty="0">
                <a:solidFill>
                  <a:schemeClr val="tx1">
                    <a:lumMod val="65000"/>
                    <a:lumOff val="35000"/>
                  </a:schemeClr>
                </a:solidFill>
              </a:rPr>
              <a:t>Windows 7</a:t>
            </a:r>
            <a:r>
              <a:rPr lang="en-US" sz="1600" dirty="0">
                <a:solidFill>
                  <a:schemeClr val="tx1">
                    <a:lumMod val="65000"/>
                    <a:lumOff val="35000"/>
                  </a:schemeClr>
                </a:solidFill>
              </a:rPr>
              <a:t> computers, you will need to go into the Advanced Sharing Settings and ‘Turn off password protected sharing’ on the computer running HYPACK SURVEY..</a:t>
            </a:r>
          </a:p>
        </p:txBody>
      </p:sp>
      <p:pic>
        <p:nvPicPr>
          <p:cNvPr id="1536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838" y="2319018"/>
            <a:ext cx="7078497" cy="4054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03802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Reading the Broadcast from Each Vessel</a:t>
            </a:r>
          </a:p>
        </p:txBody>
      </p:sp>
      <p:pic>
        <p:nvPicPr>
          <p:cNvPr id="28674" name="Picture 2"/>
          <p:cNvPicPr>
            <a:picLocks noChangeAspect="1" noChangeArrowheads="1"/>
          </p:cNvPicPr>
          <p:nvPr/>
        </p:nvPicPr>
        <p:blipFill>
          <a:blip r:embed="rId2" cstate="print"/>
          <a:srcRect/>
          <a:stretch>
            <a:fillRect/>
          </a:stretch>
        </p:blipFill>
        <p:spPr bwMode="auto">
          <a:xfrm>
            <a:off x="569001" y="1731218"/>
            <a:ext cx="1454030" cy="2101735"/>
          </a:xfrm>
          <a:prstGeom prst="rect">
            <a:avLst/>
          </a:prstGeom>
          <a:ln>
            <a:noFill/>
          </a:ln>
          <a:effectLst/>
        </p:spPr>
      </p:pic>
      <p:sp>
        <p:nvSpPr>
          <p:cNvPr id="5" name="TextBox 4"/>
          <p:cNvSpPr txBox="1"/>
          <p:nvPr/>
        </p:nvSpPr>
        <p:spPr>
          <a:xfrm>
            <a:off x="474689" y="4575386"/>
            <a:ext cx="2057400" cy="1477328"/>
          </a:xfrm>
          <a:prstGeom prst="rect">
            <a:avLst/>
          </a:prstGeom>
          <a:noFill/>
        </p:spPr>
        <p:txBody>
          <a:bodyPr wrap="square" rtlCol="0">
            <a:spAutoFit/>
          </a:bodyPr>
          <a:lstStyle/>
          <a:p>
            <a:r>
              <a:rPr lang="en-US" dirty="0">
                <a:solidFill>
                  <a:schemeClr val="tx1">
                    <a:lumMod val="65000"/>
                    <a:lumOff val="35000"/>
                  </a:schemeClr>
                </a:solidFill>
              </a:rPr>
              <a:t>On the Barge, we will use the GPS.DLL to read the position data from Tug 1</a:t>
            </a:r>
          </a:p>
        </p:txBody>
      </p:sp>
      <p:pic>
        <p:nvPicPr>
          <p:cNvPr id="28675" name="Picture 3"/>
          <p:cNvPicPr>
            <a:picLocks noChangeAspect="1" noChangeArrowheads="1"/>
          </p:cNvPicPr>
          <p:nvPr/>
        </p:nvPicPr>
        <p:blipFill>
          <a:blip r:embed="rId3" cstate="print"/>
          <a:srcRect/>
          <a:stretch>
            <a:fillRect/>
          </a:stretch>
        </p:blipFill>
        <p:spPr bwMode="auto">
          <a:xfrm>
            <a:off x="2934251" y="1733974"/>
            <a:ext cx="1210962" cy="1422400"/>
          </a:xfrm>
          <a:prstGeom prst="rect">
            <a:avLst/>
          </a:prstGeom>
          <a:ln>
            <a:noFill/>
          </a:ln>
          <a:effectLst/>
        </p:spPr>
      </p:pic>
      <p:sp>
        <p:nvSpPr>
          <p:cNvPr id="7" name="TextBox 6"/>
          <p:cNvSpPr txBox="1"/>
          <p:nvPr/>
        </p:nvSpPr>
        <p:spPr>
          <a:xfrm>
            <a:off x="2811707" y="3790017"/>
            <a:ext cx="1600200" cy="2031325"/>
          </a:xfrm>
          <a:prstGeom prst="rect">
            <a:avLst/>
          </a:prstGeom>
          <a:noFill/>
        </p:spPr>
        <p:txBody>
          <a:bodyPr wrap="square" rtlCol="0">
            <a:spAutoFit/>
          </a:bodyPr>
          <a:lstStyle/>
          <a:p>
            <a:r>
              <a:rPr lang="en-US" dirty="0">
                <a:solidFill>
                  <a:schemeClr val="tx1">
                    <a:lumMod val="65000"/>
                    <a:lumOff val="35000"/>
                  </a:schemeClr>
                </a:solidFill>
              </a:rPr>
              <a:t>We are just reading the Position and Heading data from each vessel’s broadcast.</a:t>
            </a:r>
          </a:p>
        </p:txBody>
      </p:sp>
      <p:pic>
        <p:nvPicPr>
          <p:cNvPr id="28676" name="Picture 4"/>
          <p:cNvPicPr>
            <a:picLocks noChangeAspect="1" noChangeArrowheads="1"/>
          </p:cNvPicPr>
          <p:nvPr/>
        </p:nvPicPr>
        <p:blipFill>
          <a:blip r:embed="rId4" cstate="print"/>
          <a:srcRect/>
          <a:stretch>
            <a:fillRect/>
          </a:stretch>
        </p:blipFill>
        <p:spPr bwMode="auto">
          <a:xfrm>
            <a:off x="4971143" y="1733974"/>
            <a:ext cx="3810000" cy="2756170"/>
          </a:xfrm>
          <a:prstGeom prst="rect">
            <a:avLst/>
          </a:prstGeom>
          <a:ln>
            <a:noFill/>
          </a:ln>
          <a:effectLst/>
        </p:spPr>
      </p:pic>
      <p:sp>
        <p:nvSpPr>
          <p:cNvPr id="9" name="TextBox 8"/>
          <p:cNvSpPr txBox="1"/>
          <p:nvPr/>
        </p:nvSpPr>
        <p:spPr>
          <a:xfrm>
            <a:off x="4971143" y="4575386"/>
            <a:ext cx="3810000" cy="1477328"/>
          </a:xfrm>
          <a:prstGeom prst="rect">
            <a:avLst/>
          </a:prstGeom>
          <a:noFill/>
        </p:spPr>
        <p:txBody>
          <a:bodyPr wrap="square" rtlCol="0">
            <a:spAutoFit/>
          </a:bodyPr>
          <a:lstStyle/>
          <a:p>
            <a:r>
              <a:rPr lang="en-US" dirty="0">
                <a:solidFill>
                  <a:schemeClr val="tx1">
                    <a:lumMod val="65000"/>
                    <a:lumOff val="35000"/>
                  </a:schemeClr>
                </a:solidFill>
              </a:rPr>
              <a:t>We’ll specify a Network connect, using UDP protocol and acting as a Server.  Set the Read Port and Write port to the  proper value for the vessel.</a:t>
            </a:r>
          </a:p>
        </p:txBody>
      </p:sp>
    </p:spTree>
    <p:extLst>
      <p:ext uri="{BB962C8B-B14F-4D97-AF65-F5344CB8AC3E}">
        <p14:creationId xmlns:p14="http://schemas.microsoft.com/office/powerpoint/2010/main" val="1644976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HYPACK SURVEY</a:t>
            </a:r>
          </a:p>
        </p:txBody>
      </p:sp>
      <p:pic>
        <p:nvPicPr>
          <p:cNvPr id="4" name="Picture 3" descr="C:\Temp\Bargetest4 JL Survey.jpg"/>
          <p:cNvPicPr/>
          <p:nvPr/>
        </p:nvPicPr>
        <p:blipFill>
          <a:blip r:embed="rId2" cstate="print"/>
          <a:srcRect/>
          <a:stretch>
            <a:fillRect/>
          </a:stretch>
        </p:blipFill>
        <p:spPr bwMode="auto">
          <a:xfrm>
            <a:off x="457200" y="1578186"/>
            <a:ext cx="7867227" cy="4592319"/>
          </a:xfrm>
          <a:prstGeom prst="rect">
            <a:avLst/>
          </a:prstGeom>
          <a:ln>
            <a:noFill/>
          </a:ln>
          <a:effectLst/>
        </p:spPr>
      </p:pic>
    </p:spTree>
    <p:extLst>
      <p:ext uri="{BB962C8B-B14F-4D97-AF65-F5344CB8AC3E}">
        <p14:creationId xmlns:p14="http://schemas.microsoft.com/office/powerpoint/2010/main" val="24984430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r>
              <a:rPr lang="en-US" dirty="0"/>
              <a:t>Thank You !</a:t>
            </a:r>
            <a:endParaRPr lang="en-US" sz="2400" dirty="0"/>
          </a:p>
        </p:txBody>
      </p:sp>
      <p:sp>
        <p:nvSpPr>
          <p:cNvPr id="7" name="Content Placeholder 6"/>
          <p:cNvSpPr>
            <a:spLocks noGrp="1"/>
          </p:cNvSpPr>
          <p:nvPr>
            <p:ph sz="quarter" idx="11"/>
          </p:nvPr>
        </p:nvSpPr>
        <p:spPr/>
        <p:txBody>
          <a:bodyPr/>
          <a:lstStyle/>
          <a:p>
            <a:r>
              <a:rPr lang="en-US" dirty="0"/>
              <a:t>January 2020</a:t>
            </a:r>
          </a:p>
        </p:txBody>
      </p:sp>
      <p:sp>
        <p:nvSpPr>
          <p:cNvPr id="6" name="Rectangle 5"/>
          <p:cNvSpPr/>
          <p:nvPr/>
        </p:nvSpPr>
        <p:spPr>
          <a:xfrm>
            <a:off x="511657" y="4756957"/>
            <a:ext cx="8142645" cy="1538883"/>
          </a:xfrm>
          <a:prstGeom prst="rect">
            <a:avLst/>
          </a:prstGeom>
          <a:noFill/>
        </p:spPr>
        <p:txBody>
          <a:bodyPr wrap="square">
            <a:spAutoFit/>
          </a:bodyPr>
          <a:lstStyle/>
          <a:p>
            <a:pPr>
              <a:buClr>
                <a:schemeClr val="tx1">
                  <a:lumMod val="65000"/>
                  <a:lumOff val="35000"/>
                </a:schemeClr>
              </a:buClr>
            </a:pPr>
            <a:r>
              <a:rPr lang="en-US" sz="1600" dirty="0">
                <a:solidFill>
                  <a:schemeClr val="tx1">
                    <a:lumMod val="65000"/>
                    <a:lumOff val="35000"/>
                  </a:schemeClr>
                </a:solidFill>
                <a:hlinkClick r:id="rId2"/>
              </a:rPr>
              <a:t>HYPACK on Youtube.com</a:t>
            </a:r>
            <a:r>
              <a:rPr lang="en-US" sz="1600" dirty="0">
                <a:solidFill>
                  <a:schemeClr val="tx1">
                    <a:lumMod val="65000"/>
                    <a:lumOff val="35000"/>
                  </a:schemeClr>
                </a:solidFill>
              </a:rPr>
              <a:t>  ( Historical Sessions )		</a:t>
            </a:r>
            <a:r>
              <a:rPr lang="en-US" sz="1600" dirty="0">
                <a:solidFill>
                  <a:schemeClr val="tx1">
                    <a:lumMod val="65000"/>
                    <a:lumOff val="35000"/>
                  </a:schemeClr>
                </a:solidFill>
                <a:hlinkClick r:id="rId3"/>
              </a:rPr>
              <a:t>HYPACK Live Chat</a:t>
            </a:r>
            <a:r>
              <a:rPr lang="en-US" sz="1600" dirty="0">
                <a:solidFill>
                  <a:schemeClr val="tx1">
                    <a:lumMod val="65000"/>
                    <a:lumOff val="35000"/>
                  </a:schemeClr>
                </a:solidFill>
              </a:rPr>
              <a:t> </a:t>
            </a:r>
          </a:p>
          <a:p>
            <a:pPr>
              <a:buClr>
                <a:schemeClr val="tx1">
                  <a:lumMod val="65000"/>
                  <a:lumOff val="35000"/>
                </a:schemeClr>
              </a:buClr>
            </a:pPr>
            <a:endParaRPr lang="en-US" sz="1600" dirty="0">
              <a:solidFill>
                <a:schemeClr val="tx1">
                  <a:lumMod val="65000"/>
                  <a:lumOff val="35000"/>
                </a:schemeClr>
              </a:solidFill>
            </a:endParaRPr>
          </a:p>
          <a:p>
            <a:pPr>
              <a:buClr>
                <a:schemeClr val="tx1">
                  <a:lumMod val="65000"/>
                  <a:lumOff val="35000"/>
                </a:schemeClr>
              </a:buClr>
            </a:pPr>
            <a:r>
              <a:rPr lang="en-US" sz="1600" dirty="0">
                <a:solidFill>
                  <a:schemeClr val="tx1">
                    <a:lumMod val="65000"/>
                    <a:lumOff val="35000"/>
                  </a:schemeClr>
                </a:solidFill>
                <a:hlinkClick r:id="rId4"/>
              </a:rPr>
              <a:t>HYPACK on Youtube.com </a:t>
            </a:r>
            <a:r>
              <a:rPr lang="en-US" sz="1600" dirty="0">
                <a:solidFill>
                  <a:schemeClr val="tx1">
                    <a:lumMod val="65000"/>
                    <a:lumOff val="35000"/>
                  </a:schemeClr>
                </a:solidFill>
              </a:rPr>
              <a:t>  ( Newer Sessions ) 		</a:t>
            </a:r>
            <a:r>
              <a:rPr lang="en-US" sz="1600" dirty="0">
                <a:solidFill>
                  <a:schemeClr val="tx1">
                    <a:lumMod val="65000"/>
                    <a:lumOff val="35000"/>
                  </a:schemeClr>
                </a:solidFill>
                <a:hlinkClick r:id="rId5"/>
              </a:rPr>
              <a:t>HYPACK </a:t>
            </a:r>
            <a:r>
              <a:rPr lang="en-US" sz="1600" dirty="0" err="1">
                <a:solidFill>
                  <a:schemeClr val="tx1">
                    <a:lumMod val="65000"/>
                    <a:lumOff val="35000"/>
                  </a:schemeClr>
                </a:solidFill>
                <a:hlinkClick r:id="rId5"/>
              </a:rPr>
              <a:t>Ustream</a:t>
            </a:r>
            <a:endParaRPr lang="en-US" sz="1600" dirty="0">
              <a:solidFill>
                <a:schemeClr val="tx1">
                  <a:lumMod val="65000"/>
                  <a:lumOff val="35000"/>
                </a:schemeClr>
              </a:solidFill>
            </a:endParaRPr>
          </a:p>
          <a:p>
            <a:pPr>
              <a:buClr>
                <a:schemeClr val="tx1">
                  <a:lumMod val="65000"/>
                  <a:lumOff val="35000"/>
                </a:schemeClr>
              </a:buClr>
            </a:pPr>
            <a:endParaRPr lang="en-US" sz="1600" dirty="0">
              <a:solidFill>
                <a:schemeClr val="tx1">
                  <a:lumMod val="65000"/>
                  <a:lumOff val="35000"/>
                </a:schemeClr>
              </a:solidFill>
              <a:hlinkClick r:id="rId6"/>
            </a:endParaRPr>
          </a:p>
          <a:p>
            <a:pPr>
              <a:buClr>
                <a:schemeClr val="tx1">
                  <a:lumMod val="65000"/>
                  <a:lumOff val="35000"/>
                </a:schemeClr>
              </a:buClr>
            </a:pPr>
            <a:r>
              <a:rPr lang="en-US" sz="1600" dirty="0">
                <a:solidFill>
                  <a:schemeClr val="tx1">
                    <a:lumMod val="65000"/>
                    <a:lumOff val="35000"/>
                  </a:schemeClr>
                </a:solidFill>
                <a:hlinkClick r:id="rId6"/>
              </a:rPr>
              <a:t>HYPACK SUPPORT Site </a:t>
            </a:r>
            <a:r>
              <a:rPr lang="en-US" sz="1600" dirty="0">
                <a:solidFill>
                  <a:schemeClr val="tx1">
                    <a:lumMod val="65000"/>
                    <a:lumOff val="35000"/>
                  </a:schemeClr>
                </a:solidFill>
              </a:rPr>
              <a:t>						</a:t>
            </a:r>
            <a:r>
              <a:rPr lang="en-US" sz="1600" dirty="0">
                <a:solidFill>
                  <a:schemeClr val="tx1">
                    <a:lumMod val="65000"/>
                    <a:lumOff val="35000"/>
                  </a:schemeClr>
                </a:solidFill>
                <a:hlinkClick r:id="rId7"/>
              </a:rPr>
              <a:t>HYPACK Website</a:t>
            </a:r>
            <a:r>
              <a:rPr lang="en-US" sz="1600" dirty="0">
                <a:solidFill>
                  <a:schemeClr val="tx1">
                    <a:lumMod val="65000"/>
                    <a:lumOff val="35000"/>
                  </a:schemeClr>
                </a:solidFill>
              </a:rPr>
              <a:t>		</a:t>
            </a:r>
          </a:p>
          <a:p>
            <a:pPr>
              <a:buClr>
                <a:schemeClr val="tx1">
                  <a:lumMod val="65000"/>
                  <a:lumOff val="35000"/>
                </a:schemeClr>
              </a:buClr>
            </a:pPr>
            <a:endParaRPr lang="en-U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r>
              <a:rPr lang="en-US" b="1" dirty="0">
                <a:solidFill>
                  <a:schemeClr val="bg2"/>
                </a:solidFill>
              </a:rPr>
              <a:t>Links to more information:</a:t>
            </a:r>
          </a:p>
        </p:txBody>
      </p:sp>
      <p:sp>
        <p:nvSpPr>
          <p:cNvPr id="5" name="TextBox 4"/>
          <p:cNvSpPr txBox="1"/>
          <p:nvPr/>
        </p:nvSpPr>
        <p:spPr>
          <a:xfrm>
            <a:off x="5981700" y="1737360"/>
            <a:ext cx="2427781" cy="2308324"/>
          </a:xfrm>
          <a:prstGeom prst="rect">
            <a:avLst/>
          </a:prstGeom>
          <a:noFill/>
        </p:spPr>
        <p:txBody>
          <a:bodyPr wrap="none" rtlCol="0">
            <a:spAutoFit/>
          </a:bodyPr>
          <a:lstStyle/>
          <a:p>
            <a:r>
              <a:rPr lang="en-US" b="1" u="sng" dirty="0">
                <a:solidFill>
                  <a:schemeClr val="bg1"/>
                </a:solidFill>
              </a:rPr>
              <a:t>Contact Us:</a:t>
            </a:r>
          </a:p>
          <a:p>
            <a:endParaRPr lang="en-US" dirty="0"/>
          </a:p>
          <a:p>
            <a:r>
              <a:rPr lang="en-US" dirty="0">
                <a:solidFill>
                  <a:schemeClr val="bg1"/>
                </a:solidFill>
              </a:rPr>
              <a:t>Sales@HYPACK.com</a:t>
            </a:r>
          </a:p>
          <a:p>
            <a:endParaRPr lang="en-US" dirty="0">
              <a:solidFill>
                <a:schemeClr val="bg1"/>
              </a:solidFill>
            </a:endParaRPr>
          </a:p>
          <a:p>
            <a:r>
              <a:rPr lang="en-US" dirty="0">
                <a:solidFill>
                  <a:schemeClr val="bg1"/>
                </a:solidFill>
              </a:rPr>
              <a:t>Help@HYPACK.com</a:t>
            </a:r>
          </a:p>
          <a:p>
            <a:endParaRPr lang="en-US" dirty="0">
              <a:solidFill>
                <a:schemeClr val="bg1"/>
              </a:solidFill>
            </a:endParaRPr>
          </a:p>
          <a:p>
            <a:r>
              <a:rPr lang="en-US" dirty="0">
                <a:solidFill>
                  <a:schemeClr val="bg1"/>
                </a:solidFill>
              </a:rPr>
              <a:t>(860) 635 - 1500</a:t>
            </a:r>
          </a:p>
          <a:p>
            <a:endParaRPr lang="en-US" dirty="0"/>
          </a:p>
        </p:txBody>
      </p:sp>
    </p:spTree>
    <p:extLst>
      <p:ext uri="{BB962C8B-B14F-4D97-AF65-F5344CB8AC3E}">
        <p14:creationId xmlns:p14="http://schemas.microsoft.com/office/powerpoint/2010/main" val="3134527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Rot="1" noChangeArrowheads="1"/>
          </p:cNvSpPr>
          <p:nvPr>
            <p:ph type="title"/>
          </p:nvPr>
        </p:nvSpPr>
        <p:spPr>
          <a:xfrm>
            <a:off x="195756" y="225389"/>
            <a:ext cx="8443913" cy="682625"/>
          </a:xfrm>
        </p:spPr>
        <p:txBody>
          <a:bodyPr/>
          <a:lstStyle/>
          <a:p>
            <a:pPr marL="54864" eaLnBrk="1" fontAlgn="auto" hangingPunct="1">
              <a:spcAft>
                <a:spcPts val="0"/>
              </a:spcAft>
              <a:defRPr/>
            </a:pPr>
            <a:r>
              <a:rPr lang="en-US" sz="3200" dirty="0"/>
              <a:t>Remote Viewer over Web</a:t>
            </a:r>
          </a:p>
        </p:txBody>
      </p:sp>
      <p:pic>
        <p:nvPicPr>
          <p:cNvPr id="4098" name="Picture 2" descr="C:\Users\cshaw\Downloads\Remote Access.PNG"/>
          <p:cNvPicPr>
            <a:picLocks noChangeAspect="1" noChangeArrowheads="1"/>
          </p:cNvPicPr>
          <p:nvPr/>
        </p:nvPicPr>
        <p:blipFill rotWithShape="1">
          <a:blip r:embed="rId3">
            <a:extLst>
              <a:ext uri="{28A0092B-C50C-407E-A947-70E740481C1C}">
                <a14:useLocalDpi xmlns:a14="http://schemas.microsoft.com/office/drawing/2010/main" val="0"/>
              </a:ext>
            </a:extLst>
          </a:blip>
          <a:srcRect r="1115"/>
          <a:stretch/>
        </p:blipFill>
        <p:spPr bwMode="auto">
          <a:xfrm>
            <a:off x="195756" y="1561253"/>
            <a:ext cx="8406377" cy="4648993"/>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136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Remote Viewer Control</a:t>
            </a:r>
          </a:p>
        </p:txBody>
      </p:sp>
      <p:sp>
        <p:nvSpPr>
          <p:cNvPr id="4" name="Slide Number Placeholder 3"/>
          <p:cNvSpPr>
            <a:spLocks noGrp="1"/>
          </p:cNvSpPr>
          <p:nvPr>
            <p:ph type="sldNum" sz="quarter" idx="10"/>
          </p:nvPr>
        </p:nvSpPr>
        <p:spPr/>
        <p:txBody>
          <a:bodyPr/>
          <a:lstStyle/>
          <a:p>
            <a:pPr>
              <a:defRPr/>
            </a:pPr>
            <a:fld id="{E507CE18-95E8-4CCF-99C0-D574AD05EF8B}" type="slidenum">
              <a:rPr lang="en-US" smtClean="0"/>
              <a:pPr>
                <a:defRPr/>
              </a:pPr>
              <a:t>6</a:t>
            </a:fld>
            <a:endParaRPr lang="en-US" dirty="0"/>
          </a:p>
        </p:txBody>
      </p:sp>
      <p:pic>
        <p:nvPicPr>
          <p:cNvPr id="5122" name="Picture 2" descr="C:\Users\cshaw\Downloads\Remote Access2.PNG"/>
          <p:cNvPicPr>
            <a:picLocks noChangeAspect="1" noChangeArrowheads="1"/>
          </p:cNvPicPr>
          <p:nvPr/>
        </p:nvPicPr>
        <p:blipFill rotWithShape="1">
          <a:blip r:embed="rId2">
            <a:extLst>
              <a:ext uri="{28A0092B-C50C-407E-A947-70E740481C1C}">
                <a14:useLocalDpi xmlns:a14="http://schemas.microsoft.com/office/drawing/2010/main" val="0"/>
              </a:ext>
            </a:extLst>
          </a:blip>
          <a:srcRect t="595" b="1"/>
          <a:stretch/>
        </p:blipFill>
        <p:spPr bwMode="auto">
          <a:xfrm>
            <a:off x="347472" y="2087356"/>
            <a:ext cx="8133445" cy="4101798"/>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47472" y="1225750"/>
            <a:ext cx="6471015" cy="646331"/>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tx1">
                    <a:lumMod val="65000"/>
                    <a:lumOff val="35000"/>
                  </a:schemeClr>
                </a:solidFill>
              </a:rPr>
              <a:t>Control Survey remotely from PC without HYPACK Key</a:t>
            </a:r>
          </a:p>
          <a:p>
            <a:pPr marL="285750" indent="-285750">
              <a:buFont typeface="Arial" panose="020B0604020202020204" pitchFamily="34" charset="0"/>
              <a:buChar char="•"/>
            </a:pPr>
            <a:r>
              <a:rPr lang="en-US" dirty="0">
                <a:solidFill>
                  <a:schemeClr val="tx1">
                    <a:lumMod val="65000"/>
                    <a:lumOff val="35000"/>
                  </a:schemeClr>
                </a:solidFill>
              </a:rPr>
              <a:t>Basic commands sent. Logging, Targeting etc.</a:t>
            </a:r>
          </a:p>
        </p:txBody>
      </p:sp>
    </p:spTree>
    <p:extLst>
      <p:ext uri="{BB962C8B-B14F-4D97-AF65-F5344CB8AC3E}">
        <p14:creationId xmlns:p14="http://schemas.microsoft.com/office/powerpoint/2010/main" val="558035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2"/>
          <p:cNvSpPr>
            <a:spLocks noGrp="1"/>
          </p:cNvSpPr>
          <p:nvPr>
            <p:ph type="title"/>
          </p:nvPr>
        </p:nvSpPr>
        <p:spPr>
          <a:xfrm>
            <a:off x="236482" y="91966"/>
            <a:ext cx="6936477" cy="685800"/>
          </a:xfrm>
        </p:spPr>
        <p:txBody>
          <a:bodyPr>
            <a:noAutofit/>
          </a:bodyPr>
          <a:lstStyle/>
          <a:p>
            <a:pPr marL="54864" eaLnBrk="1" fontAlgn="auto" hangingPunct="1">
              <a:spcAft>
                <a:spcPts val="0"/>
              </a:spcAft>
              <a:defRPr/>
            </a:pPr>
            <a:r>
              <a:rPr lang="en-US" sz="3200" dirty="0"/>
              <a:t>WebIF.DLL:  Another Option…</a:t>
            </a:r>
          </a:p>
        </p:txBody>
      </p:sp>
      <p:sp>
        <p:nvSpPr>
          <p:cNvPr id="19459" name="Content Placeholder 1"/>
          <p:cNvSpPr>
            <a:spLocks noGrp="1"/>
          </p:cNvSpPr>
          <p:nvPr>
            <p:ph idx="1"/>
          </p:nvPr>
        </p:nvSpPr>
        <p:spPr>
          <a:xfrm>
            <a:off x="5138799" y="2105163"/>
            <a:ext cx="3602421" cy="3381704"/>
          </a:xfrm>
          <a:noFill/>
          <a:ln>
            <a:noFill/>
          </a:ln>
          <a:effectLst/>
        </p:spPr>
        <p:txBody>
          <a:bodyPr/>
          <a:lstStyle/>
          <a:p>
            <a:pPr marL="342900" indent="-342900" eaLnBrk="1" hangingPunct="1">
              <a:buClr>
                <a:schemeClr val="tx1">
                  <a:lumMod val="65000"/>
                  <a:lumOff val="35000"/>
                </a:schemeClr>
              </a:buClr>
              <a:buFont typeface="Arial" panose="020B0604020202020204" pitchFamily="34" charset="0"/>
              <a:buChar char="•"/>
              <a:defRPr/>
            </a:pPr>
            <a:r>
              <a:rPr lang="en-US" b="1" dirty="0">
                <a:solidFill>
                  <a:schemeClr val="tx1">
                    <a:lumMod val="65000"/>
                    <a:lumOff val="35000"/>
                  </a:schemeClr>
                </a:solidFill>
              </a:rPr>
              <a:t>View the SURVEY program (Area Map and Data) from an Intranet connection.</a:t>
            </a:r>
          </a:p>
          <a:p>
            <a:pPr marL="342900" indent="-342900" eaLnBrk="1" hangingPunct="1">
              <a:buClr>
                <a:schemeClr val="tx1">
                  <a:lumMod val="65000"/>
                  <a:lumOff val="35000"/>
                </a:schemeClr>
              </a:buClr>
              <a:buFont typeface="Arial" panose="020B0604020202020204" pitchFamily="34" charset="0"/>
              <a:buChar char="•"/>
              <a:defRPr/>
            </a:pPr>
            <a:endParaRPr lang="en-US" b="1" dirty="0">
              <a:solidFill>
                <a:schemeClr val="tx1">
                  <a:lumMod val="65000"/>
                  <a:lumOff val="35000"/>
                </a:schemeClr>
              </a:solidFill>
            </a:endParaRPr>
          </a:p>
          <a:p>
            <a:pPr marL="342900" indent="-342900" eaLnBrk="1" hangingPunct="1">
              <a:buClr>
                <a:schemeClr val="tx1">
                  <a:lumMod val="65000"/>
                  <a:lumOff val="35000"/>
                </a:schemeClr>
              </a:buClr>
              <a:buFont typeface="Arial" panose="020B0604020202020204" pitchFamily="34" charset="0"/>
              <a:buChar char="•"/>
              <a:defRPr/>
            </a:pPr>
            <a:r>
              <a:rPr lang="en-US" b="1" dirty="0">
                <a:solidFill>
                  <a:schemeClr val="tx1">
                    <a:lumMod val="65000"/>
                    <a:lumOff val="35000"/>
                  </a:schemeClr>
                </a:solidFill>
              </a:rPr>
              <a:t>Check out the WEBIF presentation on this DVD under the ‘Survey’ group.</a:t>
            </a:r>
          </a:p>
          <a:p>
            <a:pPr lvl="1" eaLnBrk="1" hangingPunct="1">
              <a:buClr>
                <a:schemeClr val="tx1">
                  <a:lumMod val="65000"/>
                  <a:lumOff val="35000"/>
                </a:schemeClr>
              </a:buClr>
              <a:buFont typeface="Arial" charset="0"/>
              <a:buChar char="•"/>
              <a:defRPr/>
            </a:pPr>
            <a:endParaRPr lang="en-US" sz="1600" dirty="0">
              <a:solidFill>
                <a:schemeClr val="tx1">
                  <a:lumMod val="65000"/>
                  <a:lumOff val="35000"/>
                </a:schemeClr>
              </a:solidFill>
            </a:endParaRPr>
          </a:p>
        </p:txBody>
      </p:sp>
      <p:pic>
        <p:nvPicPr>
          <p:cNvPr id="19460" name="Picture 3" descr="C:\2010 HYPACK Presentations\06 - SURVEY\Pictures\2010 SURVEY WebIP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482" y="1130562"/>
            <a:ext cx="4229447" cy="547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5367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3D Vessel Monitoring</a:t>
            </a:r>
          </a:p>
        </p:txBody>
      </p:sp>
      <p:sp>
        <p:nvSpPr>
          <p:cNvPr id="4" name="Slide Number Placeholder 3"/>
          <p:cNvSpPr>
            <a:spLocks noGrp="1"/>
          </p:cNvSpPr>
          <p:nvPr>
            <p:ph type="sldNum" sz="quarter" idx="10"/>
          </p:nvPr>
        </p:nvSpPr>
        <p:spPr/>
        <p:txBody>
          <a:bodyPr/>
          <a:lstStyle/>
          <a:p>
            <a:pPr>
              <a:defRPr/>
            </a:pPr>
            <a:fld id="{E507CE18-95E8-4CCF-99C0-D574AD05EF8B}" type="slidenum">
              <a:rPr lang="en-US" smtClean="0"/>
              <a:pPr>
                <a:defRPr/>
              </a:pPr>
              <a:t>8</a:t>
            </a:fld>
            <a:endParaRPr lang="en-US" dirty="0"/>
          </a:p>
        </p:txBody>
      </p:sp>
      <p:sp>
        <p:nvSpPr>
          <p:cNvPr id="5" name="Rectangle 2"/>
          <p:cNvSpPr>
            <a:spLocks noChangeArrowheads="1"/>
          </p:cNvSpPr>
          <p:nvPr/>
        </p:nvSpPr>
        <p:spPr bwMode="auto">
          <a:xfrm flipH="1">
            <a:off x="291253" y="5203395"/>
            <a:ext cx="8297333"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US" altLang="en-US" sz="1200" dirty="0">
              <a:solidFill>
                <a:schemeClr val="tx1">
                  <a:lumMod val="65000"/>
                  <a:lumOff val="35000"/>
                </a:schemeClr>
              </a:solidFill>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lumMod val="65000"/>
                    <a:lumOff val="35000"/>
                  </a:schemeClr>
                </a:solidFill>
                <a:effectLst/>
                <a:latin typeface="Arial" pitchFamily="34" charset="0"/>
                <a:ea typeface="Times New Roman" pitchFamily="18" charset="0"/>
                <a:cs typeface="Arial" pitchFamily="34" charset="0"/>
              </a:rPr>
              <a:t>In the image there is a crew boat approaching the barge with a supply boat in the background. A survey vessel is running lines in the foreground with a magnetometer. Each vessel is controlled from a separate computer on our internal wireless network and collected on the main observation computer. The 3DTV program was used in its new multiple vehicle tracking capacity. The depth of the magnetometer was controlled by changing the draft of that mobile. </a:t>
            </a:r>
            <a:endParaRPr kumimoji="0" lang="en-US" altLang="en-U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p:txBody>
      </p:sp>
      <p:pic>
        <p:nvPicPr>
          <p:cNvPr id="1638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195122"/>
            <a:ext cx="5369220" cy="400827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5818293" y="1575474"/>
            <a:ext cx="3227494" cy="1477328"/>
          </a:xfrm>
          <a:prstGeom prst="rect">
            <a:avLst/>
          </a:prstGeom>
        </p:spPr>
        <p:txBody>
          <a:bodyPr wrap="square">
            <a:spAutoFit/>
          </a:bodyPr>
          <a:lstStyle/>
          <a:p>
            <a:pPr lvl="0" defTabSz="914400" fontAlgn="base">
              <a:spcBef>
                <a:spcPct val="0"/>
              </a:spcBef>
              <a:spcAft>
                <a:spcPct val="0"/>
              </a:spcAft>
            </a:pPr>
            <a:r>
              <a:rPr lang="en-US" altLang="en-US" dirty="0">
                <a:solidFill>
                  <a:schemeClr val="tx1">
                    <a:lumMod val="65000"/>
                    <a:lumOff val="35000"/>
                  </a:schemeClr>
                </a:solidFill>
                <a:latin typeface="Arial" pitchFamily="34" charset="0"/>
                <a:ea typeface="Times New Roman" pitchFamily="18" charset="0"/>
                <a:cs typeface="Arial" pitchFamily="34" charset="0"/>
              </a:rPr>
              <a:t>Barge in a work site that going to be serviced by multiple vessels including a supply boat and a crew boat. </a:t>
            </a:r>
          </a:p>
          <a:p>
            <a:pPr lvl="0" defTabSz="914400" fontAlgn="base">
              <a:spcBef>
                <a:spcPct val="0"/>
              </a:spcBef>
              <a:spcAft>
                <a:spcPct val="0"/>
              </a:spcAft>
            </a:pPr>
            <a:endParaRPr lang="en-US" altLang="en-US" dirty="0">
              <a:solidFill>
                <a:schemeClr val="tx1">
                  <a:lumMod val="65000"/>
                  <a:lumOff val="35000"/>
                </a:schemeClr>
              </a:solidFill>
              <a:latin typeface="Arial" pitchFamily="34" charset="0"/>
              <a:ea typeface="Times New Roman" pitchFamily="18" charset="0"/>
              <a:cs typeface="Arial" pitchFamily="34" charset="0"/>
            </a:endParaRPr>
          </a:p>
        </p:txBody>
      </p:sp>
      <p:sp>
        <p:nvSpPr>
          <p:cNvPr id="6" name="Rectangle 5"/>
          <p:cNvSpPr/>
          <p:nvPr/>
        </p:nvSpPr>
        <p:spPr>
          <a:xfrm>
            <a:off x="5818293" y="3052802"/>
            <a:ext cx="3125893" cy="1477328"/>
          </a:xfrm>
          <a:prstGeom prst="rect">
            <a:avLst/>
          </a:prstGeom>
        </p:spPr>
        <p:txBody>
          <a:bodyPr wrap="square">
            <a:spAutoFit/>
          </a:bodyPr>
          <a:lstStyle/>
          <a:p>
            <a:pPr lvl="0" defTabSz="914400" fontAlgn="base">
              <a:spcBef>
                <a:spcPct val="0"/>
              </a:spcBef>
              <a:spcAft>
                <a:spcPct val="0"/>
              </a:spcAft>
            </a:pPr>
            <a:r>
              <a:rPr lang="en-US" altLang="en-US" dirty="0">
                <a:solidFill>
                  <a:schemeClr val="tx1">
                    <a:lumMod val="65000"/>
                    <a:lumOff val="35000"/>
                  </a:schemeClr>
                </a:solidFill>
                <a:latin typeface="Arial" pitchFamily="34" charset="0"/>
                <a:ea typeface="Times New Roman" pitchFamily="18" charset="0"/>
                <a:cs typeface="Arial" pitchFamily="34" charset="0"/>
              </a:rPr>
              <a:t>The requirement is that all vessels are able to share the position, heading and tide corrected depth with each other. </a:t>
            </a:r>
          </a:p>
        </p:txBody>
      </p:sp>
    </p:spTree>
    <p:extLst>
      <p:ext uri="{BB962C8B-B14F-4D97-AF65-F5344CB8AC3E}">
        <p14:creationId xmlns:p14="http://schemas.microsoft.com/office/powerpoint/2010/main" val="41532000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Dredge Quality Management</a:t>
            </a:r>
          </a:p>
        </p:txBody>
      </p:sp>
      <p:sp>
        <p:nvSpPr>
          <p:cNvPr id="4" name="Slide Number Placeholder 3"/>
          <p:cNvSpPr>
            <a:spLocks noGrp="1"/>
          </p:cNvSpPr>
          <p:nvPr>
            <p:ph type="sldNum" sz="quarter" idx="10"/>
          </p:nvPr>
        </p:nvSpPr>
        <p:spPr/>
        <p:txBody>
          <a:bodyPr/>
          <a:lstStyle/>
          <a:p>
            <a:pPr>
              <a:defRPr/>
            </a:pPr>
            <a:fld id="{E507CE18-95E8-4CCF-99C0-D574AD05EF8B}" type="slidenum">
              <a:rPr lang="en-US" smtClean="0"/>
              <a:pPr>
                <a:defRPr/>
              </a:pPr>
              <a:t>9</a:t>
            </a:fld>
            <a:endParaRPr lang="en-US" dirty="0"/>
          </a:p>
        </p:txBody>
      </p:sp>
      <p:pic>
        <p:nvPicPr>
          <p:cNvPr id="17410" name="Picture 2" descr="C:\Users\cshaw\Downloads\Dredge Monitor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408276"/>
            <a:ext cx="6752568" cy="4767697"/>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2303220"/>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4829</TotalTime>
  <Words>1348</Words>
  <Application>Microsoft Office PowerPoint</Application>
  <PresentationFormat>On-screen Show (4:3)</PresentationFormat>
  <Paragraphs>215</Paragraphs>
  <Slides>42</Slides>
  <Notes>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42</vt:i4>
      </vt:variant>
    </vt:vector>
  </HeadingPairs>
  <TitlesOfParts>
    <vt:vector size="48" baseType="lpstr">
      <vt:lpstr>Arial</vt:lpstr>
      <vt:lpstr>Calibri</vt:lpstr>
      <vt:lpstr>Lucida Grande</vt:lpstr>
      <vt:lpstr>Times New Roman</vt:lpstr>
      <vt:lpstr>Bell Gossett Eco</vt:lpstr>
      <vt:lpstr>Bell Gossett</vt:lpstr>
      <vt:lpstr>Ancillary Uses of HYPACK</vt:lpstr>
      <vt:lpstr>HYPACK SURVEY:  GHOST SHAPES</vt:lpstr>
      <vt:lpstr>Sending SURVEY Windows Across the Network to Non-HYPACK Computers.</vt:lpstr>
      <vt:lpstr>Password Protected Sharing = Off</vt:lpstr>
      <vt:lpstr>Remote Viewer over Web</vt:lpstr>
      <vt:lpstr>Remote Viewer Control</vt:lpstr>
      <vt:lpstr>WebIF.DLL:  Another Option…</vt:lpstr>
      <vt:lpstr>3D Vessel Monitoring</vt:lpstr>
      <vt:lpstr>Dredge Quality Management</vt:lpstr>
      <vt:lpstr>DQM Data </vt:lpstr>
      <vt:lpstr>Data to USACE DQM onboard PC</vt:lpstr>
      <vt:lpstr>Mission Planning and Line Steerage</vt:lpstr>
      <vt:lpstr>Robot remote data collection and controls</vt:lpstr>
      <vt:lpstr>UAV and USV Data Collection</vt:lpstr>
      <vt:lpstr>UAV and USV Data Collection</vt:lpstr>
      <vt:lpstr>HYPACK UAV data in 4 dimensions</vt:lpstr>
      <vt:lpstr>Live Turbidity Monitoring</vt:lpstr>
      <vt:lpstr>YSI_Turbidity.dll with YSI EXO</vt:lpstr>
      <vt:lpstr>Auto Import Tides from NOAA</vt:lpstr>
      <vt:lpstr>NOAA Online Tide Reader</vt:lpstr>
      <vt:lpstr>CUSTOM Shape Displays in SURVEY</vt:lpstr>
      <vt:lpstr>RIG MOVES</vt:lpstr>
      <vt:lpstr>Step 1:  Boat Shape Editor</vt:lpstr>
      <vt:lpstr>Step 1:  Boat Shape Editor</vt:lpstr>
      <vt:lpstr>Step 2:  HYPACK HARDWARE</vt:lpstr>
      <vt:lpstr>BARGE.DLL</vt:lpstr>
      <vt:lpstr>Step 3:  SURVEY</vt:lpstr>
      <vt:lpstr>Vessel Settings:  Current Position</vt:lpstr>
      <vt:lpstr>Vessel Settings:  Final Position</vt:lpstr>
      <vt:lpstr>SURVEY:  Barge Info Window</vt:lpstr>
      <vt:lpstr>Voila!</vt:lpstr>
      <vt:lpstr>BARGE MANAGEMENT</vt:lpstr>
      <vt:lpstr>Barge Management in HYPACK</vt:lpstr>
      <vt:lpstr>Hardware Requirements:</vt:lpstr>
      <vt:lpstr>Setting a Static IP Address</vt:lpstr>
      <vt:lpstr>HYPACK HARDWARE</vt:lpstr>
      <vt:lpstr>Configuring the NMEAOUTPUT.DLL</vt:lpstr>
      <vt:lpstr>Configure the NMEAOUTPUT.DLL</vt:lpstr>
      <vt:lpstr>Configure the NMEAOUTPUT.DLL</vt:lpstr>
      <vt:lpstr>Reading the Broadcast from Each Vessel</vt:lpstr>
      <vt:lpstr>HYPACK SURVEY</vt:lpstr>
      <vt:lpstr>Thank You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185</cp:revision>
  <dcterms:created xsi:type="dcterms:W3CDTF">2014-07-07T18:31:44Z</dcterms:created>
  <dcterms:modified xsi:type="dcterms:W3CDTF">2020-01-17T14:56:13Z</dcterms:modified>
</cp:coreProperties>
</file>