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835" r:id="rId1"/>
    <p:sldMasterId id="2147483825" r:id="rId2"/>
  </p:sldMasterIdLst>
  <p:notesMasterIdLst>
    <p:notesMasterId r:id="rId72"/>
  </p:notesMasterIdLst>
  <p:handoutMasterIdLst>
    <p:handoutMasterId r:id="rId73"/>
  </p:handoutMasterIdLst>
  <p:sldIdLst>
    <p:sldId id="293" r:id="rId3"/>
    <p:sldId id="352" r:id="rId4"/>
    <p:sldId id="349" r:id="rId5"/>
    <p:sldId id="297" r:id="rId6"/>
    <p:sldId id="353" r:id="rId7"/>
    <p:sldId id="351" r:id="rId8"/>
    <p:sldId id="358" r:id="rId9"/>
    <p:sldId id="355" r:id="rId10"/>
    <p:sldId id="356" r:id="rId11"/>
    <p:sldId id="357" r:id="rId12"/>
    <p:sldId id="359" r:id="rId13"/>
    <p:sldId id="360" r:id="rId14"/>
    <p:sldId id="361" r:id="rId15"/>
    <p:sldId id="362" r:id="rId16"/>
    <p:sldId id="370" r:id="rId17"/>
    <p:sldId id="363" r:id="rId18"/>
    <p:sldId id="364" r:id="rId19"/>
    <p:sldId id="365" r:id="rId20"/>
    <p:sldId id="366" r:id="rId21"/>
    <p:sldId id="377" r:id="rId22"/>
    <p:sldId id="367" r:id="rId23"/>
    <p:sldId id="368" r:id="rId24"/>
    <p:sldId id="369" r:id="rId25"/>
    <p:sldId id="375" r:id="rId26"/>
    <p:sldId id="371" r:id="rId27"/>
    <p:sldId id="372" r:id="rId28"/>
    <p:sldId id="373" r:id="rId29"/>
    <p:sldId id="374" r:id="rId30"/>
    <p:sldId id="378" r:id="rId31"/>
    <p:sldId id="379" r:id="rId32"/>
    <p:sldId id="380" r:id="rId33"/>
    <p:sldId id="381" r:id="rId34"/>
    <p:sldId id="382" r:id="rId35"/>
    <p:sldId id="383" r:id="rId36"/>
    <p:sldId id="384" r:id="rId37"/>
    <p:sldId id="385" r:id="rId38"/>
    <p:sldId id="386" r:id="rId39"/>
    <p:sldId id="387" r:id="rId40"/>
    <p:sldId id="388" r:id="rId41"/>
    <p:sldId id="389" r:id="rId42"/>
    <p:sldId id="390" r:id="rId43"/>
    <p:sldId id="391" r:id="rId44"/>
    <p:sldId id="392" r:id="rId45"/>
    <p:sldId id="393" r:id="rId46"/>
    <p:sldId id="394" r:id="rId47"/>
    <p:sldId id="395" r:id="rId48"/>
    <p:sldId id="396" r:id="rId49"/>
    <p:sldId id="397" r:id="rId50"/>
    <p:sldId id="398" r:id="rId51"/>
    <p:sldId id="399" r:id="rId52"/>
    <p:sldId id="400" r:id="rId53"/>
    <p:sldId id="401" r:id="rId54"/>
    <p:sldId id="402" r:id="rId55"/>
    <p:sldId id="403" r:id="rId56"/>
    <p:sldId id="404" r:id="rId57"/>
    <p:sldId id="405" r:id="rId58"/>
    <p:sldId id="406" r:id="rId59"/>
    <p:sldId id="407" r:id="rId60"/>
    <p:sldId id="408" r:id="rId61"/>
    <p:sldId id="409" r:id="rId62"/>
    <p:sldId id="410" r:id="rId63"/>
    <p:sldId id="411" r:id="rId64"/>
    <p:sldId id="412" r:id="rId65"/>
    <p:sldId id="413" r:id="rId66"/>
    <p:sldId id="414" r:id="rId67"/>
    <p:sldId id="415" r:id="rId68"/>
    <p:sldId id="417" r:id="rId69"/>
    <p:sldId id="418" r:id="rId70"/>
    <p:sldId id="376" r:id="rId71"/>
  </p:sldIdLst>
  <p:sldSz cx="9144000" cy="6858000" type="screen4x3"/>
  <p:notesSz cx="6858000" cy="9144000"/>
  <p:embeddedFontLst>
    <p:embeddedFont>
      <p:font typeface="Calibri" panose="020F0502020204030204" pitchFamily="34" charset="0"/>
      <p:regular r:id="rId74"/>
      <p:bold r:id="rId75"/>
      <p:italic r:id="rId76"/>
      <p:boldItalic r:id="rId7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178">
          <p15:clr>
            <a:srgbClr val="A4A3A4"/>
          </p15:clr>
        </p15:guide>
        <p15:guide id="2" orient="horz" pos="281">
          <p15:clr>
            <a:srgbClr val="A4A3A4"/>
          </p15:clr>
        </p15:guide>
        <p15:guide id="3" orient="horz" pos="689">
          <p15:clr>
            <a:srgbClr val="A4A3A4"/>
          </p15:clr>
        </p15:guide>
        <p15:guide id="4" pos="4728">
          <p15:clr>
            <a:srgbClr val="A4A3A4"/>
          </p15:clr>
        </p15:guide>
        <p15:guide id="5" pos="217">
          <p15:clr>
            <a:srgbClr val="A4A3A4"/>
          </p15:clr>
        </p15:guide>
        <p15:guide id="6" pos="5543">
          <p15:clr>
            <a:srgbClr val="A4A3A4"/>
          </p15:clr>
        </p15:guide>
        <p15:guide id="7" pos="409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9B1"/>
    <a:srgbClr val="8B0000"/>
    <a:srgbClr val="61ACC9"/>
    <a:srgbClr val="93E4BE"/>
    <a:srgbClr val="8B3E74"/>
    <a:srgbClr val="5B14C4"/>
    <a:srgbClr val="E44589"/>
    <a:srgbClr val="53565A"/>
    <a:srgbClr val="6E6259"/>
    <a:srgbClr val="0D73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656" autoAdjust="0"/>
    <p:restoredTop sz="95590" autoAdjust="0"/>
  </p:normalViewPr>
  <p:slideViewPr>
    <p:cSldViewPr snapToGrid="0">
      <p:cViewPr varScale="1">
        <p:scale>
          <a:sx n="43" d="100"/>
          <a:sy n="43" d="100"/>
        </p:scale>
        <p:origin x="-1500" y="-90"/>
      </p:cViewPr>
      <p:guideLst>
        <p:guide orient="horz" pos="4178"/>
        <p:guide orient="horz" pos="281"/>
        <p:guide orient="horz" pos="689"/>
        <p:guide pos="4728"/>
        <p:guide pos="217"/>
        <p:guide pos="5543"/>
        <p:guide pos="409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font" Target="fonts/font3.fntdata"/><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font" Target="fonts/font1.fntdata"/><Relationship Id="rId79"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handoutMaster" Target="handoutMasters/handoutMaster1.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font" Target="fonts/font4.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notesMaster" Target="notesMasters/notesMaster1.xml"/><Relationship Id="rId80"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7E2142-8310-5C4B-8DAA-924667C694BF}" type="datetimeFigureOut">
              <a:rPr lang="en-US" smtClean="0"/>
              <a:pPr/>
              <a:t>2/21/2020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66E32C-7160-FD44-A564-463931A37DED}" type="slidenum">
              <a:rPr lang="en-US" smtClean="0"/>
              <a:pPr/>
              <a:t>‹#›</a:t>
            </a:fld>
            <a:endParaRPr lang="en-US"/>
          </a:p>
        </p:txBody>
      </p:sp>
    </p:spTree>
    <p:extLst>
      <p:ext uri="{BB962C8B-B14F-4D97-AF65-F5344CB8AC3E}">
        <p14:creationId xmlns:p14="http://schemas.microsoft.com/office/powerpoint/2010/main" val="4341735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0BAC39-B150-0E40-9310-2632AB3BFCB3}" type="datetimeFigureOut">
              <a:rPr lang="en-US" smtClean="0"/>
              <a:pPr/>
              <a:t>2/21/2020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D3A5F2-2DF9-1D48-A4E2-5D75BCCC5106}" type="slidenum">
              <a:rPr lang="en-US" smtClean="0"/>
              <a:pPr/>
              <a:t>‹#›</a:t>
            </a:fld>
            <a:endParaRPr lang="en-US"/>
          </a:p>
        </p:txBody>
      </p:sp>
    </p:spTree>
    <p:extLst>
      <p:ext uri="{BB962C8B-B14F-4D97-AF65-F5344CB8AC3E}">
        <p14:creationId xmlns:p14="http://schemas.microsoft.com/office/powerpoint/2010/main" val="1258233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Eco">
    <p:spTree>
      <p:nvGrpSpPr>
        <p:cNvPr id="1" name=""/>
        <p:cNvGrpSpPr/>
        <p:nvPr/>
      </p:nvGrpSpPr>
      <p:grpSpPr>
        <a:xfrm>
          <a:off x="0" y="0"/>
          <a:ext cx="0" cy="0"/>
          <a:chOff x="0" y="0"/>
          <a:chExt cx="0" cy="0"/>
        </a:xfrm>
      </p:grpSpPr>
      <p:pic>
        <p:nvPicPr>
          <p:cNvPr id="10" name="Picture 9" descr="blue-aqua title.png"/>
          <p:cNvPicPr>
            <a:picLocks noChangeAspect="1"/>
          </p:cNvPicPr>
          <p:nvPr userDrawn="1"/>
        </p:nvPicPr>
        <p:blipFill>
          <a:blip r:embed="rId2"/>
          <a:stretch>
            <a:fillRect/>
          </a:stretch>
        </p:blipFill>
        <p:spPr>
          <a:xfrm>
            <a:off x="0" y="585434"/>
            <a:ext cx="9143999" cy="3581400"/>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rgbClr val="53565A"/>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53565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3988" y="284334"/>
            <a:ext cx="2295525" cy="878288"/>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no photo)">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5696"/>
            <a:ext cx="9143046" cy="6241653"/>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Bell Gosset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Bell Gossett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Bell Gossett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Bell Gossett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Bell Gossett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 y="357"/>
            <a:ext cx="9143046" cy="6857285"/>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chemeClr val="bg1"/>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7472"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7BFA869-9319-4338-AF54-2735E46F1DFD}" type="datetimeFigureOut">
              <a:rPr lang="en-US" smtClean="0"/>
              <a:t>2/21/2020</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85E8AA4D-0D70-493C-908B-27002ACFC956}" type="slidenum">
              <a:rPr lang="en-US" smtClean="0"/>
              <a:t>‹#›</a:t>
            </a:fld>
            <a:endParaRPr lang="en-US"/>
          </a:p>
        </p:txBody>
      </p:sp>
    </p:spTree>
    <p:extLst>
      <p:ext uri="{BB962C8B-B14F-4D97-AF65-F5344CB8AC3E}">
        <p14:creationId xmlns:p14="http://schemas.microsoft.com/office/powerpoint/2010/main" val="4870507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2B461E99-A520-4C47-9280-7BE61E966C52}" type="slidenum">
              <a:rPr lang="en-US" smtClean="0"/>
              <a:t>‹#›</a:t>
            </a:fld>
            <a:endParaRPr lang="en-US"/>
          </a:p>
        </p:txBody>
      </p:sp>
    </p:spTree>
    <p:extLst>
      <p:ext uri="{BB962C8B-B14F-4D97-AF65-F5344CB8AC3E}">
        <p14:creationId xmlns:p14="http://schemas.microsoft.com/office/powerpoint/2010/main" val="258433719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Bell Gosset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Bell Gossett (photo)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Bell Gossett (2 column)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Bell Gossett (char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Eco">
    <p:spTree>
      <p:nvGrpSpPr>
        <p:cNvPr id="1" name=""/>
        <p:cNvGrpSpPr/>
        <p:nvPr/>
      </p:nvGrpSpPr>
      <p:grpSpPr>
        <a:xfrm>
          <a:off x="0" y="0"/>
          <a:ext cx="0" cy="0"/>
          <a:chOff x="0" y="0"/>
          <a:chExt cx="0" cy="0"/>
        </a:xfrm>
      </p:grpSpPr>
      <p:pic>
        <p:nvPicPr>
          <p:cNvPr id="8" name="Picture 7" descr="blue-aqua divider.png"/>
          <p:cNvPicPr>
            <a:picLocks noChangeAspect="1"/>
          </p:cNvPicPr>
          <p:nvPr userDrawn="1"/>
        </p:nvPicPr>
        <p:blipFill>
          <a:blip r:embed="rId2"/>
          <a:stretch>
            <a:fillRect/>
          </a:stretch>
        </p:blipFill>
        <p:spPr>
          <a:xfrm>
            <a:off x="476" y="357"/>
            <a:ext cx="9143047" cy="6857286"/>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rgbClr val="53565A"/>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4488"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9144000" cy="2743200"/>
          </a:xfrm>
          <a:solidFill>
            <a:srgbClr val="61ACC9"/>
          </a:solidFill>
          <a:ln>
            <a:noFill/>
          </a:ln>
        </p:spPr>
        <p:txBody>
          <a:bodyPr/>
          <a:lstStyle>
            <a:lvl1pPr>
              <a:defRPr>
                <a:solidFill>
                  <a:srgbClr val="FFFFFF"/>
                </a:solidFill>
              </a:defRPr>
            </a:lvl1pPr>
          </a:lstStyle>
          <a:p>
            <a:r>
              <a:rPr lang="en-US"/>
              <a:t>Drag picture to placeholder or click icon to add</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2 photo)">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3507153"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sp>
        <p:nvSpPr>
          <p:cNvPr id="12" name="Picture Placeholder 8"/>
          <p:cNvSpPr>
            <a:spLocks noGrp="1"/>
          </p:cNvSpPr>
          <p:nvPr>
            <p:ph type="pic" sz="quarter" idx="12"/>
          </p:nvPr>
        </p:nvSpPr>
        <p:spPr>
          <a:xfrm>
            <a:off x="3507153" y="4114799"/>
            <a:ext cx="5636847"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17"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18"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9"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8819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image" Target="../media/image5.png"/><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blue-aqua content header.png"/>
          <p:cNvPicPr>
            <a:picLocks noChangeAspect="1"/>
          </p:cNvPicPr>
          <p:nvPr/>
        </p:nvPicPr>
        <p:blipFill>
          <a:blip r:embed="rId9"/>
          <a:stretch>
            <a:fillRect/>
          </a:stretch>
        </p:blipFill>
        <p:spPr>
          <a:xfrm>
            <a:off x="0" y="0"/>
            <a:ext cx="9144000" cy="1514475"/>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677692"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36" r:id="rId1"/>
    <p:sldLayoutId id="2147483839" r:id="rId2"/>
    <p:sldLayoutId id="2147483840" r:id="rId3"/>
    <p:sldLayoutId id="2147483841" r:id="rId4"/>
    <p:sldLayoutId id="2147483842" r:id="rId5"/>
    <p:sldLayoutId id="2147483843" r:id="rId6"/>
    <p:sldLayoutId id="2147483844" r:id="rId7"/>
  </p:sldLayoutIdLst>
  <p:hf hdr="0" ftr="0" dt="0"/>
  <p:txStyles>
    <p:titleStyle>
      <a:lvl1pPr algn="l" defTabSz="457200" rtl="0" eaLnBrk="1" latinLnBrk="0" hangingPunct="1">
        <a:lnSpc>
          <a:spcPts val="2900"/>
        </a:lnSpc>
        <a:spcBef>
          <a:spcPct val="0"/>
        </a:spcBef>
        <a:buNone/>
        <a:defRPr sz="2800" b="0" kern="1200">
          <a:solidFill>
            <a:srgbClr val="53565A"/>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 y="2667"/>
            <a:ext cx="9143043" cy="1499459"/>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671944"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45" r:id="rId10"/>
    <p:sldLayoutId id="2147483846" r:id="rId11"/>
  </p:sldLayoutIdLst>
  <p:hf hdr="0" ftr="0" dt="0"/>
  <p:txStyles>
    <p:title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5.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5.xml"/><Relationship Id="rId4" Type="http://schemas.openxmlformats.org/officeDocument/2006/relationships/image" Target="../media/image57.png"/></Relationships>
</file>

<file path=ppt/slides/_rels/slide4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5.xml"/><Relationship Id="rId4" Type="http://schemas.openxmlformats.org/officeDocument/2006/relationships/image" Target="../media/image64.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8.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6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9.xml"/><Relationship Id="rId5" Type="http://schemas.openxmlformats.org/officeDocument/2006/relationships/image" Target="../media/image85.png"/><Relationship Id="rId4" Type="http://schemas.openxmlformats.org/officeDocument/2006/relationships/image" Target="../media/image84.png"/></Relationships>
</file>

<file path=ppt/slides/_rels/slide69.xml.rels><?xml version="1.0" encoding="UTF-8" standalone="yes"?>
<Relationships xmlns="http://schemas.openxmlformats.org/package/2006/relationships"><Relationship Id="rId3" Type="http://schemas.openxmlformats.org/officeDocument/2006/relationships/hyperlink" Target="https://support.hypack.com/support/visitor/index.php?/LiveChat/Chat/Request/_sessionID=uldLlWxjCstAadc8e3e434ecaff6151a1935473db5d95454bce6ryxs99pjTF5daVD6sRxXwWj9eGb/_proactive=0/_filterDepartmentID=/_randomNumber=20/_fullName=/_email=/_promptType=chat" TargetMode="External"/><Relationship Id="rId7" Type="http://schemas.openxmlformats.org/officeDocument/2006/relationships/hyperlink" Target="http://www.hypack.com/" TargetMode="External"/><Relationship Id="rId2" Type="http://schemas.openxmlformats.org/officeDocument/2006/relationships/hyperlink" Target="https://www.youtube.com/user/HYPACK2013/videos" TargetMode="External"/><Relationship Id="rId1" Type="http://schemas.openxmlformats.org/officeDocument/2006/relationships/slideLayout" Target="../slideLayouts/slideLayout8.xml"/><Relationship Id="rId6" Type="http://schemas.openxmlformats.org/officeDocument/2006/relationships/hyperlink" Target="http://support.hypack.com/" TargetMode="External"/><Relationship Id="rId5" Type="http://schemas.openxmlformats.org/officeDocument/2006/relationships/hyperlink" Target="http://www.ustream.tv/channel/hypack" TargetMode="External"/><Relationship Id="rId4" Type="http://schemas.openxmlformats.org/officeDocument/2006/relationships/hyperlink" Target="https://www.youtube.com/channel/UCOzhxa2gkVQD3ArsKVXiXnQ"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gn="l" rtl="0"/>
            <a:r>
              <a:rPr lang="es" b="0" i="0" u="none"/>
              <a:t>Hypack No Tripulado</a:t>
            </a:r>
            <a:endParaRPr lang="es" sz="2400" dirty="0"/>
          </a:p>
        </p:txBody>
      </p:sp>
      <p:sp>
        <p:nvSpPr>
          <p:cNvPr id="2" name="Subtitle 1"/>
          <p:cNvSpPr>
            <a:spLocks noGrp="1"/>
          </p:cNvSpPr>
          <p:nvPr>
            <p:ph type="subTitle" idx="1"/>
          </p:nvPr>
        </p:nvSpPr>
        <p:spPr>
          <a:xfrm>
            <a:off x="433136" y="2774482"/>
            <a:ext cx="4138863" cy="422029"/>
          </a:xfrm>
        </p:spPr>
        <p:txBody>
          <a:bodyPr/>
          <a:lstStyle/>
          <a:p>
            <a:pPr algn="l" rtl="0"/>
            <a:r>
              <a:rPr lang="es" b="0" i="0" u="none"/>
              <a:t>Evento de Entrenamiento HYPACK 2020</a:t>
            </a:r>
          </a:p>
        </p:txBody>
      </p:sp>
      <p:pic>
        <p:nvPicPr>
          <p:cNvPr id="9" name="Picture Placeholder 8">
            <a:extLst>
              <a:ext uri="{FF2B5EF4-FFF2-40B4-BE49-F238E27FC236}">
                <a16:creationId xmlns:a16="http://schemas.microsoft.com/office/drawing/2014/main" xmlns="" id="{89B836AE-4A36-48C5-9D90-D5CA07B17248}"/>
              </a:ext>
            </a:extLst>
          </p:cNvPr>
          <p:cNvPicPr>
            <a:picLocks noGrp="1" noChangeAspect="1"/>
          </p:cNvPicPr>
          <p:nvPr>
            <p:ph type="pic" sz="quarter" idx="10"/>
          </p:nvPr>
        </p:nvPicPr>
        <p:blipFill>
          <a:blip r:embed="rId2"/>
          <a:srcRect t="3119" b="3119"/>
          <a:stretch>
            <a:fillRect/>
          </a:stretch>
        </p:blipFill>
        <p:spPr/>
      </p:pic>
    </p:spTree>
    <p:extLst>
      <p:ext uri="{BB962C8B-B14F-4D97-AF65-F5344CB8AC3E}">
        <p14:creationId xmlns:p14="http://schemas.microsoft.com/office/powerpoint/2010/main" val="90705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2419574"/>
            <a:ext cx="8417116" cy="1362075"/>
          </a:xfrm>
        </p:spPr>
        <p:txBody>
          <a:bodyPr/>
          <a:lstStyle/>
          <a:p>
            <a:pPr algn="l" rtl="0"/>
            <a:r>
              <a:rPr lang="es" b="0" i="0" u="none"/>
              <a:t>Adquisición de Levantamiento para vehículos autónomos</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10</a:t>
            </a:fld>
            <a:endParaRPr lang="es"/>
          </a:p>
        </p:txBody>
      </p:sp>
    </p:spTree>
    <p:extLst>
      <p:ext uri="{BB962C8B-B14F-4D97-AF65-F5344CB8AC3E}">
        <p14:creationId xmlns:p14="http://schemas.microsoft.com/office/powerpoint/2010/main" val="28081758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Planeamiento de Misión</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11</a:t>
            </a:fld>
            <a:endParaRPr lang="es"/>
          </a:p>
        </p:txBody>
      </p:sp>
      <p:sp>
        <p:nvSpPr>
          <p:cNvPr id="7" name="TextBox 6"/>
          <p:cNvSpPr txBox="1"/>
          <p:nvPr/>
        </p:nvSpPr>
        <p:spPr>
          <a:xfrm>
            <a:off x="160094" y="1104398"/>
            <a:ext cx="7978140" cy="1754326"/>
          </a:xfrm>
          <a:prstGeom prst="rect">
            <a:avLst/>
          </a:prstGeom>
          <a:noFill/>
        </p:spPr>
        <p:txBody>
          <a:bodyPr wrap="square" rtlCol="0">
            <a:spAutoFit/>
          </a:bodyPr>
          <a:lstStyle/>
          <a:p>
            <a:pPr marL="285750" indent="-285750" algn="l" rtl="0">
              <a:buFont typeface="Arial" panose="020B0604020202020204" pitchFamily="34" charset="0"/>
              <a:buChar char="•"/>
            </a:pPr>
            <a:r>
              <a:rPr lang="es" b="0" i="0" u="none" dirty="0">
                <a:solidFill>
                  <a:schemeClr val="tx1">
                    <a:lumMod val="65000"/>
                    <a:lumOff val="35000"/>
                  </a:schemeClr>
                </a:solidFill>
              </a:rPr>
              <a:t>Autopiloto funciona con planes de misión para dirigir, navegar y colectar datos autónomamente - no requiere entrada del usuario! </a:t>
            </a:r>
          </a:p>
          <a:p>
            <a:pPr marL="285750" indent="-285750" algn="l" rtl="0">
              <a:buFont typeface="Arial" panose="020B0604020202020204" pitchFamily="34" charset="0"/>
              <a:buChar char="•"/>
            </a:pPr>
            <a:r>
              <a:rPr lang="es" b="0" i="0" u="none" dirty="0">
                <a:solidFill>
                  <a:schemeClr val="tx1">
                    <a:lumMod val="65000"/>
                    <a:lumOff val="35000"/>
                  </a:schemeClr>
                </a:solidFill>
              </a:rPr>
              <a:t>Los manejadores usan NMEA </a:t>
            </a:r>
            <a:r>
              <a:rPr lang="es" sz="1600" b="0" i="0" u="none" dirty="0">
                <a:solidFill>
                  <a:schemeClr val="tx1">
                    <a:lumMod val="65000"/>
                    <a:lumOff val="35000"/>
                  </a:schemeClr>
                </a:solidFill>
              </a:rPr>
              <a:t>estándar</a:t>
            </a:r>
            <a:r>
              <a:rPr lang="es" b="0" i="0" u="none" dirty="0">
                <a:solidFill>
                  <a:schemeClr val="tx1">
                    <a:lumMod val="65000"/>
                    <a:lumOff val="35000"/>
                  </a:schemeClr>
                </a:solidFill>
              </a:rPr>
              <a:t> - comandos de GPS marino para comunicarse entre GPS, vehículo autónomo, y autopiloto</a:t>
            </a:r>
          </a:p>
          <a:p>
            <a:pPr marL="285750" indent="-285750" algn="l" rtl="0">
              <a:buFont typeface="Arial" panose="020B0604020202020204" pitchFamily="34" charset="0"/>
              <a:buChar char="•"/>
            </a:pPr>
            <a:r>
              <a:rPr lang="es" b="0" i="0" u="none" dirty="0">
                <a:solidFill>
                  <a:schemeClr val="tx1">
                    <a:lumMod val="65000"/>
                    <a:lumOff val="35000"/>
                  </a:schemeClr>
                </a:solidFill>
              </a:rPr>
              <a:t>Reporta posición, actitud, salud básica del sistema</a:t>
            </a:r>
          </a:p>
          <a:p>
            <a:endParaRPr lang="es" dirty="0"/>
          </a:p>
        </p:txBody>
      </p:sp>
      <p:pic>
        <p:nvPicPr>
          <p:cNvPr id="11" name="Picture 3"/>
          <p:cNvPicPr>
            <a:picLocks noChangeAspect="1" noChangeArrowheads="1"/>
          </p:cNvPicPr>
          <p:nvPr/>
        </p:nvPicPr>
        <p:blipFill>
          <a:blip r:embed="rId2"/>
          <a:srcRect/>
          <a:stretch>
            <a:fillRect/>
          </a:stretch>
        </p:blipFill>
        <p:spPr bwMode="auto">
          <a:xfrm>
            <a:off x="251460" y="2744806"/>
            <a:ext cx="2783838" cy="3518098"/>
          </a:xfrm>
          <a:prstGeom prst="rect">
            <a:avLst/>
          </a:prstGeom>
          <a:ln w="12700">
            <a:solidFill>
              <a:schemeClr val="bg2"/>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2" name="Picture 4"/>
          <p:cNvPicPr>
            <a:picLocks noChangeAspect="1" noChangeArrowheads="1"/>
          </p:cNvPicPr>
          <p:nvPr/>
        </p:nvPicPr>
        <p:blipFill>
          <a:blip r:embed="rId3"/>
          <a:srcRect/>
          <a:stretch>
            <a:fillRect/>
          </a:stretch>
        </p:blipFill>
        <p:spPr bwMode="auto">
          <a:xfrm>
            <a:off x="3078402" y="3485553"/>
            <a:ext cx="2227733" cy="309961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5349240" y="2650932"/>
            <a:ext cx="3411371" cy="3411371"/>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3093720" y="2920186"/>
            <a:ext cx="2255520" cy="338554"/>
          </a:xfrm>
          <a:prstGeom prst="rect">
            <a:avLst/>
          </a:prstGeom>
          <a:noFill/>
        </p:spPr>
        <p:txBody>
          <a:bodyPr wrap="square" rtlCol="0">
            <a:spAutoFit/>
          </a:bodyPr>
          <a:lstStyle/>
          <a:p>
            <a:pPr algn="l" rtl="0"/>
            <a:r>
              <a:rPr lang="es" sz="1600" b="0" i="0" u="none" dirty="0">
                <a:solidFill>
                  <a:srgbClr val="0089B1"/>
                </a:solidFill>
              </a:rPr>
              <a:t>Interfaces Autopiloto</a:t>
            </a:r>
          </a:p>
        </p:txBody>
      </p:sp>
      <p:sp>
        <p:nvSpPr>
          <p:cNvPr id="14" name="TextBox 13"/>
          <p:cNvSpPr txBox="1"/>
          <p:nvPr/>
        </p:nvSpPr>
        <p:spPr>
          <a:xfrm>
            <a:off x="5572836" y="3641277"/>
            <a:ext cx="3230880" cy="369332"/>
          </a:xfrm>
          <a:prstGeom prst="rect">
            <a:avLst/>
          </a:prstGeom>
          <a:noFill/>
        </p:spPr>
        <p:txBody>
          <a:bodyPr wrap="square" rtlCol="0">
            <a:spAutoFit/>
          </a:bodyPr>
          <a:lstStyle/>
          <a:p>
            <a:pPr algn="l" rtl="0"/>
            <a:r>
              <a:rPr lang="es" b="0" i="0" u="none">
                <a:solidFill>
                  <a:schemeClr val="bg1"/>
                </a:solidFill>
              </a:rPr>
              <a:t>Ejemplo de posición del sistema</a:t>
            </a:r>
          </a:p>
        </p:txBody>
      </p:sp>
      <p:cxnSp>
        <p:nvCxnSpPr>
          <p:cNvPr id="16" name="Straight Arrow Connector 15"/>
          <p:cNvCxnSpPr/>
          <p:nvPr/>
        </p:nvCxnSpPr>
        <p:spPr>
          <a:xfrm flipH="1">
            <a:off x="4964430" y="3200041"/>
            <a:ext cx="114300" cy="55626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H="1">
            <a:off x="2636520" y="3165156"/>
            <a:ext cx="457200" cy="2887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35878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Planeamiento de Líneas Adaptativo</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12</a:t>
            </a:fld>
            <a:endParaRPr lang="e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167" y="1307253"/>
            <a:ext cx="6571976" cy="4977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6"/>
          <p:cNvSpPr txBox="1">
            <a:spLocks noChangeArrowheads="1"/>
          </p:cNvSpPr>
          <p:nvPr/>
        </p:nvSpPr>
        <p:spPr bwMode="auto">
          <a:xfrm>
            <a:off x="7121525" y="2011680"/>
            <a:ext cx="16462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r>
              <a:rPr lang="es" sz="1800" b="1" i="0" u="none">
                <a:solidFill>
                  <a:schemeClr val="tx1">
                    <a:lumMod val="65000"/>
                    <a:lumOff val="35000"/>
                  </a:schemeClr>
                </a:solidFill>
              </a:rPr>
              <a:t>AutoLines.dll</a:t>
            </a:r>
          </a:p>
        </p:txBody>
      </p:sp>
      <p:sp>
        <p:nvSpPr>
          <p:cNvPr id="7" name="TextBox 6"/>
          <p:cNvSpPr txBox="1"/>
          <p:nvPr/>
        </p:nvSpPr>
        <p:spPr>
          <a:xfrm>
            <a:off x="7030085" y="2396808"/>
            <a:ext cx="2113915" cy="3785652"/>
          </a:xfrm>
          <a:prstGeom prst="rect">
            <a:avLst/>
          </a:prstGeom>
          <a:noFill/>
        </p:spPr>
        <p:txBody>
          <a:bodyPr wrap="square" rtlCol="0">
            <a:spAutoFit/>
          </a:bodyPr>
          <a:lstStyle/>
          <a:p>
            <a:pPr algn="l" rtl="0"/>
            <a:r>
              <a:rPr lang="es" sz="1600" b="0" i="0" u="none" dirty="0">
                <a:solidFill>
                  <a:schemeClr val="tx1">
                    <a:lumMod val="65000"/>
                    <a:lumOff val="35000"/>
                  </a:schemeClr>
                </a:solidFill>
              </a:rPr>
              <a:t>1. Levantamiento traquea cubrimiento MBES durante la grabación</a:t>
            </a:r>
          </a:p>
          <a:p>
            <a:pPr algn="l" rtl="0"/>
            <a:r>
              <a:rPr lang="es" sz="1600" b="0" i="0" u="none" dirty="0">
                <a:solidFill>
                  <a:schemeClr val="tx1">
                    <a:lumMod val="65000"/>
                    <a:lumOff val="35000"/>
                  </a:schemeClr>
                </a:solidFill>
              </a:rPr>
              <a:t>2 Cuando la grabación termina, una nueva línea planeada es generada.</a:t>
            </a:r>
          </a:p>
          <a:p>
            <a:pPr algn="l" rtl="0"/>
            <a:r>
              <a:rPr lang="es" sz="1600" b="0" i="0" u="none" dirty="0">
                <a:solidFill>
                  <a:schemeClr val="tx1">
                    <a:lumMod val="65000"/>
                    <a:lumOff val="35000"/>
                  </a:schemeClr>
                </a:solidFill>
              </a:rPr>
              <a:t>3. Cuando la grabación comienza, una nueva línea de traqueo comienza en el costado opuesto de la embarcación</a:t>
            </a:r>
            <a:r>
              <a:rPr lang="es" sz="1600" b="0" i="0" u="none" dirty="0" smtClean="0">
                <a:solidFill>
                  <a:schemeClr val="tx1">
                    <a:lumMod val="65000"/>
                    <a:lumOff val="35000"/>
                  </a:schemeClr>
                </a:solidFill>
              </a:rPr>
              <a:t>.</a:t>
            </a:r>
            <a:endParaRPr lang="es" sz="1600" b="0" i="0" u="none" dirty="0">
              <a:solidFill>
                <a:schemeClr val="tx1">
                  <a:lumMod val="65000"/>
                  <a:lumOff val="35000"/>
                </a:schemeClr>
              </a:solidFill>
            </a:endParaRPr>
          </a:p>
        </p:txBody>
      </p:sp>
    </p:spTree>
    <p:extLst>
      <p:ext uri="{BB962C8B-B14F-4D97-AF65-F5344CB8AC3E}">
        <p14:creationId xmlns:p14="http://schemas.microsoft.com/office/powerpoint/2010/main" val="42171113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Vista Remota de la Plataforma</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13</a:t>
            </a:fld>
            <a:endParaRPr lang="es"/>
          </a:p>
        </p:txBody>
      </p:sp>
      <p:pic>
        <p:nvPicPr>
          <p:cNvPr id="4" name="Picture 2" descr="C:\Users\vpradith\Downloads\1-SALES_WORKING\Unmanned Boat Stuff\Remote_Web_View_Example.png"/>
          <p:cNvPicPr>
            <a:picLocks noChangeAspect="1" noChangeArrowheads="1"/>
          </p:cNvPicPr>
          <p:nvPr/>
        </p:nvPicPr>
        <p:blipFill rotWithShape="1">
          <a:blip r:embed="rId2"/>
          <a:srcRect t="263" b="26249"/>
          <a:stretch/>
        </p:blipFill>
        <p:spPr>
          <a:xfrm>
            <a:off x="5303519" y="1534979"/>
            <a:ext cx="3601403" cy="4705166"/>
          </a:xfrm>
          <a:prstGeom prst="rect">
            <a:avLst/>
          </a:prstGeom>
          <a:effectLst>
            <a:outerShdw blurRad="292100" dist="139700" dir="2700000" algn="tl" rotWithShape="0">
              <a:srgbClr val="333333">
                <a:alpha val="65000"/>
              </a:srgbClr>
            </a:outerShdw>
          </a:effectLst>
          <a:extLst/>
        </p:spPr>
      </p:pic>
      <p:sp>
        <p:nvSpPr>
          <p:cNvPr id="5" name="Content Placeholder 3"/>
          <p:cNvSpPr txBox="1">
            <a:spLocks/>
          </p:cNvSpPr>
          <p:nvPr/>
        </p:nvSpPr>
        <p:spPr>
          <a:xfrm>
            <a:off x="324280" y="1181100"/>
            <a:ext cx="4691062" cy="4691063"/>
          </a:xfrm>
          <a:prstGeom prst="rect">
            <a:avLst/>
          </a:prstGeom>
        </p:spPr>
        <p:txBody>
          <a:bodyPr/>
          <a:lst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indent="-342900" algn="l" rtl="0">
              <a:buFont typeface="Arial" pitchFamily="34" charset="0"/>
              <a:buChar char="•"/>
              <a:defRPr/>
            </a:pPr>
            <a:r>
              <a:rPr lang="es" sz="2000" b="1" i="0" u="none" dirty="0">
                <a:solidFill>
                  <a:schemeClr val="tx1">
                    <a:lumMod val="65000"/>
                    <a:lumOff val="35000"/>
                  </a:schemeClr>
                </a:solidFill>
              </a:rPr>
              <a:t>Observe &amp; interactúe</a:t>
            </a:r>
            <a:r>
              <a:rPr lang="es" sz="2000" b="0" i="0" u="none" dirty="0">
                <a:solidFill>
                  <a:schemeClr val="tx1">
                    <a:lumMod val="65000"/>
                    <a:lumOff val="35000"/>
                  </a:schemeClr>
                </a:solidFill>
              </a:rPr>
              <a:t> con las operaciones autónomas usando las herramientas remotas HYPACK</a:t>
            </a:r>
          </a:p>
          <a:p>
            <a:pPr algn="l" rtl="0">
              <a:defRPr/>
            </a:pPr>
            <a:endParaRPr lang="es" sz="2000" dirty="0">
              <a:solidFill>
                <a:schemeClr val="tx1">
                  <a:lumMod val="65000"/>
                  <a:lumOff val="35000"/>
                </a:schemeClr>
              </a:solidFill>
            </a:endParaRPr>
          </a:p>
          <a:p>
            <a:pPr marL="479425" lvl="1" indent="-342900" algn="l" rtl="0">
              <a:defRPr/>
            </a:pPr>
            <a:r>
              <a:rPr lang="es" sz="1800" b="0" i="0" u="none" dirty="0">
                <a:solidFill>
                  <a:schemeClr val="tx1">
                    <a:lumMod val="65000"/>
                    <a:lumOff val="35000"/>
                  </a:schemeClr>
                </a:solidFill>
              </a:rPr>
              <a:t>Vista Posición Embarcación</a:t>
            </a:r>
          </a:p>
          <a:p>
            <a:pPr marL="479425" lvl="1" indent="-342900" algn="l" rtl="0">
              <a:defRPr/>
            </a:pPr>
            <a:r>
              <a:rPr lang="es" sz="1800" b="0" i="0" u="none" dirty="0">
                <a:solidFill>
                  <a:schemeClr val="tx1">
                    <a:lumMod val="65000"/>
                    <a:lumOff val="35000"/>
                  </a:schemeClr>
                </a:solidFill>
              </a:rPr>
              <a:t>Manualmente controle la grabación</a:t>
            </a:r>
          </a:p>
          <a:p>
            <a:pPr marL="479425" lvl="1" indent="-342900" algn="l" rtl="0">
              <a:defRPr/>
            </a:pPr>
            <a:endParaRPr lang="es" sz="1800" dirty="0">
              <a:solidFill>
                <a:schemeClr val="tx1">
                  <a:lumMod val="65000"/>
                  <a:lumOff val="35000"/>
                </a:schemeClr>
              </a:solidFill>
            </a:endParaRPr>
          </a:p>
          <a:p>
            <a:pPr marL="342900" indent="-342900" algn="l" rtl="0">
              <a:buFont typeface="Arial" pitchFamily="34" charset="0"/>
              <a:buChar char="•"/>
              <a:defRPr/>
            </a:pPr>
            <a:r>
              <a:rPr lang="es" sz="2000" b="0" i="0" u="none" dirty="0">
                <a:solidFill>
                  <a:schemeClr val="tx1">
                    <a:lumMod val="65000"/>
                    <a:lumOff val="35000"/>
                  </a:schemeClr>
                </a:solidFill>
              </a:rPr>
              <a:t>Use cualquier dispositivo habilitado web</a:t>
            </a:r>
          </a:p>
          <a:p>
            <a:pPr marL="479425" lvl="1" indent="-342900" algn="l" rtl="0">
              <a:defRPr/>
            </a:pPr>
            <a:r>
              <a:rPr lang="es" sz="1800" b="0" i="0" u="none" dirty="0">
                <a:solidFill>
                  <a:schemeClr val="tx1">
                    <a:lumMod val="65000"/>
                    <a:lumOff val="35000"/>
                  </a:schemeClr>
                </a:solidFill>
              </a:rPr>
              <a:t>teléfonos inteligentes, tabletas, computadores</a:t>
            </a:r>
          </a:p>
          <a:p>
            <a:pPr algn="l" rtl="0">
              <a:defRPr/>
            </a:pPr>
            <a:endParaRPr lang="es" sz="2000" dirty="0">
              <a:solidFill>
                <a:schemeClr val="tx1">
                  <a:lumMod val="65000"/>
                  <a:lumOff val="35000"/>
                </a:schemeClr>
              </a:solidFill>
            </a:endParaRPr>
          </a:p>
          <a:p>
            <a:pPr marL="342900" indent="-342900" algn="l" rtl="0">
              <a:buFont typeface="Arial" pitchFamily="34" charset="0"/>
              <a:buChar char="•"/>
              <a:defRPr/>
            </a:pPr>
            <a:r>
              <a:rPr lang="es" sz="2000" b="1" i="0" u="none" dirty="0">
                <a:solidFill>
                  <a:schemeClr val="tx1">
                    <a:lumMod val="65000"/>
                    <a:lumOff val="35000"/>
                  </a:schemeClr>
                </a:solidFill>
              </a:rPr>
              <a:t>Acceso controlado </a:t>
            </a:r>
            <a:r>
              <a:rPr lang="es" sz="2000" b="0" i="0" u="none" dirty="0">
                <a:solidFill>
                  <a:schemeClr val="tx1">
                    <a:lumMod val="65000"/>
                    <a:lumOff val="35000"/>
                  </a:schemeClr>
                </a:solidFill>
              </a:rPr>
              <a:t>y vistas seguras</a:t>
            </a:r>
          </a:p>
        </p:txBody>
      </p:sp>
    </p:spTree>
    <p:extLst>
      <p:ext uri="{BB962C8B-B14F-4D97-AF65-F5344CB8AC3E}">
        <p14:creationId xmlns:p14="http://schemas.microsoft.com/office/powerpoint/2010/main" val="3118940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LiDAR en Tiempo Real</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14</a:t>
            </a:fld>
            <a:endParaRPr lang="es"/>
          </a:p>
        </p:txBody>
      </p:sp>
      <p:sp>
        <p:nvSpPr>
          <p:cNvPr id="4" name="TextBox 3"/>
          <p:cNvSpPr txBox="1"/>
          <p:nvPr/>
        </p:nvSpPr>
        <p:spPr>
          <a:xfrm>
            <a:off x="320040" y="1485900"/>
            <a:ext cx="5715000" cy="923330"/>
          </a:xfrm>
          <a:prstGeom prst="rect">
            <a:avLst/>
          </a:prstGeom>
          <a:noFill/>
        </p:spPr>
        <p:txBody>
          <a:bodyPr wrap="square" rtlCol="0">
            <a:spAutoFit/>
          </a:bodyPr>
          <a:lstStyle/>
          <a:p>
            <a:pPr algn="l" rtl="0"/>
            <a:r>
              <a:rPr lang="es" b="0" i="0" u="none">
                <a:solidFill>
                  <a:schemeClr val="tx1">
                    <a:lumMod val="65000"/>
                    <a:lumOff val="35000"/>
                  </a:schemeClr>
                </a:solidFill>
                <a:latin typeface="Arial" pitchFamily="34" charset="0"/>
                <a:cs typeface="Arial" pitchFamily="34" charset="0"/>
              </a:rPr>
              <a:t>Visualización de datos 3D en tiempo real, incluyendo nube de puntos de alta densidad desde sensores LiDAR montados en plataformas aéreas autónomas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040" y="2580752"/>
            <a:ext cx="5989320" cy="3207468"/>
          </a:xfrm>
          <a:prstGeom prst="rect">
            <a:avLst/>
          </a:prstGeom>
        </p:spPr>
      </p:pic>
      <p:pic>
        <p:nvPicPr>
          <p:cNvPr id="6" name="Content Placeholder 4"/>
          <p:cNvPicPr>
            <a:picLocks noChangeAspect="1"/>
          </p:cNvPicPr>
          <p:nvPr/>
        </p:nvPicPr>
        <p:blipFill>
          <a:blip r:embed="rId3">
            <a:extLst>
              <a:ext uri="{28A0092B-C50C-407E-A947-70E740481C1C}">
                <a14:useLocalDpi xmlns:a14="http://schemas.microsoft.com/office/drawing/2010/main" val="0"/>
              </a:ext>
            </a:extLst>
          </a:blip>
          <a:srcRect l="4709" t="-2" r="4709" b="-2"/>
          <a:stretch>
            <a:fillRect/>
          </a:stretch>
        </p:blipFill>
        <p:spPr bwMode="auto">
          <a:xfrm>
            <a:off x="6309360" y="1723270"/>
            <a:ext cx="2781300" cy="3063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1406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Colectando datos de calidad del agua</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15</a:t>
            </a:fld>
            <a:endParaRPr lang="e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7020" y="1754980"/>
            <a:ext cx="6240780" cy="42305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58140" y="1754980"/>
            <a:ext cx="2331720" cy="2862322"/>
          </a:xfrm>
          <a:prstGeom prst="rect">
            <a:avLst/>
          </a:prstGeom>
          <a:noFill/>
        </p:spPr>
        <p:txBody>
          <a:bodyPr wrap="square" rtlCol="0">
            <a:spAutoFit/>
          </a:bodyPr>
          <a:lstStyle/>
          <a:p>
            <a:pPr algn="l" rtl="0"/>
            <a:r>
              <a:rPr lang="es" b="0" i="0" u="none">
                <a:solidFill>
                  <a:schemeClr val="tx1">
                    <a:lumMod val="65000"/>
                    <a:lumOff val="35000"/>
                  </a:schemeClr>
                </a:solidFill>
              </a:rPr>
              <a:t>Puede colectar datos de calidad del agua desde un YSI EXO o Sonda 6660 Sonde con ysi6660.dll o ysiexo.dll en Hypack</a:t>
            </a:r>
          </a:p>
          <a:p>
            <a:endParaRPr lang="es" dirty="0">
              <a:solidFill>
                <a:schemeClr val="tx1">
                  <a:lumMod val="65000"/>
                  <a:lumOff val="35000"/>
                </a:schemeClr>
              </a:solidFill>
            </a:endParaRPr>
          </a:p>
          <a:p>
            <a:pPr algn="l" rtl="0"/>
            <a:r>
              <a:rPr lang="es" b="0" i="0" u="none">
                <a:solidFill>
                  <a:schemeClr val="tx1">
                    <a:lumMod val="65000"/>
                    <a:lumOff val="35000"/>
                  </a:schemeClr>
                </a:solidFill>
              </a:rPr>
              <a:t>Buenas aplicaciones para estudios con USV o potencial UAVs</a:t>
            </a:r>
          </a:p>
        </p:txBody>
      </p:sp>
    </p:spTree>
    <p:extLst>
      <p:ext uri="{BB962C8B-B14F-4D97-AF65-F5344CB8AC3E}">
        <p14:creationId xmlns:p14="http://schemas.microsoft.com/office/powerpoint/2010/main" val="19633448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772" y="2392680"/>
            <a:ext cx="9855708" cy="1362075"/>
          </a:xfrm>
        </p:spPr>
        <p:txBody>
          <a:bodyPr/>
          <a:lstStyle/>
          <a:p>
            <a:pPr algn="l" rtl="0"/>
            <a:r>
              <a:rPr lang="es" b="0" i="0" u="none"/>
              <a:t>Procesamiento Datos</a:t>
            </a:r>
            <a:r>
              <a:rPr lang="es"/>
              <a:t/>
            </a:r>
            <a:br>
              <a:rPr lang="es"/>
            </a:br>
            <a:r>
              <a:rPr lang="es" b="0" i="0" u="none"/>
              <a:t>para vehículos autónomos</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16</a:t>
            </a:fld>
            <a:endParaRPr lang="es"/>
          </a:p>
        </p:txBody>
      </p:sp>
    </p:spTree>
    <p:extLst>
      <p:ext uri="{BB962C8B-B14F-4D97-AF65-F5344CB8AC3E}">
        <p14:creationId xmlns:p14="http://schemas.microsoft.com/office/powerpoint/2010/main" val="29838149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Convertidor Datos</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17</a:t>
            </a:fld>
            <a:endParaRPr lang="es"/>
          </a:p>
        </p:txBody>
      </p:sp>
      <p:sp>
        <p:nvSpPr>
          <p:cNvPr id="4" name="Content Placeholder 43"/>
          <p:cNvSpPr txBox="1">
            <a:spLocks/>
          </p:cNvSpPr>
          <p:nvPr/>
        </p:nvSpPr>
        <p:spPr>
          <a:xfrm>
            <a:off x="323338" y="1273536"/>
            <a:ext cx="8458200" cy="1371600"/>
          </a:xfrm>
          <a:prstGeom prst="rect">
            <a:avLst/>
          </a:prstGeom>
        </p:spPr>
        <p:txBody>
          <a:bodyPr/>
          <a:lst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rtl="0"/>
            <a:r>
              <a:rPr lang="es" sz="1800" b="0" i="0" u="none" dirty="0">
                <a:solidFill>
                  <a:schemeClr val="tx1">
                    <a:lumMod val="65000"/>
                    <a:lumOff val="35000"/>
                  </a:schemeClr>
                </a:solidFill>
                <a:latin typeface="Arial" pitchFamily="34" charset="0"/>
                <a:cs typeface="Arial" pitchFamily="34" charset="0"/>
              </a:rPr>
              <a:t>Convertidor Datos puede convertir SSS y MBES para procesamiento de datos Datos LiDAR para UAVs pueden ser grabados en el formato propietario de Hypack (HSX)</a:t>
            </a:r>
            <a:endParaRPr lang="es" altLang="en-US" sz="1050" dirty="0">
              <a:solidFill>
                <a:schemeClr val="tx1">
                  <a:lumMod val="65000"/>
                  <a:lumOff val="35000"/>
                </a:schemeClr>
              </a:solidFill>
              <a:latin typeface="Arial" pitchFamily="34" charset="0"/>
              <a:cs typeface="Arial" pitchFamily="34" charset="0"/>
            </a:endParaRPr>
          </a:p>
          <a:p>
            <a:pPr algn="l" rtl="0"/>
            <a:r>
              <a:rPr lang="es" sz="1800" b="0" i="0" u="none" dirty="0">
                <a:solidFill>
                  <a:schemeClr val="tx1">
                    <a:lumMod val="65000"/>
                    <a:lumOff val="35000"/>
                  </a:schemeClr>
                </a:solidFill>
                <a:latin typeface="Arial" pitchFamily="34" charset="0"/>
                <a:cs typeface="Arial" pitchFamily="34" charset="0"/>
              </a:rPr>
              <a:t>Herramienta ideal para plataformas autónomas con características de grabación propietaria.</a:t>
            </a:r>
          </a:p>
        </p:txBody>
      </p:sp>
      <p:sp>
        <p:nvSpPr>
          <p:cNvPr id="5" name="TextBox 27"/>
          <p:cNvSpPr txBox="1">
            <a:spLocks noChangeArrowheads="1"/>
          </p:cNvSpPr>
          <p:nvPr/>
        </p:nvSpPr>
        <p:spPr bwMode="auto">
          <a:xfrm>
            <a:off x="469583" y="2697787"/>
            <a:ext cx="2963862" cy="3354387"/>
          </a:xfrm>
          <a:prstGeom prst="rect">
            <a:avLst/>
          </a:prstGeom>
          <a:noFill/>
          <a:ln w="9525">
            <a:noFill/>
            <a:miter lim="800000"/>
            <a:headEnd/>
            <a:tailEnd/>
          </a:ln>
        </p:spPr>
        <p:txBody>
          <a:bodyPr lIns="91427" tIns="45713" rIns="91427" bIns="45713">
            <a:spAutoFit/>
          </a:bodyPr>
          <a:lstStyle/>
          <a:p>
            <a:pPr algn="ctr" rtl="0">
              <a:spcAft>
                <a:spcPts val="600"/>
              </a:spcAft>
              <a:defRPr/>
            </a:pPr>
            <a:r>
              <a:rPr lang="es" sz="1050" b="0" i="0" u="none">
                <a:latin typeface="Arial" charset="0"/>
              </a:rPr>
              <a:t>EDGETECH</a:t>
            </a:r>
          </a:p>
          <a:p>
            <a:pPr algn="ctr" rtl="0">
              <a:spcAft>
                <a:spcPts val="600"/>
              </a:spcAft>
              <a:defRPr/>
            </a:pPr>
            <a:r>
              <a:rPr lang="es" sz="1050" b="0" i="0" u="none">
                <a:latin typeface="Arial" charset="0"/>
              </a:rPr>
              <a:t>JSTAR</a:t>
            </a:r>
          </a:p>
          <a:p>
            <a:pPr algn="ctr" rtl="0">
              <a:spcAft>
                <a:spcPts val="600"/>
              </a:spcAft>
              <a:defRPr/>
            </a:pPr>
            <a:r>
              <a:rPr lang="es" sz="1050" b="0" i="0" u="none">
                <a:latin typeface="Arial" charset="0"/>
              </a:rPr>
              <a:t>KLEIN SDF</a:t>
            </a:r>
          </a:p>
          <a:p>
            <a:pPr algn="ctr" rtl="0">
              <a:spcAft>
                <a:spcPts val="600"/>
              </a:spcAft>
              <a:defRPr/>
            </a:pPr>
            <a:r>
              <a:rPr lang="es" sz="1050" b="0" i="0" u="none">
                <a:latin typeface="Arial" charset="0"/>
              </a:rPr>
              <a:t>ODOM TDY</a:t>
            </a:r>
          </a:p>
          <a:p>
            <a:pPr algn="ctr" rtl="0">
              <a:spcAft>
                <a:spcPts val="600"/>
              </a:spcAft>
              <a:defRPr/>
            </a:pPr>
            <a:r>
              <a:rPr lang="es" sz="1050" b="0" i="0" u="none">
                <a:latin typeface="Arial" charset="0"/>
              </a:rPr>
              <a:t>CMAX</a:t>
            </a:r>
          </a:p>
          <a:p>
            <a:pPr algn="ctr" rtl="0">
              <a:spcAft>
                <a:spcPts val="600"/>
              </a:spcAft>
              <a:defRPr/>
            </a:pPr>
            <a:r>
              <a:rPr lang="es" sz="1050" b="0" i="0" u="none">
                <a:latin typeface="Arial" charset="0"/>
              </a:rPr>
              <a:t>MARINE SONIC</a:t>
            </a:r>
          </a:p>
          <a:p>
            <a:pPr algn="ctr" rtl="0">
              <a:spcAft>
                <a:spcPts val="600"/>
              </a:spcAft>
              <a:defRPr/>
            </a:pPr>
            <a:r>
              <a:rPr lang="es" sz="1050" b="0" i="0" u="none">
                <a:latin typeface="Arial" charset="0"/>
              </a:rPr>
              <a:t>IMAGENEX</a:t>
            </a:r>
          </a:p>
          <a:p>
            <a:pPr algn="ctr" rtl="0">
              <a:spcAft>
                <a:spcPts val="600"/>
              </a:spcAft>
              <a:defRPr/>
            </a:pPr>
            <a:r>
              <a:rPr lang="es" sz="1050" b="0" i="0" u="none">
                <a:latin typeface="Arial" charset="0"/>
              </a:rPr>
              <a:t>ELAC HYDROSTAR</a:t>
            </a:r>
          </a:p>
          <a:p>
            <a:pPr algn="ctr" rtl="0">
              <a:spcAft>
                <a:spcPts val="600"/>
              </a:spcAft>
              <a:defRPr/>
            </a:pPr>
            <a:r>
              <a:rPr lang="es" sz="1050" b="0" i="0" u="none">
                <a:latin typeface="Arial" charset="0"/>
              </a:rPr>
              <a:t>KONGSBERG</a:t>
            </a:r>
          </a:p>
          <a:p>
            <a:pPr algn="ctr" rtl="0">
              <a:spcAft>
                <a:spcPts val="600"/>
              </a:spcAft>
              <a:defRPr/>
            </a:pPr>
            <a:r>
              <a:rPr lang="es" sz="1050" b="0" i="0" u="none">
                <a:latin typeface="Arial" charset="0"/>
              </a:rPr>
              <a:t>Formato Genérico de Sensor</a:t>
            </a:r>
          </a:p>
          <a:p>
            <a:pPr algn="ctr" rtl="0">
              <a:spcAft>
                <a:spcPts val="600"/>
              </a:spcAft>
              <a:defRPr/>
            </a:pPr>
            <a:r>
              <a:rPr lang="es" sz="1050" b="0" i="0" u="none">
                <a:latin typeface="Arial" charset="0"/>
              </a:rPr>
              <a:t>APPLIED SIGNAL</a:t>
            </a:r>
          </a:p>
          <a:p>
            <a:pPr algn="ctr" rtl="0">
              <a:spcAft>
                <a:spcPts val="600"/>
              </a:spcAft>
              <a:defRPr/>
            </a:pPr>
            <a:r>
              <a:rPr lang="es" sz="1050" b="0" i="0" u="none">
                <a:latin typeface="Arial" charset="0"/>
              </a:rPr>
              <a:t>SwathPlus</a:t>
            </a:r>
            <a:endParaRPr lang="es" sz="1050" dirty="0">
              <a:latin typeface="Arial" charset="0"/>
            </a:endParaRPr>
          </a:p>
          <a:p>
            <a:pPr algn="ctr" rtl="0">
              <a:spcAft>
                <a:spcPts val="600"/>
              </a:spcAft>
              <a:defRPr/>
            </a:pPr>
            <a:r>
              <a:rPr lang="es" sz="1050" b="0" i="0" u="none">
                <a:latin typeface="Arial" charset="0"/>
              </a:rPr>
              <a:t>Kraken TIL</a:t>
            </a:r>
          </a:p>
          <a:p>
            <a:pPr algn="ctr" rtl="0">
              <a:spcAft>
                <a:spcPts val="600"/>
              </a:spcAft>
              <a:defRPr/>
            </a:pPr>
            <a:r>
              <a:rPr lang="es" sz="1050" b="0" i="0" u="none">
                <a:latin typeface="Arial" charset="0"/>
              </a:rPr>
              <a:t>Archivos XTF creados por otros sistemas de grabación</a:t>
            </a:r>
          </a:p>
        </p:txBody>
      </p:sp>
      <p:grpSp>
        <p:nvGrpSpPr>
          <p:cNvPr id="6" name="Gruppieren 42"/>
          <p:cNvGrpSpPr>
            <a:grpSpLocks/>
          </p:cNvGrpSpPr>
          <p:nvPr/>
        </p:nvGrpSpPr>
        <p:grpSpPr bwMode="auto">
          <a:xfrm>
            <a:off x="3665538" y="2816056"/>
            <a:ext cx="4862513" cy="2968625"/>
            <a:chOff x="1378742" y="2245519"/>
            <a:chExt cx="7102154" cy="4572000"/>
          </a:xfrm>
        </p:grpSpPr>
        <p:sp>
          <p:nvSpPr>
            <p:cNvPr id="7" name="Rounded Rectangle 6"/>
            <p:cNvSpPr/>
            <p:nvPr/>
          </p:nvSpPr>
          <p:spPr>
            <a:xfrm>
              <a:off x="2825607" y="3883615"/>
              <a:ext cx="3090816" cy="1753007"/>
            </a:xfrm>
            <a:prstGeom prst="roundRect">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b="0" i="0" u="none">
                  <a:solidFill>
                    <a:schemeClr val="bg1"/>
                  </a:solidFill>
                  <a:effectLst>
                    <a:outerShdw blurRad="38100" dist="38100" dir="2700000" algn="tl">
                      <a:srgbClr val="000000">
                        <a:alpha val="43137"/>
                      </a:srgbClr>
                    </a:outerShdw>
                  </a:effectLst>
                </a:rPr>
                <a:t>CONVERTIDOR DATOS</a:t>
              </a:r>
            </a:p>
          </p:txBody>
        </p:sp>
        <p:sp>
          <p:nvSpPr>
            <p:cNvPr id="8" name="Rounded Rectangle 9"/>
            <p:cNvSpPr/>
            <p:nvPr/>
          </p:nvSpPr>
          <p:spPr>
            <a:xfrm>
              <a:off x="1378743" y="4113438"/>
              <a:ext cx="762849" cy="378962"/>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050" b="0" i="0" u="none">
                  <a:solidFill>
                    <a:schemeClr val="bg1"/>
                  </a:solidFill>
                  <a:effectLst>
                    <a:outerShdw blurRad="38100" dist="38100" dir="2700000" algn="tl">
                      <a:srgbClr val="000000">
                        <a:alpha val="43137"/>
                      </a:srgbClr>
                    </a:outerShdw>
                  </a:effectLst>
                </a:rPr>
                <a:t>MST</a:t>
              </a:r>
              <a:endParaRPr lang="es" sz="1100" dirty="0">
                <a:solidFill>
                  <a:schemeClr val="bg1"/>
                </a:solidFill>
                <a:effectLst>
                  <a:outerShdw blurRad="38100" dist="38100" dir="2700000" algn="tl">
                    <a:srgbClr val="000000">
                      <a:alpha val="43137"/>
                    </a:srgbClr>
                  </a:outerShdw>
                </a:effectLst>
              </a:endParaRPr>
            </a:p>
          </p:txBody>
        </p:sp>
        <p:sp>
          <p:nvSpPr>
            <p:cNvPr id="9" name="Rounded Rectangle 10"/>
            <p:cNvSpPr/>
            <p:nvPr/>
          </p:nvSpPr>
          <p:spPr>
            <a:xfrm>
              <a:off x="1378743" y="4646430"/>
              <a:ext cx="762849" cy="381407"/>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100" b="0" i="0" u="none">
                  <a:solidFill>
                    <a:schemeClr val="bg1"/>
                  </a:solidFill>
                  <a:effectLst>
                    <a:outerShdw blurRad="38100" dist="38100" dir="2700000" algn="tl">
                      <a:srgbClr val="000000">
                        <a:alpha val="43137"/>
                      </a:srgbClr>
                    </a:outerShdw>
                  </a:effectLst>
                </a:rPr>
                <a:t>XSE</a:t>
              </a:r>
            </a:p>
          </p:txBody>
        </p:sp>
        <p:sp>
          <p:nvSpPr>
            <p:cNvPr id="10" name="Rounded Rectangle 11"/>
            <p:cNvSpPr/>
            <p:nvPr/>
          </p:nvSpPr>
          <p:spPr>
            <a:xfrm>
              <a:off x="1378743" y="5179423"/>
              <a:ext cx="762849" cy="381407"/>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100" b="0" i="0" u="none">
                  <a:solidFill>
                    <a:schemeClr val="bg1"/>
                  </a:solidFill>
                  <a:effectLst>
                    <a:outerShdw blurRad="38100" dist="38100" dir="2700000" algn="tl">
                      <a:srgbClr val="000000">
                        <a:alpha val="43137"/>
                      </a:srgbClr>
                    </a:outerShdw>
                  </a:effectLst>
                </a:rPr>
                <a:t>83P</a:t>
              </a:r>
            </a:p>
          </p:txBody>
        </p:sp>
        <p:sp>
          <p:nvSpPr>
            <p:cNvPr id="11" name="Rounded Rectangle 12"/>
            <p:cNvSpPr/>
            <p:nvPr/>
          </p:nvSpPr>
          <p:spPr>
            <a:xfrm>
              <a:off x="3440059" y="2247963"/>
              <a:ext cx="762850" cy="378963"/>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100" b="0" i="0" u="none">
                  <a:solidFill>
                    <a:schemeClr val="bg1"/>
                  </a:solidFill>
                  <a:effectLst>
                    <a:outerShdw blurRad="38100" dist="38100" dir="2700000" algn="tl">
                      <a:srgbClr val="000000">
                        <a:alpha val="43137"/>
                      </a:srgbClr>
                    </a:outerShdw>
                  </a:effectLst>
                </a:rPr>
                <a:t>SDF</a:t>
              </a:r>
            </a:p>
          </p:txBody>
        </p:sp>
        <p:sp>
          <p:nvSpPr>
            <p:cNvPr id="12" name="Rounded Rectangle 14"/>
            <p:cNvSpPr/>
            <p:nvPr/>
          </p:nvSpPr>
          <p:spPr>
            <a:xfrm>
              <a:off x="6454359" y="3944737"/>
              <a:ext cx="2026537" cy="1603867"/>
            </a:xfrm>
            <a:prstGeom prst="roundRect">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b="0" i="0" u="none">
                  <a:solidFill>
                    <a:srgbClr val="FF0000"/>
                  </a:solidFill>
                  <a:effectLst>
                    <a:outerShdw blurRad="38100" dist="38100" dir="2700000" algn="tl">
                      <a:srgbClr val="000000">
                        <a:alpha val="43137"/>
                      </a:srgbClr>
                    </a:outerShdw>
                  </a:effectLst>
                </a:rPr>
                <a:t>Archivo </a:t>
              </a:r>
              <a:r>
                <a:rPr lang="es" sz="1600" b="0" i="0" u="none">
                  <a:solidFill>
                    <a:srgbClr val="FF0000"/>
                  </a:solidFill>
                  <a:effectLst>
                    <a:outerShdw blurRad="38100" dist="38100" dir="2700000" algn="tl">
                      <a:srgbClr val="000000">
                        <a:alpha val="43137"/>
                      </a:srgbClr>
                    </a:outerShdw>
                  </a:effectLst>
                </a:rPr>
                <a:t>HYPACK</a:t>
              </a:r>
              <a:endParaRPr lang="es" sz="2400" dirty="0">
                <a:solidFill>
                  <a:srgbClr val="FF0000"/>
                </a:solidFill>
                <a:effectLst>
                  <a:outerShdw blurRad="38100" dist="38100" dir="2700000" algn="tl">
                    <a:srgbClr val="000000">
                      <a:alpha val="43137"/>
                    </a:srgbClr>
                  </a:outerShdw>
                </a:effectLst>
              </a:endParaRPr>
            </a:p>
          </p:txBody>
        </p:sp>
        <p:cxnSp>
          <p:nvCxnSpPr>
            <p:cNvPr id="13" name="Straight Arrow Connector 19"/>
            <p:cNvCxnSpPr/>
            <p:nvPr/>
          </p:nvCxnSpPr>
          <p:spPr>
            <a:xfrm flipV="1">
              <a:off x="2141592" y="4340814"/>
              <a:ext cx="684015" cy="244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20"/>
            <p:cNvCxnSpPr/>
            <p:nvPr/>
          </p:nvCxnSpPr>
          <p:spPr>
            <a:xfrm flipV="1">
              <a:off x="2141592" y="4798015"/>
              <a:ext cx="684015" cy="244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21"/>
            <p:cNvCxnSpPr/>
            <p:nvPr/>
          </p:nvCxnSpPr>
          <p:spPr>
            <a:xfrm flipV="1">
              <a:off x="2141592" y="5331008"/>
              <a:ext cx="684015" cy="244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22"/>
            <p:cNvCxnSpPr/>
            <p:nvPr/>
          </p:nvCxnSpPr>
          <p:spPr>
            <a:xfrm flipV="1">
              <a:off x="3284708" y="5636622"/>
              <a:ext cx="0" cy="61123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23"/>
            <p:cNvCxnSpPr>
              <a:cxnSpLocks noChangeShapeType="1"/>
            </p:cNvCxnSpPr>
            <p:nvPr/>
          </p:nvCxnSpPr>
          <p:spPr bwMode="auto">
            <a:xfrm>
              <a:off x="5931272" y="4798219"/>
              <a:ext cx="533400" cy="0"/>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18" name="Rounded Rectangle 12"/>
            <p:cNvSpPr/>
            <p:nvPr/>
          </p:nvSpPr>
          <p:spPr>
            <a:xfrm>
              <a:off x="2902123" y="6245408"/>
              <a:ext cx="762850" cy="381407"/>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100" b="0" i="0" u="none">
                  <a:solidFill>
                    <a:schemeClr val="bg1"/>
                  </a:solidFill>
                  <a:effectLst>
                    <a:outerShdw blurRad="38100" dist="38100" dir="2700000" algn="tl">
                      <a:srgbClr val="000000">
                        <a:alpha val="43137"/>
                      </a:srgbClr>
                    </a:outerShdw>
                  </a:effectLst>
                </a:rPr>
                <a:t>XTF</a:t>
              </a:r>
            </a:p>
          </p:txBody>
        </p:sp>
        <p:sp>
          <p:nvSpPr>
            <p:cNvPr id="19" name="Rounded Rectangle 12"/>
            <p:cNvSpPr/>
            <p:nvPr/>
          </p:nvSpPr>
          <p:spPr>
            <a:xfrm>
              <a:off x="4413910" y="2247963"/>
              <a:ext cx="762850" cy="378963"/>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050" b="0" i="0" u="none">
                  <a:solidFill>
                    <a:schemeClr val="bg1"/>
                  </a:solidFill>
                  <a:effectLst>
                    <a:outerShdw blurRad="38100" dist="38100" dir="2700000" algn="tl">
                      <a:srgbClr val="000000">
                        <a:alpha val="43137"/>
                      </a:srgbClr>
                    </a:outerShdw>
                  </a:effectLst>
                </a:rPr>
                <a:t>CM2</a:t>
              </a:r>
              <a:endParaRPr lang="es" sz="1100" dirty="0">
                <a:solidFill>
                  <a:schemeClr val="bg1"/>
                </a:solidFill>
                <a:effectLst>
                  <a:outerShdw blurRad="38100" dist="38100" dir="2700000" algn="tl">
                    <a:srgbClr val="000000">
                      <a:alpha val="43137"/>
                    </a:srgbClr>
                  </a:outerShdw>
                </a:effectLst>
              </a:endParaRPr>
            </a:p>
          </p:txBody>
        </p:sp>
        <p:sp>
          <p:nvSpPr>
            <p:cNvPr id="20" name="Rounded Rectangle 12"/>
            <p:cNvSpPr/>
            <p:nvPr/>
          </p:nvSpPr>
          <p:spPr>
            <a:xfrm>
              <a:off x="2445341" y="2245519"/>
              <a:ext cx="762849" cy="381407"/>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100" b="0" i="0" u="none">
                  <a:solidFill>
                    <a:schemeClr val="bg1"/>
                  </a:solidFill>
                  <a:effectLst>
                    <a:outerShdw blurRad="38100" dist="38100" dir="2700000" algn="tl">
                      <a:srgbClr val="000000">
                        <a:alpha val="43137"/>
                      </a:srgbClr>
                    </a:outerShdw>
                  </a:effectLst>
                </a:rPr>
                <a:t>JSF</a:t>
              </a:r>
            </a:p>
          </p:txBody>
        </p:sp>
        <p:sp>
          <p:nvSpPr>
            <p:cNvPr id="21" name="Line 36"/>
            <p:cNvSpPr>
              <a:spLocks noChangeShapeType="1"/>
            </p:cNvSpPr>
            <p:nvPr/>
          </p:nvSpPr>
          <p:spPr bwMode="auto">
            <a:xfrm>
              <a:off x="2140743" y="3102769"/>
              <a:ext cx="1066800" cy="78105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sz="1600"/>
            </a:p>
          </p:txBody>
        </p:sp>
        <p:sp>
          <p:nvSpPr>
            <p:cNvPr id="22" name="Line 37"/>
            <p:cNvSpPr>
              <a:spLocks noChangeShapeType="1"/>
            </p:cNvSpPr>
            <p:nvPr/>
          </p:nvSpPr>
          <p:spPr bwMode="auto">
            <a:xfrm>
              <a:off x="3009106" y="2718594"/>
              <a:ext cx="396875" cy="110648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sz="1600"/>
            </a:p>
          </p:txBody>
        </p:sp>
        <p:sp>
          <p:nvSpPr>
            <p:cNvPr id="23" name="Line 38"/>
            <p:cNvSpPr>
              <a:spLocks noChangeShapeType="1"/>
            </p:cNvSpPr>
            <p:nvPr/>
          </p:nvSpPr>
          <p:spPr bwMode="auto">
            <a:xfrm flipH="1">
              <a:off x="3817143" y="2718594"/>
              <a:ext cx="6350" cy="110648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sz="1600"/>
            </a:p>
          </p:txBody>
        </p:sp>
        <p:cxnSp>
          <p:nvCxnSpPr>
            <p:cNvPr id="24" name="Straight Arrow Connector 22"/>
            <p:cNvCxnSpPr/>
            <p:nvPr/>
          </p:nvCxnSpPr>
          <p:spPr>
            <a:xfrm flipV="1">
              <a:off x="4121755" y="5636622"/>
              <a:ext cx="0" cy="61123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2"/>
            <p:cNvCxnSpPr/>
            <p:nvPr/>
          </p:nvCxnSpPr>
          <p:spPr>
            <a:xfrm flipV="1">
              <a:off x="4998221" y="5636622"/>
              <a:ext cx="0" cy="61123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 name="Rounded Rectangle 7"/>
            <p:cNvSpPr/>
            <p:nvPr/>
          </p:nvSpPr>
          <p:spPr>
            <a:xfrm>
              <a:off x="3818007" y="6245408"/>
              <a:ext cx="760531" cy="381407"/>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100" b="0" i="0" u="none">
                  <a:solidFill>
                    <a:schemeClr val="bg1"/>
                  </a:solidFill>
                  <a:effectLst>
                    <a:outerShdw blurRad="38100" dist="38100" dir="2700000" algn="tl">
                      <a:srgbClr val="000000">
                        <a:alpha val="43137"/>
                      </a:srgbClr>
                    </a:outerShdw>
                  </a:effectLst>
                </a:rPr>
                <a:t>ALL</a:t>
              </a:r>
            </a:p>
          </p:txBody>
        </p:sp>
        <p:sp>
          <p:nvSpPr>
            <p:cNvPr id="27" name="Rounded Rectangle 8"/>
            <p:cNvSpPr/>
            <p:nvPr/>
          </p:nvSpPr>
          <p:spPr>
            <a:xfrm>
              <a:off x="4666648" y="6247852"/>
              <a:ext cx="762849" cy="381407"/>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100" b="0" i="0" u="none">
                  <a:solidFill>
                    <a:schemeClr val="bg1"/>
                  </a:solidFill>
                  <a:effectLst>
                    <a:outerShdw blurRad="38100" dist="38100" dir="2700000" algn="tl">
                      <a:srgbClr val="000000">
                        <a:alpha val="43137"/>
                      </a:srgbClr>
                    </a:outerShdw>
                  </a:effectLst>
                </a:rPr>
                <a:t>GSF</a:t>
              </a:r>
            </a:p>
          </p:txBody>
        </p:sp>
        <p:sp>
          <p:nvSpPr>
            <p:cNvPr id="28" name="Rounded Rectangle 11"/>
            <p:cNvSpPr/>
            <p:nvPr/>
          </p:nvSpPr>
          <p:spPr>
            <a:xfrm>
              <a:off x="1378743" y="5810212"/>
              <a:ext cx="762849" cy="418081"/>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100" b="0" i="0" u="none">
                  <a:solidFill>
                    <a:schemeClr val="bg1"/>
                  </a:solidFill>
                  <a:effectLst>
                    <a:outerShdw blurRad="38100" dist="38100" dir="2700000" algn="tl">
                      <a:srgbClr val="000000">
                        <a:alpha val="43137"/>
                      </a:srgbClr>
                    </a:outerShdw>
                  </a:effectLst>
                </a:rPr>
                <a:t>81S</a:t>
              </a:r>
            </a:p>
          </p:txBody>
        </p:sp>
        <p:sp>
          <p:nvSpPr>
            <p:cNvPr id="29" name="Rounded Rectangle 11"/>
            <p:cNvSpPr/>
            <p:nvPr/>
          </p:nvSpPr>
          <p:spPr>
            <a:xfrm>
              <a:off x="1378743" y="3502208"/>
              <a:ext cx="762849" cy="381407"/>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100" b="0" i="0" u="none">
                  <a:solidFill>
                    <a:schemeClr val="bg1"/>
                  </a:solidFill>
                  <a:effectLst>
                    <a:outerShdw blurRad="38100" dist="38100" dir="2700000" algn="tl">
                      <a:srgbClr val="000000">
                        <a:alpha val="43137"/>
                      </a:srgbClr>
                    </a:outerShdw>
                  </a:effectLst>
                </a:rPr>
                <a:t>IMG</a:t>
              </a:r>
            </a:p>
          </p:txBody>
        </p:sp>
        <p:cxnSp>
          <p:nvCxnSpPr>
            <p:cNvPr id="30" name="Straight Arrow Connector 21"/>
            <p:cNvCxnSpPr/>
            <p:nvPr/>
          </p:nvCxnSpPr>
          <p:spPr>
            <a:xfrm flipV="1">
              <a:off x="2215790" y="5560830"/>
              <a:ext cx="609817" cy="38140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21"/>
            <p:cNvCxnSpPr>
              <a:cxnSpLocks noChangeShapeType="1"/>
            </p:cNvCxnSpPr>
            <p:nvPr/>
          </p:nvCxnSpPr>
          <p:spPr bwMode="auto">
            <a:xfrm>
              <a:off x="2140743" y="3710782"/>
              <a:ext cx="685800" cy="228600"/>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32" name="Rounded Rectangle 12"/>
            <p:cNvSpPr/>
            <p:nvPr/>
          </p:nvSpPr>
          <p:spPr>
            <a:xfrm>
              <a:off x="1378742" y="2817630"/>
              <a:ext cx="776763" cy="381407"/>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200" b="0" i="0" u="none">
                  <a:solidFill>
                    <a:schemeClr val="bg1"/>
                  </a:solidFill>
                  <a:effectLst>
                    <a:outerShdw blurRad="38100" dist="38100" dir="2700000" algn="tl">
                      <a:srgbClr val="000000">
                        <a:alpha val="43137"/>
                      </a:srgbClr>
                    </a:outerShdw>
                  </a:effectLst>
                </a:rPr>
                <a:t>s7k</a:t>
              </a:r>
            </a:p>
          </p:txBody>
        </p:sp>
        <p:sp>
          <p:nvSpPr>
            <p:cNvPr id="33" name="Rounded Rectangle 12"/>
            <p:cNvSpPr/>
            <p:nvPr/>
          </p:nvSpPr>
          <p:spPr>
            <a:xfrm>
              <a:off x="5301970" y="2245519"/>
              <a:ext cx="762849" cy="572111"/>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050" b="0" i="0" u="none">
                  <a:solidFill>
                    <a:schemeClr val="bg1"/>
                  </a:solidFill>
                  <a:effectLst>
                    <a:outerShdw blurRad="38100" dist="38100" dir="2700000" algn="tl">
                      <a:srgbClr val="000000">
                        <a:alpha val="43137"/>
                      </a:srgbClr>
                    </a:outerShdw>
                  </a:effectLst>
                </a:rPr>
                <a:t>SXI/ SXP</a:t>
              </a:r>
            </a:p>
          </p:txBody>
        </p:sp>
        <p:sp>
          <p:nvSpPr>
            <p:cNvPr id="34" name="Line 38"/>
            <p:cNvSpPr>
              <a:spLocks noChangeShapeType="1"/>
            </p:cNvSpPr>
            <p:nvPr/>
          </p:nvSpPr>
          <p:spPr bwMode="auto">
            <a:xfrm flipH="1">
              <a:off x="4645818" y="2718594"/>
              <a:ext cx="4763" cy="110648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sz="1600"/>
            </a:p>
          </p:txBody>
        </p:sp>
        <p:sp>
          <p:nvSpPr>
            <p:cNvPr id="35" name="Line 38"/>
            <p:cNvSpPr>
              <a:spLocks noChangeShapeType="1"/>
            </p:cNvSpPr>
            <p:nvPr/>
          </p:nvSpPr>
          <p:spPr bwMode="auto">
            <a:xfrm flipH="1">
              <a:off x="5036343" y="2872582"/>
              <a:ext cx="539750" cy="9525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sz="1600"/>
            </a:p>
          </p:txBody>
        </p:sp>
        <p:sp>
          <p:nvSpPr>
            <p:cNvPr id="36" name="Rounded Rectangle 12"/>
            <p:cNvSpPr/>
            <p:nvPr/>
          </p:nvSpPr>
          <p:spPr>
            <a:xfrm>
              <a:off x="1378743" y="2262633"/>
              <a:ext cx="762849" cy="381407"/>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100" b="0" i="0" u="none">
                  <a:solidFill>
                    <a:schemeClr val="bg1"/>
                  </a:solidFill>
                  <a:effectLst>
                    <a:outerShdw blurRad="38100" dist="38100" dir="2700000" algn="tl">
                      <a:srgbClr val="000000">
                        <a:alpha val="43137"/>
                      </a:srgbClr>
                    </a:outerShdw>
                  </a:effectLst>
                </a:rPr>
                <a:t>TDY</a:t>
              </a:r>
            </a:p>
          </p:txBody>
        </p:sp>
        <p:sp>
          <p:nvSpPr>
            <p:cNvPr id="37" name="Line 36"/>
            <p:cNvSpPr>
              <a:spLocks noChangeShapeType="1"/>
            </p:cNvSpPr>
            <p:nvPr/>
          </p:nvSpPr>
          <p:spPr bwMode="auto">
            <a:xfrm>
              <a:off x="2135981" y="2561432"/>
              <a:ext cx="1201737" cy="128905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sz="1600"/>
            </a:p>
          </p:txBody>
        </p:sp>
        <p:sp>
          <p:nvSpPr>
            <p:cNvPr id="38" name="Rounded Rectangle 36"/>
            <p:cNvSpPr/>
            <p:nvPr/>
          </p:nvSpPr>
          <p:spPr>
            <a:xfrm>
              <a:off x="1392655" y="6436112"/>
              <a:ext cx="762849" cy="381407"/>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100" b="0" i="0" u="none">
                  <a:solidFill>
                    <a:schemeClr val="bg1"/>
                  </a:solidFill>
                  <a:effectLst>
                    <a:outerShdw blurRad="38100" dist="38100" dir="2700000" algn="tl">
                      <a:srgbClr val="000000">
                        <a:alpha val="43137"/>
                      </a:srgbClr>
                    </a:outerShdw>
                  </a:effectLst>
                </a:rPr>
                <a:t>D1P</a:t>
              </a:r>
            </a:p>
          </p:txBody>
        </p:sp>
        <p:cxnSp>
          <p:nvCxnSpPr>
            <p:cNvPr id="39" name="Straight Arrow Connector 21"/>
            <p:cNvCxnSpPr/>
            <p:nvPr/>
          </p:nvCxnSpPr>
          <p:spPr>
            <a:xfrm flipV="1">
              <a:off x="2178691" y="5636622"/>
              <a:ext cx="830092" cy="97552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0" name="Rounded Rectangle 39"/>
            <p:cNvSpPr/>
            <p:nvPr/>
          </p:nvSpPr>
          <p:spPr>
            <a:xfrm>
              <a:off x="5707740" y="6042479"/>
              <a:ext cx="762850" cy="775040"/>
            </a:xfrm>
            <a:prstGeom prst="roundRect">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es" sz="1050" b="0" i="0" u="none" dirty="0">
                  <a:solidFill>
                    <a:schemeClr val="bg1"/>
                  </a:solidFill>
                  <a:effectLst>
                    <a:outerShdw blurRad="38100" dist="38100" dir="2700000" algn="tl">
                      <a:srgbClr val="000000">
                        <a:alpha val="43137"/>
                      </a:srgbClr>
                    </a:outerShdw>
                  </a:effectLst>
                </a:rPr>
                <a:t>KRAKEN TIL</a:t>
              </a:r>
              <a:endParaRPr lang="es" sz="1600" dirty="0">
                <a:solidFill>
                  <a:schemeClr val="bg1"/>
                </a:solidFill>
                <a:effectLst>
                  <a:outerShdw blurRad="38100" dist="38100" dir="2700000" algn="tl">
                    <a:srgbClr val="000000">
                      <a:alpha val="43137"/>
                    </a:srgbClr>
                  </a:outerShdw>
                </a:effectLst>
              </a:endParaRPr>
            </a:p>
          </p:txBody>
        </p:sp>
        <p:cxnSp>
          <p:nvCxnSpPr>
            <p:cNvPr id="41" name="Straight Arrow Connector 22"/>
            <p:cNvCxnSpPr/>
            <p:nvPr/>
          </p:nvCxnSpPr>
          <p:spPr>
            <a:xfrm flipH="1" flipV="1">
              <a:off x="5301970" y="5560830"/>
              <a:ext cx="405770" cy="53543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508192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Separar y Unir Datos</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18</a:t>
            </a:fld>
            <a:endParaRPr lang="es"/>
          </a:p>
        </p:txBody>
      </p:sp>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 y="1184275"/>
            <a:ext cx="3886200" cy="4746625"/>
          </a:xfrm>
          <a:prstGeom prst="rect">
            <a:avLst/>
          </a:prstGeom>
          <a:noFill/>
          <a:ln w="9525">
            <a:solidFill>
              <a:schemeClr val="bg2"/>
            </a:solidFill>
            <a:miter lim="800000"/>
            <a:headEnd/>
            <a:tailEnd/>
          </a:ln>
          <a:extLst>
            <a:ext uri="{909E8E84-426E-40DD-AFC4-6F175D3DCCD1}">
              <a14:hiddenFill xmlns:a14="http://schemas.microsoft.com/office/drawing/2010/main">
                <a:solidFill>
                  <a:schemeClr val="accent1"/>
                </a:solidFill>
              </a14:hiddenFill>
            </a:ext>
          </a:extLst>
        </p:spPr>
      </p:pic>
      <p:sp>
        <p:nvSpPr>
          <p:cNvPr id="5" name="TextBox 4"/>
          <p:cNvSpPr txBox="1"/>
          <p:nvPr/>
        </p:nvSpPr>
        <p:spPr>
          <a:xfrm>
            <a:off x="4564380" y="1406585"/>
            <a:ext cx="4091940" cy="4524315"/>
          </a:xfrm>
          <a:prstGeom prst="rect">
            <a:avLst/>
          </a:prstGeom>
          <a:noFill/>
        </p:spPr>
        <p:txBody>
          <a:bodyPr wrap="square" rtlCol="0">
            <a:spAutoFit/>
          </a:bodyPr>
          <a:lstStyle/>
          <a:p>
            <a:pPr algn="l" rtl="0">
              <a:defRPr/>
            </a:pPr>
            <a:r>
              <a:rPr lang="es" sz="2000" b="1" i="0" u="none" dirty="0">
                <a:solidFill>
                  <a:schemeClr val="tx1">
                    <a:lumMod val="65000"/>
                    <a:lumOff val="35000"/>
                  </a:schemeClr>
                </a:solidFill>
              </a:rPr>
              <a:t>Pos-procese</a:t>
            </a:r>
            <a:r>
              <a:rPr lang="es" sz="2000" b="0" i="0" u="none" dirty="0">
                <a:solidFill>
                  <a:schemeClr val="tx1">
                    <a:lumMod val="65000"/>
                    <a:lumOff val="35000"/>
                  </a:schemeClr>
                </a:solidFill>
              </a:rPr>
              <a:t> datos colectados autónomamente.</a:t>
            </a:r>
          </a:p>
          <a:p>
            <a:pPr algn="l" rtl="0">
              <a:defRPr/>
            </a:pPr>
            <a:endParaRPr lang="es" sz="2000" dirty="0">
              <a:solidFill>
                <a:schemeClr val="tx1">
                  <a:lumMod val="65000"/>
                  <a:lumOff val="35000"/>
                </a:schemeClr>
              </a:solidFill>
            </a:endParaRPr>
          </a:p>
          <a:p>
            <a:pPr marL="342900" indent="-342900" algn="l" rtl="0">
              <a:buFont typeface="Arial" pitchFamily="34" charset="0"/>
              <a:buChar char="•"/>
              <a:defRPr/>
            </a:pPr>
            <a:r>
              <a:rPr lang="es" sz="2000" b="0" i="0" u="none" dirty="0">
                <a:solidFill>
                  <a:schemeClr val="tx1">
                    <a:lumMod val="65000"/>
                    <a:lumOff val="35000"/>
                  </a:schemeClr>
                </a:solidFill>
              </a:rPr>
              <a:t>Remueva giros</a:t>
            </a:r>
          </a:p>
          <a:p>
            <a:pPr marL="342900" indent="-342900" algn="l" rtl="0">
              <a:buFont typeface="Arial" pitchFamily="34" charset="0"/>
              <a:buChar char="•"/>
              <a:defRPr/>
            </a:pPr>
            <a:r>
              <a:rPr lang="es" sz="2000" b="0" i="0" u="none" dirty="0">
                <a:solidFill>
                  <a:schemeClr val="tx1">
                    <a:lumMod val="65000"/>
                    <a:lumOff val="35000"/>
                  </a:schemeClr>
                </a:solidFill>
              </a:rPr>
              <a:t>Cree líneas de traqueo de levantamiento de apariencia tradicional a partir de un archivo AUV grabado continuamente</a:t>
            </a:r>
          </a:p>
          <a:p>
            <a:pPr marL="342900" indent="-342900" algn="l" rtl="0">
              <a:buFont typeface="Arial" pitchFamily="34" charset="0"/>
              <a:buChar char="•"/>
              <a:defRPr/>
            </a:pPr>
            <a:r>
              <a:rPr lang="es" sz="2000" b="0" i="0" u="none" dirty="0">
                <a:solidFill>
                  <a:schemeClr val="tx1">
                    <a:lumMod val="65000"/>
                    <a:lumOff val="35000"/>
                  </a:schemeClr>
                </a:solidFill>
              </a:rPr>
              <a:t>Inicie la herramienta directamente desde el Convertidor Datos o Utilidades &gt; Archivos de Trabajo &gt; Separar/Unir Datos</a:t>
            </a:r>
          </a:p>
        </p:txBody>
      </p:sp>
    </p:spTree>
    <p:extLst>
      <p:ext uri="{BB962C8B-B14F-4D97-AF65-F5344CB8AC3E}">
        <p14:creationId xmlns:p14="http://schemas.microsoft.com/office/powerpoint/2010/main" val="2871319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Herramientas MBMAX</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19</a:t>
            </a:fld>
            <a:endParaRPr lang="es"/>
          </a:p>
        </p:txBody>
      </p:sp>
      <p:sp>
        <p:nvSpPr>
          <p:cNvPr id="4" name="TextBox 3"/>
          <p:cNvSpPr txBox="1"/>
          <p:nvPr/>
        </p:nvSpPr>
        <p:spPr>
          <a:xfrm>
            <a:off x="275754" y="1071212"/>
            <a:ext cx="7787640" cy="1323439"/>
          </a:xfrm>
          <a:prstGeom prst="rect">
            <a:avLst/>
          </a:prstGeom>
          <a:noFill/>
        </p:spPr>
        <p:txBody>
          <a:bodyPr wrap="square" rtlCol="0">
            <a:spAutoFit/>
          </a:bodyPr>
          <a:lstStyle/>
          <a:p>
            <a:pPr marL="285750" indent="-285750" algn="l" rtl="0">
              <a:buFont typeface="Arial" panose="020B0604020202020204" pitchFamily="34" charset="0"/>
              <a:buChar char="•"/>
            </a:pPr>
            <a:r>
              <a:rPr lang="es" sz="1600" b="0" i="0" u="none" dirty="0">
                <a:solidFill>
                  <a:schemeClr val="tx1">
                    <a:lumMod val="65000"/>
                    <a:lumOff val="35000"/>
                  </a:schemeClr>
                </a:solidFill>
              </a:rPr>
              <a:t>Puede procesar datos multihaz, monohaz, sonar lateral </a:t>
            </a:r>
          </a:p>
          <a:p>
            <a:pPr marL="285750" indent="-285750" algn="l" rtl="0">
              <a:buFont typeface="Arial" panose="020B0604020202020204" pitchFamily="34" charset="0"/>
              <a:buChar char="•"/>
            </a:pPr>
            <a:endParaRPr lang="es" sz="1600" dirty="0">
              <a:solidFill>
                <a:schemeClr val="tx1">
                  <a:lumMod val="65000"/>
                  <a:lumOff val="35000"/>
                </a:schemeClr>
              </a:solidFill>
            </a:endParaRPr>
          </a:p>
          <a:p>
            <a:pPr marL="285750" indent="-285750" algn="l" rtl="0">
              <a:buFont typeface="Arial" panose="020B0604020202020204" pitchFamily="34" charset="0"/>
              <a:buChar char="•"/>
            </a:pPr>
            <a:r>
              <a:rPr lang="es" sz="1600" b="0" i="0" u="none" dirty="0">
                <a:solidFill>
                  <a:schemeClr val="tx1">
                    <a:lumMod val="65000"/>
                    <a:lumOff val="35000"/>
                  </a:schemeClr>
                </a:solidFill>
              </a:rPr>
              <a:t>Puede mezclar archivos XYZ con archivos .all para unir datos de sonar y LiDAR</a:t>
            </a:r>
          </a:p>
          <a:p>
            <a:pPr marL="285750" indent="-285750" algn="l" rtl="0">
              <a:buFont typeface="Arial" panose="020B0604020202020204" pitchFamily="34" charset="0"/>
              <a:buChar char="•"/>
            </a:pPr>
            <a:endParaRPr lang="es" sz="1600" dirty="0">
              <a:solidFill>
                <a:schemeClr val="tx1">
                  <a:lumMod val="65000"/>
                  <a:lumOff val="35000"/>
                </a:schemeClr>
              </a:solidFill>
            </a:endParaRPr>
          </a:p>
          <a:p>
            <a:pPr marL="285750" indent="-285750" algn="l" rtl="0">
              <a:buFont typeface="Arial" panose="020B0604020202020204" pitchFamily="34" charset="0"/>
              <a:buChar char="•"/>
            </a:pPr>
            <a:r>
              <a:rPr lang="es" sz="1600" b="0" i="0" u="none" dirty="0">
                <a:solidFill>
                  <a:schemeClr val="tx1">
                    <a:lumMod val="65000"/>
                    <a:lumOff val="35000"/>
                  </a:schemeClr>
                </a:solidFill>
              </a:rPr>
              <a:t>MBMAX64 puede insertar imágenes con posición para correlación de </a:t>
            </a:r>
            <a:r>
              <a:rPr lang="es" sz="1600" b="0" i="0" u="none" dirty="0" smtClean="0">
                <a:solidFill>
                  <a:schemeClr val="tx1">
                    <a:lumMod val="65000"/>
                    <a:lumOff val="35000"/>
                  </a:schemeClr>
                </a:solidFill>
              </a:rPr>
              <a:t>datos</a:t>
            </a:r>
            <a:endParaRPr lang="es" sz="1600" dirty="0"/>
          </a:p>
        </p:txBody>
      </p:sp>
      <p:pic>
        <p:nvPicPr>
          <p:cNvPr id="5" name="Content Placeholder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7472" y="2557995"/>
            <a:ext cx="6826508" cy="3846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8349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Qué son Sistemas No Tripulados?</a:t>
            </a:r>
          </a:p>
        </p:txBody>
      </p:sp>
      <p:sp>
        <p:nvSpPr>
          <p:cNvPr id="3" name="Content Placeholder 2"/>
          <p:cNvSpPr>
            <a:spLocks noGrp="1"/>
          </p:cNvSpPr>
          <p:nvPr>
            <p:ph idx="1"/>
          </p:nvPr>
        </p:nvSpPr>
        <p:spPr>
          <a:xfrm>
            <a:off x="347472" y="1285875"/>
            <a:ext cx="8146823" cy="4690872"/>
          </a:xfrm>
        </p:spPr>
        <p:txBody>
          <a:bodyPr/>
          <a:lstStyle/>
          <a:p>
            <a:pPr algn="l" rtl="0">
              <a:defRPr/>
            </a:pPr>
            <a:r>
              <a:rPr lang="es" b="1" i="0" u="none">
                <a:solidFill>
                  <a:schemeClr val="tx1">
                    <a:lumMod val="65000"/>
                    <a:lumOff val="35000"/>
                  </a:schemeClr>
                </a:solidFill>
              </a:rPr>
              <a:t>(AUVs) Submarino</a:t>
            </a:r>
          </a:p>
          <a:p>
            <a:pPr marL="342900" indent="-342900" algn="l" rtl="0">
              <a:buFont typeface="Arial" pitchFamily="34" charset="0"/>
              <a:buChar char="•"/>
              <a:defRPr/>
            </a:pPr>
            <a:r>
              <a:rPr lang="es" b="0" i="0" u="none">
                <a:solidFill>
                  <a:schemeClr val="tx1">
                    <a:lumMod val="65000"/>
                    <a:lumOff val="35000"/>
                  </a:schemeClr>
                </a:solidFill>
              </a:rPr>
              <a:t>Vehículos Autónomos Submarinos</a:t>
            </a:r>
          </a:p>
          <a:p>
            <a:pPr marL="342900" indent="-342900" algn="l" rtl="0">
              <a:buFont typeface="Arial" pitchFamily="34" charset="0"/>
              <a:buChar char="•"/>
              <a:defRPr/>
            </a:pPr>
            <a:r>
              <a:rPr lang="es" b="0" i="0" u="none">
                <a:solidFill>
                  <a:schemeClr val="tx1">
                    <a:lumMod val="65000"/>
                    <a:lumOff val="35000"/>
                  </a:schemeClr>
                </a:solidFill>
              </a:rPr>
              <a:t>Traqueo/Procesamiento Vehículo</a:t>
            </a:r>
          </a:p>
          <a:p>
            <a:pPr marL="342900" indent="-342900" algn="l" rtl="0">
              <a:buFont typeface="Arial" pitchFamily="34" charset="0"/>
              <a:buChar char="•"/>
              <a:defRPr/>
            </a:pPr>
            <a:endParaRPr lang="es" dirty="0">
              <a:solidFill>
                <a:schemeClr val="tx1">
                  <a:lumMod val="65000"/>
                  <a:lumOff val="35000"/>
                </a:schemeClr>
              </a:solidFill>
            </a:endParaRPr>
          </a:p>
          <a:p>
            <a:pPr algn="l" rtl="0">
              <a:defRPr/>
            </a:pPr>
            <a:r>
              <a:rPr lang="es" b="1" i="0" u="none">
                <a:solidFill>
                  <a:schemeClr val="tx1">
                    <a:lumMod val="65000"/>
                    <a:lumOff val="35000"/>
                  </a:schemeClr>
                </a:solidFill>
              </a:rPr>
              <a:t>(USVs) En la Superficie</a:t>
            </a:r>
          </a:p>
          <a:p>
            <a:pPr marL="342900" indent="-342900" algn="l" rtl="0">
              <a:buFont typeface="Arial" pitchFamily="34" charset="0"/>
              <a:buChar char="•"/>
              <a:defRPr/>
            </a:pPr>
            <a:r>
              <a:rPr lang="es" b="0" i="0" u="none">
                <a:solidFill>
                  <a:schemeClr val="tx1">
                    <a:lumMod val="65000"/>
                    <a:lumOff val="35000"/>
                  </a:schemeClr>
                </a:solidFill>
              </a:rPr>
              <a:t>Embarcaciones de Superficie No Tripulados</a:t>
            </a:r>
          </a:p>
          <a:p>
            <a:pPr marL="342900" indent="-342900" algn="l" rtl="0">
              <a:buFont typeface="Arial" pitchFamily="34" charset="0"/>
              <a:buChar char="•"/>
              <a:defRPr/>
            </a:pPr>
            <a:r>
              <a:rPr lang="es" b="0" i="0" u="none">
                <a:solidFill>
                  <a:schemeClr val="tx1">
                    <a:lumMod val="65000"/>
                    <a:lumOff val="35000"/>
                  </a:schemeClr>
                </a:solidFill>
              </a:rPr>
              <a:t>Mapeo Batimétrico</a:t>
            </a:r>
          </a:p>
          <a:p>
            <a:pPr marL="342900" indent="-342900" algn="l" rtl="0">
              <a:buFont typeface="Arial" pitchFamily="34" charset="0"/>
              <a:buChar char="•"/>
              <a:defRPr/>
            </a:pPr>
            <a:endParaRPr lang="es" dirty="0">
              <a:solidFill>
                <a:schemeClr val="tx1">
                  <a:lumMod val="65000"/>
                  <a:lumOff val="35000"/>
                </a:schemeClr>
              </a:solidFill>
            </a:endParaRPr>
          </a:p>
          <a:p>
            <a:pPr algn="l" rtl="0">
              <a:defRPr/>
            </a:pPr>
            <a:r>
              <a:rPr lang="es" b="0" i="0" u="none">
                <a:solidFill>
                  <a:schemeClr val="tx1">
                    <a:lumMod val="65000"/>
                    <a:lumOff val="35000"/>
                  </a:schemeClr>
                </a:solidFill>
              </a:rPr>
              <a:t>(UAVs) En el Aire</a:t>
            </a:r>
          </a:p>
          <a:p>
            <a:pPr marL="342900" indent="-342900" algn="l" rtl="0">
              <a:buFont typeface="Arial" pitchFamily="34" charset="0"/>
              <a:buChar char="•"/>
              <a:defRPr/>
            </a:pPr>
            <a:r>
              <a:rPr lang="es" b="0" i="0" u="none">
                <a:solidFill>
                  <a:schemeClr val="tx1">
                    <a:lumMod val="65000"/>
                    <a:lumOff val="35000"/>
                  </a:schemeClr>
                </a:solidFill>
              </a:rPr>
              <a:t>Vehículos Aéreos No Tripulados</a:t>
            </a:r>
          </a:p>
          <a:p>
            <a:pPr marL="342900" indent="-342900" algn="l" rtl="0">
              <a:buFont typeface="Arial" pitchFamily="34" charset="0"/>
              <a:buChar char="•"/>
              <a:defRPr/>
            </a:pPr>
            <a:r>
              <a:rPr lang="es" b="0" i="0" u="none">
                <a:solidFill>
                  <a:schemeClr val="tx1">
                    <a:lumMod val="65000"/>
                    <a:lumOff val="35000"/>
                  </a:schemeClr>
                </a:solidFill>
              </a:rPr>
              <a:t>Mapeo Topogáfico</a:t>
            </a:r>
          </a:p>
          <a:p>
            <a:pPr marL="457200" indent="-457200" algn="l" rtl="0">
              <a:buFont typeface="+mj-lt"/>
              <a:buAutoNum type="arabicPeriod"/>
            </a:pPr>
            <a:endParaRPr lang="es" dirty="0"/>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2</a:t>
            </a:fld>
            <a:endParaRPr lang="es"/>
          </a:p>
        </p:txBody>
      </p:sp>
    </p:spTree>
    <p:extLst>
      <p:ext uri="{BB962C8B-B14F-4D97-AF65-F5344CB8AC3E}">
        <p14:creationId xmlns:p14="http://schemas.microsoft.com/office/powerpoint/2010/main" val="21234643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Auto-Procesamiento</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20</a:t>
            </a:fld>
            <a:endParaRPr lang="es"/>
          </a:p>
        </p:txBody>
      </p:sp>
      <p:sp>
        <p:nvSpPr>
          <p:cNvPr id="4" name="TextBox 3"/>
          <p:cNvSpPr txBox="1"/>
          <p:nvPr/>
        </p:nvSpPr>
        <p:spPr>
          <a:xfrm>
            <a:off x="143433" y="1398491"/>
            <a:ext cx="3836895" cy="4616648"/>
          </a:xfrm>
          <a:prstGeom prst="rect">
            <a:avLst/>
          </a:prstGeom>
          <a:noFill/>
        </p:spPr>
        <p:txBody>
          <a:bodyPr wrap="square" rtlCol="0">
            <a:spAutoFit/>
          </a:bodyPr>
          <a:lstStyle/>
          <a:p>
            <a:pPr algn="l" rtl="0"/>
            <a:r>
              <a:rPr lang="es" sz="1600" b="0" i="0" u="none" dirty="0"/>
              <a:t>- Auto-Procesamiento para datos Multihaz</a:t>
            </a:r>
          </a:p>
          <a:p>
            <a:pPr algn="l" rtl="0"/>
            <a:r>
              <a:rPr lang="es" sz="1600" b="0" i="0" u="none" dirty="0"/>
              <a:t>	NOTA: No puede procesar archivos con Multihaz y LiDAR</a:t>
            </a:r>
          </a:p>
          <a:p>
            <a:endParaRPr lang="es" sz="1600" dirty="0"/>
          </a:p>
          <a:p>
            <a:pPr algn="l" rtl="0"/>
            <a:r>
              <a:rPr lang="es" sz="1600" b="0" i="0" u="none" dirty="0"/>
              <a:t>-Habilite la opción a través de Levantamiento en la ventana principal</a:t>
            </a:r>
          </a:p>
          <a:p>
            <a:endParaRPr lang="es" sz="1600" dirty="0"/>
          </a:p>
          <a:p>
            <a:pPr algn="l" rtl="0"/>
            <a:r>
              <a:rPr lang="es" sz="1600" b="0" i="0" u="none" dirty="0"/>
              <a:t>- Configure Parámetros de Lectura en MBMAX</a:t>
            </a:r>
          </a:p>
          <a:p>
            <a:endParaRPr lang="es" sz="1600" dirty="0"/>
          </a:p>
          <a:p>
            <a:pPr algn="l" rtl="0"/>
            <a:r>
              <a:rPr lang="es" sz="1600" b="0" i="0" u="none" dirty="0"/>
              <a:t>- Tan pronto como el usuario deje de grabar, los parámetros son aplicados y un archivo HS2x esta listo para una carga rápida</a:t>
            </a:r>
          </a:p>
          <a:p>
            <a:endParaRPr lang="es" sz="1600" b="1" dirty="0"/>
          </a:p>
          <a:p>
            <a:pPr algn="ctr" rtl="0"/>
            <a:r>
              <a:rPr lang="es" sz="1600" b="1" i="0" u="none" dirty="0"/>
              <a:t>Excelente para aplicaiones autónomas</a:t>
            </a:r>
            <a:endParaRPr lang="es" sz="16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0328" y="1674513"/>
            <a:ext cx="5047252" cy="33367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375649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Herramientas MBMAX</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21</a:t>
            </a:fld>
            <a:endParaRPr lang="es"/>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2080260"/>
            <a:ext cx="7686675" cy="3994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6"/>
          <p:cNvSpPr txBox="1">
            <a:spLocks noChangeArrowheads="1"/>
          </p:cNvSpPr>
          <p:nvPr/>
        </p:nvSpPr>
        <p:spPr bwMode="auto">
          <a:xfrm>
            <a:off x="259079" y="1243648"/>
            <a:ext cx="7775067" cy="83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r>
              <a:rPr lang="es" sz="1800" b="0" i="0" u="none" dirty="0">
                <a:solidFill>
                  <a:schemeClr val="tx1">
                    <a:lumMod val="65000"/>
                    <a:lumOff val="35000"/>
                  </a:schemeClr>
                </a:solidFill>
              </a:rPr>
              <a:t>Puede también aplicar datos de presión a datos batimétricos desde un vehículo submarino c/suavizamiento para corrección de profundidades</a:t>
            </a:r>
            <a:endParaRPr lang="es" altLang="en-US" b="0" dirty="0">
              <a:solidFill>
                <a:schemeClr val="tx1">
                  <a:lumMod val="65000"/>
                  <a:lumOff val="35000"/>
                </a:schemeClr>
              </a:solidFill>
            </a:endParaRPr>
          </a:p>
        </p:txBody>
      </p:sp>
    </p:spTree>
    <p:extLst>
      <p:ext uri="{BB962C8B-B14F-4D97-AF65-F5344CB8AC3E}">
        <p14:creationId xmlns:p14="http://schemas.microsoft.com/office/powerpoint/2010/main" val="846716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Filtro Vegetación</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22</a:t>
            </a:fld>
            <a:endParaRPr lang="es"/>
          </a:p>
        </p:txBody>
      </p:sp>
      <p:grpSp>
        <p:nvGrpSpPr>
          <p:cNvPr id="5" name="Group 4"/>
          <p:cNvGrpSpPr/>
          <p:nvPr/>
        </p:nvGrpSpPr>
        <p:grpSpPr>
          <a:xfrm>
            <a:off x="347472" y="2988108"/>
            <a:ext cx="6714565" cy="3466957"/>
            <a:chOff x="2255521" y="1562101"/>
            <a:chExt cx="6690485" cy="3515656"/>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5521" y="1562101"/>
              <a:ext cx="6690485" cy="3515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2282189" y="3648302"/>
              <a:ext cx="1230629" cy="1106578"/>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grpSp>
      <p:sp>
        <p:nvSpPr>
          <p:cNvPr id="7" name="Rectangle 6"/>
          <p:cNvSpPr/>
          <p:nvPr/>
        </p:nvSpPr>
        <p:spPr>
          <a:xfrm>
            <a:off x="302110" y="1111284"/>
            <a:ext cx="8192410" cy="1754326"/>
          </a:xfrm>
          <a:prstGeom prst="rect">
            <a:avLst/>
          </a:prstGeom>
        </p:spPr>
        <p:txBody>
          <a:bodyPr wrap="square">
            <a:spAutoFit/>
          </a:bodyPr>
          <a:lstStyle/>
          <a:p>
            <a:pPr lvl="0" algn="l" rtl="0"/>
            <a:r>
              <a:rPr lang="es" b="1" i="0" u="none" dirty="0">
                <a:solidFill>
                  <a:schemeClr val="tx1">
                    <a:lumMod val="65000"/>
                    <a:lumOff val="35000"/>
                  </a:schemeClr>
                </a:solidFill>
              </a:rPr>
              <a:t>Tamaño Ventana:</a:t>
            </a:r>
            <a:r>
              <a:rPr lang="es" b="0" i="0" u="none" dirty="0">
                <a:solidFill>
                  <a:schemeClr val="tx1">
                    <a:lumMod val="65000"/>
                    <a:lumOff val="35000"/>
                  </a:schemeClr>
                </a:solidFill>
              </a:rPr>
              <a:t> La distancia a lo largo del segmento de perfil</a:t>
            </a:r>
          </a:p>
          <a:p>
            <a:endParaRPr lang="es" b="1" dirty="0">
              <a:solidFill>
                <a:schemeClr val="tx1">
                  <a:lumMod val="65000"/>
                  <a:lumOff val="35000"/>
                </a:schemeClr>
              </a:solidFill>
            </a:endParaRPr>
          </a:p>
          <a:p>
            <a:pPr algn="l" rtl="0"/>
            <a:r>
              <a:rPr lang="es" b="1" i="0" u="none" dirty="0">
                <a:solidFill>
                  <a:schemeClr val="tx1">
                    <a:lumMod val="65000"/>
                    <a:lumOff val="35000"/>
                  </a:schemeClr>
                </a:solidFill>
              </a:rPr>
              <a:t>Porcentaje Traslapo:</a:t>
            </a:r>
            <a:r>
              <a:rPr lang="es" b="0" i="0" u="none" dirty="0">
                <a:solidFill>
                  <a:schemeClr val="tx1">
                    <a:lumMod val="65000"/>
                    <a:lumOff val="35000"/>
                  </a:schemeClr>
                </a:solidFill>
              </a:rPr>
              <a:t> Traslapo entre segmentos de ventana</a:t>
            </a:r>
          </a:p>
          <a:p>
            <a:pPr lvl="0" algn="l" rtl="0"/>
            <a:endParaRPr lang="es" b="1" dirty="0">
              <a:solidFill>
                <a:schemeClr val="tx1">
                  <a:lumMod val="65000"/>
                  <a:lumOff val="35000"/>
                </a:schemeClr>
              </a:solidFill>
            </a:endParaRPr>
          </a:p>
          <a:p>
            <a:pPr lvl="0" algn="l" rtl="0"/>
            <a:r>
              <a:rPr lang="es" b="1" i="0" u="none" dirty="0">
                <a:solidFill>
                  <a:schemeClr val="tx1">
                    <a:lumMod val="65000"/>
                    <a:lumOff val="35000"/>
                  </a:schemeClr>
                </a:solidFill>
              </a:rPr>
              <a:t>Tamaño Puerta:</a:t>
            </a:r>
            <a:r>
              <a:rPr lang="es" b="0" i="0" u="none" dirty="0">
                <a:solidFill>
                  <a:schemeClr val="tx1">
                    <a:lumMod val="65000"/>
                    <a:lumOff val="35000"/>
                  </a:schemeClr>
                </a:solidFill>
              </a:rPr>
              <a:t> Elevación sobre y debajo del nivel de tierra interpolado, filtra datos por fuera de las puertas</a:t>
            </a:r>
          </a:p>
        </p:txBody>
      </p:sp>
    </p:spTree>
    <p:extLst>
      <p:ext uri="{BB962C8B-B14F-4D97-AF65-F5344CB8AC3E}">
        <p14:creationId xmlns:p14="http://schemas.microsoft.com/office/powerpoint/2010/main" val="37412451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Filtro Vegetación</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23</a:t>
            </a:fld>
            <a:endParaRPr lang="es"/>
          </a:p>
        </p:txBody>
      </p:sp>
      <p:pic>
        <p:nvPicPr>
          <p:cNvPr id="4" name="Picture 3"/>
          <p:cNvPicPr/>
          <p:nvPr/>
        </p:nvPicPr>
        <p:blipFill>
          <a:blip r:embed="rId2" cstate="print">
            <a:extLst>
              <a:ext uri="{28A0092B-C50C-407E-A947-70E740481C1C}">
                <a14:useLocalDpi xmlns:a14="http://schemas.microsoft.com/office/drawing/2010/main" val="0"/>
              </a:ext>
            </a:extLst>
          </a:blip>
          <a:stretch>
            <a:fillRect/>
          </a:stretch>
        </p:blipFill>
        <p:spPr>
          <a:xfrm>
            <a:off x="259080" y="1125246"/>
            <a:ext cx="4810125" cy="2895600"/>
          </a:xfrm>
          <a:prstGeom prst="rect">
            <a:avLst/>
          </a:prstGeom>
          <a:ln>
            <a:noFill/>
          </a:ln>
          <a:effectLst>
            <a:outerShdw blurRad="292100" dist="139700" dir="2700000" algn="tl" rotWithShape="0">
              <a:srgbClr val="333333">
                <a:alpha val="65000"/>
              </a:srgbClr>
            </a:outerShdw>
          </a:effectLst>
        </p:spPr>
      </p:pic>
      <p:pic>
        <p:nvPicPr>
          <p:cNvPr id="5" name="Picture 4"/>
          <p:cNvPicPr/>
          <p:nvPr/>
        </p:nvPicPr>
        <p:blipFill>
          <a:blip r:embed="rId3"/>
          <a:stretch>
            <a:fillRect/>
          </a:stretch>
        </p:blipFill>
        <p:spPr>
          <a:xfrm>
            <a:off x="2731770" y="4107180"/>
            <a:ext cx="4674870" cy="2589530"/>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5679141" y="2272553"/>
            <a:ext cx="3017520" cy="1015663"/>
          </a:xfrm>
          <a:prstGeom prst="rect">
            <a:avLst/>
          </a:prstGeom>
          <a:noFill/>
        </p:spPr>
        <p:txBody>
          <a:bodyPr wrap="square" rtlCol="0">
            <a:spAutoFit/>
          </a:bodyPr>
          <a:lstStyle/>
          <a:p>
            <a:pPr algn="l" rtl="0"/>
            <a:r>
              <a:rPr lang="es" sz="2000" b="1" i="0" u="none">
                <a:solidFill>
                  <a:schemeClr val="tx1">
                    <a:lumMod val="65000"/>
                    <a:lumOff val="35000"/>
                  </a:schemeClr>
                </a:solidFill>
              </a:rPr>
              <a:t>El filtrado permite el análisis de elevaciones del terreno.</a:t>
            </a:r>
          </a:p>
        </p:txBody>
      </p:sp>
    </p:spTree>
    <p:extLst>
      <p:ext uri="{BB962C8B-B14F-4D97-AF65-F5344CB8AC3E}">
        <p14:creationId xmlns:p14="http://schemas.microsoft.com/office/powerpoint/2010/main" val="21459537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Nube Puntos RGB</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24</a:t>
            </a:fld>
            <a:endParaRPr lang="e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98053" y="1592898"/>
            <a:ext cx="4640581" cy="30519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592898"/>
            <a:ext cx="4169453" cy="30519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013460" y="4815840"/>
            <a:ext cx="6903720" cy="646331"/>
          </a:xfrm>
          <a:prstGeom prst="rect">
            <a:avLst/>
          </a:prstGeom>
          <a:noFill/>
        </p:spPr>
        <p:txBody>
          <a:bodyPr wrap="square" rtlCol="0">
            <a:spAutoFit/>
          </a:bodyPr>
          <a:lstStyle/>
          <a:p>
            <a:pPr algn="l" rtl="0"/>
            <a:r>
              <a:rPr lang="es" b="0" i="0" u="none">
                <a:solidFill>
                  <a:schemeClr val="tx1">
                    <a:lumMod val="65000"/>
                    <a:lumOff val="35000"/>
                  </a:schemeClr>
                </a:solidFill>
              </a:rPr>
              <a:t>Importe geotiffs en Nube en Tiempo Real Hypack para colorear su archivo XYZ con colores RGB - produce una apariencia realista de nube de puntos!</a:t>
            </a:r>
          </a:p>
        </p:txBody>
      </p:sp>
    </p:spTree>
    <p:extLst>
      <p:ext uri="{BB962C8B-B14F-4D97-AF65-F5344CB8AC3E}">
        <p14:creationId xmlns:p14="http://schemas.microsoft.com/office/powerpoint/2010/main" val="1410252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Procesando datos de calidad del agua</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25</a:t>
            </a:fld>
            <a:endParaRPr lang="es"/>
          </a:p>
        </p:txBody>
      </p:sp>
      <p:sp>
        <p:nvSpPr>
          <p:cNvPr id="4" name="TextBox 3"/>
          <p:cNvSpPr txBox="1"/>
          <p:nvPr/>
        </p:nvSpPr>
        <p:spPr>
          <a:xfrm>
            <a:off x="419100" y="1143000"/>
            <a:ext cx="8656320" cy="1631216"/>
          </a:xfrm>
          <a:prstGeom prst="rect">
            <a:avLst/>
          </a:prstGeom>
          <a:noFill/>
        </p:spPr>
        <p:txBody>
          <a:bodyPr wrap="square" rtlCol="0">
            <a:spAutoFit/>
          </a:bodyPr>
          <a:lstStyle/>
          <a:p>
            <a:pPr algn="l" rtl="0"/>
            <a:r>
              <a:rPr lang="es" sz="1600" b="0" i="0" u="none" dirty="0">
                <a:solidFill>
                  <a:schemeClr val="tx1">
                    <a:lumMod val="65000"/>
                    <a:lumOff val="35000"/>
                  </a:schemeClr>
                </a:solidFill>
              </a:rPr>
              <a:t>Procese datos de calidad del agua en el Editor SBES</a:t>
            </a:r>
          </a:p>
          <a:p>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Abra Parámetros de Lectura, escoja dispositivo especial, puede leer dos tipos de datos a la vez y verlo como una serie de tiempo</a:t>
            </a:r>
          </a:p>
          <a:p>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Puede ver perfiles, editar datos, ver y editar hojas de cálculo, filtrar, etc.</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 y="2897326"/>
            <a:ext cx="6545580" cy="36336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684802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Datos de Calidad del Agua cont....</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26</a:t>
            </a:fld>
            <a:endParaRPr lang="e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647" y="1501140"/>
            <a:ext cx="8677387" cy="3291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27648" y="4922520"/>
            <a:ext cx="8677386" cy="861774"/>
          </a:xfrm>
          <a:prstGeom prst="rect">
            <a:avLst/>
          </a:prstGeom>
          <a:noFill/>
        </p:spPr>
        <p:txBody>
          <a:bodyPr wrap="square" rtlCol="0">
            <a:spAutoFit/>
          </a:bodyPr>
          <a:lstStyle/>
          <a:p>
            <a:pPr algn="l" rtl="0"/>
            <a:r>
              <a:rPr lang="es" sz="1400" b="0" i="0" u="none"/>
              <a:t>Salinidad en Mystic Harbour</a:t>
            </a:r>
          </a:p>
          <a:p>
            <a:endParaRPr lang="es" dirty="0">
              <a:solidFill>
                <a:schemeClr val="tx1">
                  <a:lumMod val="65000"/>
                  <a:lumOff val="35000"/>
                </a:schemeClr>
              </a:solidFill>
            </a:endParaRPr>
          </a:p>
          <a:p>
            <a:pPr algn="l" rtl="0"/>
            <a:r>
              <a:rPr lang="es" b="0" i="0" u="none">
                <a:solidFill>
                  <a:schemeClr val="tx1">
                    <a:lumMod val="65000"/>
                    <a:lumOff val="35000"/>
                  </a:schemeClr>
                </a:solidFill>
              </a:rPr>
              <a:t>Puede salvar datos como un EDT o XYZ, modelado y mostrado usando Modelo TIN</a:t>
            </a:r>
          </a:p>
        </p:txBody>
      </p:sp>
    </p:spTree>
    <p:extLst>
      <p:ext uri="{BB962C8B-B14F-4D97-AF65-F5344CB8AC3E}">
        <p14:creationId xmlns:p14="http://schemas.microsoft.com/office/powerpoint/2010/main" val="4450849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Calidad del Agua continuación...</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27</a:t>
            </a:fld>
            <a:endParaRPr lang="e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210" y="1403350"/>
            <a:ext cx="7613650" cy="4047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10210" y="5516880"/>
            <a:ext cx="7613650" cy="369332"/>
          </a:xfrm>
          <a:prstGeom prst="rect">
            <a:avLst/>
          </a:prstGeom>
          <a:noFill/>
        </p:spPr>
        <p:txBody>
          <a:bodyPr wrap="square" rtlCol="0">
            <a:spAutoFit/>
          </a:bodyPr>
          <a:lstStyle/>
          <a:p>
            <a:pPr algn="l" rtl="0"/>
            <a:r>
              <a:rPr lang="es" b="0" i="0" u="none">
                <a:solidFill>
                  <a:schemeClr val="tx1">
                    <a:lumMod val="65000"/>
                    <a:lumOff val="35000"/>
                  </a:schemeClr>
                </a:solidFill>
              </a:rPr>
              <a:t>Dato colectados por HyCat en las instalaciones de Sontek SRC</a:t>
            </a:r>
          </a:p>
        </p:txBody>
      </p:sp>
      <p:sp>
        <p:nvSpPr>
          <p:cNvPr id="5" name="TextBox 4"/>
          <p:cNvSpPr txBox="1"/>
          <p:nvPr/>
        </p:nvSpPr>
        <p:spPr>
          <a:xfrm>
            <a:off x="5324029" y="4845468"/>
            <a:ext cx="3153398" cy="307777"/>
          </a:xfrm>
          <a:prstGeom prst="rect">
            <a:avLst/>
          </a:prstGeom>
          <a:solidFill>
            <a:schemeClr val="bg1"/>
          </a:solidFill>
        </p:spPr>
        <p:txBody>
          <a:bodyPr wrap="square" rtlCol="0">
            <a:spAutoFit/>
          </a:bodyPr>
          <a:lstStyle/>
          <a:p>
            <a:r>
              <a:rPr lang="en-US" sz="1400" dirty="0" err="1" smtClean="0"/>
              <a:t>Sección</a:t>
            </a:r>
            <a:r>
              <a:rPr lang="en-US" sz="1400" dirty="0" smtClean="0"/>
              <a:t> Transversal de </a:t>
            </a:r>
            <a:r>
              <a:rPr lang="en-US" sz="1400" dirty="0" err="1" smtClean="0"/>
              <a:t>Temperatura</a:t>
            </a:r>
            <a:r>
              <a:rPr lang="en-US" sz="1400" dirty="0" smtClean="0"/>
              <a:t>.</a:t>
            </a:r>
            <a:endParaRPr lang="en-US" sz="1400" dirty="0"/>
          </a:p>
        </p:txBody>
      </p:sp>
      <p:sp>
        <p:nvSpPr>
          <p:cNvPr id="6" name="TextBox 5"/>
          <p:cNvSpPr txBox="1"/>
          <p:nvPr/>
        </p:nvSpPr>
        <p:spPr>
          <a:xfrm>
            <a:off x="347472" y="1337768"/>
            <a:ext cx="6275519" cy="369332"/>
          </a:xfrm>
          <a:prstGeom prst="rect">
            <a:avLst/>
          </a:prstGeom>
          <a:solidFill>
            <a:schemeClr val="bg1"/>
          </a:solidFill>
        </p:spPr>
        <p:txBody>
          <a:bodyPr wrap="square" rtlCol="0">
            <a:spAutoFit/>
          </a:bodyPr>
          <a:lstStyle/>
          <a:p>
            <a:r>
              <a:rPr lang="en-US" dirty="0" err="1" smtClean="0"/>
              <a:t>Ploteo</a:t>
            </a:r>
            <a:r>
              <a:rPr lang="en-US" dirty="0" smtClean="0"/>
              <a:t> de la </a:t>
            </a:r>
            <a:r>
              <a:rPr lang="en-US" dirty="0" err="1" smtClean="0"/>
              <a:t>Temperatura</a:t>
            </a:r>
            <a:r>
              <a:rPr lang="en-US" dirty="0" smtClean="0"/>
              <a:t> </a:t>
            </a:r>
            <a:r>
              <a:rPr lang="en-US" dirty="0" err="1" smtClean="0"/>
              <a:t>en</a:t>
            </a:r>
            <a:r>
              <a:rPr lang="en-US" dirty="0" smtClean="0"/>
              <a:t> el </a:t>
            </a:r>
            <a:r>
              <a:rPr lang="en-US" dirty="0" err="1" smtClean="0"/>
              <a:t>área</a:t>
            </a:r>
            <a:r>
              <a:rPr lang="en-US" dirty="0" smtClean="0"/>
              <a:t> de </a:t>
            </a:r>
            <a:r>
              <a:rPr lang="en-US" dirty="0" err="1" smtClean="0"/>
              <a:t>Levantamiento</a:t>
            </a:r>
            <a:r>
              <a:rPr lang="en-US" dirty="0" smtClean="0"/>
              <a:t>.</a:t>
            </a:r>
            <a:endParaRPr lang="en-US" dirty="0"/>
          </a:p>
        </p:txBody>
      </p:sp>
    </p:spTree>
    <p:extLst>
      <p:ext uri="{BB962C8B-B14F-4D97-AF65-F5344CB8AC3E}">
        <p14:creationId xmlns:p14="http://schemas.microsoft.com/office/powerpoint/2010/main" val="18064370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Calidad del Agua continuación...</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28</a:t>
            </a:fld>
            <a:endParaRPr lang="es"/>
          </a:p>
        </p:txBody>
      </p:sp>
      <p:sp>
        <p:nvSpPr>
          <p:cNvPr id="4" name="TextBox 3"/>
          <p:cNvSpPr txBox="1"/>
          <p:nvPr/>
        </p:nvSpPr>
        <p:spPr>
          <a:xfrm>
            <a:off x="472440" y="1516380"/>
            <a:ext cx="8145780" cy="369332"/>
          </a:xfrm>
          <a:prstGeom prst="rect">
            <a:avLst/>
          </a:prstGeom>
          <a:noFill/>
        </p:spPr>
        <p:txBody>
          <a:bodyPr wrap="square" rtlCol="0">
            <a:spAutoFit/>
          </a:bodyPr>
          <a:lstStyle/>
          <a:p>
            <a:endParaRPr lang="es"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 y="1207135"/>
            <a:ext cx="5981700" cy="46068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6583680" y="2544202"/>
            <a:ext cx="2164080" cy="1477328"/>
          </a:xfrm>
          <a:prstGeom prst="rect">
            <a:avLst/>
          </a:prstGeom>
          <a:noFill/>
        </p:spPr>
        <p:txBody>
          <a:bodyPr wrap="square" rtlCol="0">
            <a:spAutoFit/>
          </a:bodyPr>
          <a:lstStyle/>
          <a:p>
            <a:pPr algn="l" rtl="0"/>
            <a:r>
              <a:rPr lang="es" b="0" i="0" u="none">
                <a:solidFill>
                  <a:schemeClr val="tx1">
                    <a:lumMod val="65000"/>
                    <a:lumOff val="35000"/>
                  </a:schemeClr>
                </a:solidFill>
              </a:rPr>
              <a:t>Datos desde el HYCAT con batimetría, isóbatas, temperatura, mosaico SSS</a:t>
            </a:r>
          </a:p>
        </p:txBody>
      </p:sp>
    </p:spTree>
    <p:extLst>
      <p:ext uri="{BB962C8B-B14F-4D97-AF65-F5344CB8AC3E}">
        <p14:creationId xmlns:p14="http://schemas.microsoft.com/office/powerpoint/2010/main" val="36853177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30302" y="1798321"/>
            <a:ext cx="7996748" cy="1011554"/>
          </a:xfrm>
        </p:spPr>
        <p:txBody>
          <a:bodyPr/>
          <a:lstStyle/>
          <a:p>
            <a:pPr algn="l" rtl="0"/>
            <a:r>
              <a:rPr lang="es" b="0" i="0" u="none" dirty="0"/>
              <a:t>Carga Util LiDAR HYPACK</a:t>
            </a:r>
            <a:endParaRPr lang="es" sz="2400" dirty="0"/>
          </a:p>
        </p:txBody>
      </p:sp>
      <p:sp>
        <p:nvSpPr>
          <p:cNvPr id="7" name="Content Placeholder 6"/>
          <p:cNvSpPr>
            <a:spLocks noGrp="1"/>
          </p:cNvSpPr>
          <p:nvPr>
            <p:ph sz="quarter" idx="11"/>
          </p:nvPr>
        </p:nvSpPr>
        <p:spPr/>
        <p:txBody>
          <a:bodyPr/>
          <a:lstStyle/>
          <a:p>
            <a:pPr algn="l" rtl="0"/>
            <a:r>
              <a:rPr lang="es" b="0" i="0" u="none"/>
              <a:t>Noviembre 2019</a:t>
            </a:r>
            <a:endParaRPr lang="e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19758" b="16620"/>
          <a:stretch/>
        </p:blipFill>
        <p:spPr>
          <a:xfrm>
            <a:off x="0" y="4152900"/>
            <a:ext cx="9144000" cy="2705100"/>
          </a:xfrm>
          <a:prstGeom prst="rect">
            <a:avLst/>
          </a:prstGeom>
        </p:spPr>
      </p:pic>
      <p:sp>
        <p:nvSpPr>
          <p:cNvPr id="2" name="TextBox 1"/>
          <p:cNvSpPr txBox="1"/>
          <p:nvPr/>
        </p:nvSpPr>
        <p:spPr>
          <a:xfrm>
            <a:off x="85725" y="2667000"/>
            <a:ext cx="6867525" cy="276999"/>
          </a:xfrm>
          <a:prstGeom prst="rect">
            <a:avLst/>
          </a:prstGeom>
          <a:noFill/>
        </p:spPr>
        <p:txBody>
          <a:bodyPr wrap="square" rtlCol="0">
            <a:spAutoFit/>
          </a:bodyPr>
          <a:lstStyle/>
          <a:p>
            <a:pPr algn="l" rtl="0"/>
            <a:r>
              <a:rPr lang="es" sz="1200" b="0" i="0" u="none">
                <a:solidFill>
                  <a:schemeClr val="bg1"/>
                </a:solidFill>
              </a:rPr>
              <a:t>SOLUCIÓN LIDAR PORTATIL PARA LEVANTAMIENTOS TOPOGÁFICOS, AÉREOS, Y MARINOS</a:t>
            </a:r>
          </a:p>
        </p:txBody>
      </p:sp>
    </p:spTree>
    <p:extLst>
      <p:ext uri="{BB962C8B-B14F-4D97-AF65-F5344CB8AC3E}">
        <p14:creationId xmlns:p14="http://schemas.microsoft.com/office/powerpoint/2010/main" val="37970922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lgn="l" rtl="0"/>
            <a:fld id="{50F2F8E5-1108-0A46-83A0-852BF6A1A522}" type="slidenum">
              <a:rPr/>
              <a:pPr algn="l" rtl="0"/>
              <a:t>3</a:t>
            </a:fld>
            <a:endParaRPr lang="es"/>
          </a:p>
        </p:txBody>
      </p:sp>
      <p:sp>
        <p:nvSpPr>
          <p:cNvPr id="6" name="Title 1"/>
          <p:cNvSpPr>
            <a:spLocks noGrp="1"/>
          </p:cNvSpPr>
          <p:nvPr>
            <p:ph type="title"/>
          </p:nvPr>
        </p:nvSpPr>
        <p:spPr>
          <a:xfrm>
            <a:off x="291036" y="202446"/>
            <a:ext cx="6037572" cy="760077"/>
          </a:xfrm>
        </p:spPr>
        <p:txBody>
          <a:bodyPr/>
          <a:lstStyle/>
          <a:p>
            <a:pPr algn="l" rtl="0"/>
            <a:r>
              <a:rPr lang="es" sz="3200" b="0" i="0" u="none"/>
              <a:t>¿Cómo se involucra HYPACK?</a:t>
            </a:r>
          </a:p>
        </p:txBody>
      </p:sp>
      <p:sp>
        <p:nvSpPr>
          <p:cNvPr id="2" name="TextBox 1"/>
          <p:cNvSpPr txBox="1"/>
          <p:nvPr/>
        </p:nvSpPr>
        <p:spPr>
          <a:xfrm>
            <a:off x="358140" y="1173480"/>
            <a:ext cx="8427720" cy="2523768"/>
          </a:xfrm>
          <a:prstGeom prst="rect">
            <a:avLst/>
          </a:prstGeom>
          <a:noFill/>
        </p:spPr>
        <p:txBody>
          <a:bodyPr wrap="square" rtlCol="0">
            <a:spAutoFit/>
          </a:bodyPr>
          <a:lstStyle/>
          <a:p>
            <a:pPr marL="342900" indent="-342900" algn="l" rtl="0">
              <a:buFont typeface="Arial" panose="020B0604020202020204" pitchFamily="34" charset="0"/>
              <a:buChar char="•"/>
            </a:pPr>
            <a:r>
              <a:rPr lang="es" sz="2000" b="0" i="0" u="none" dirty="0">
                <a:solidFill>
                  <a:schemeClr val="tx1">
                    <a:lumMod val="65000"/>
                    <a:lumOff val="35000"/>
                  </a:schemeClr>
                </a:solidFill>
              </a:rPr>
              <a:t>Integración sensores a través de manejadores Hypack</a:t>
            </a:r>
          </a:p>
          <a:p>
            <a:pPr marL="342900" indent="-342900" algn="l" rtl="0">
              <a:buFont typeface="Arial" panose="020B0604020202020204" pitchFamily="34" charset="0"/>
              <a:buChar char="•"/>
            </a:pPr>
            <a:r>
              <a:rPr lang="es" sz="2000" b="0" i="0" u="none" dirty="0">
                <a:solidFill>
                  <a:schemeClr val="tx1">
                    <a:lumMod val="65000"/>
                    <a:lumOff val="35000"/>
                  </a:schemeClr>
                </a:solidFill>
              </a:rPr>
              <a:t>Planeamiento de Misión a través de Hypack combinado con sistemas GNSS y sistemas de piloto automático habilitan la colección autónoma de datos</a:t>
            </a:r>
          </a:p>
          <a:p>
            <a:pPr marL="342900" indent="-342900" algn="l" rtl="0">
              <a:buFont typeface="Arial" panose="020B0604020202020204" pitchFamily="34" charset="0"/>
              <a:buChar char="•"/>
            </a:pPr>
            <a:r>
              <a:rPr lang="es" sz="2000" b="0" i="0" u="none" dirty="0">
                <a:solidFill>
                  <a:schemeClr val="tx1">
                    <a:lumMod val="65000"/>
                    <a:lumOff val="35000"/>
                  </a:schemeClr>
                </a:solidFill>
              </a:rPr>
              <a:t>Datos desde los sensores que son soportados por Hypack pueden ser visualizados en tiempo real junto con la salud del sistema</a:t>
            </a:r>
          </a:p>
          <a:p>
            <a:pPr marL="342900" indent="-342900" algn="l" rtl="0">
              <a:buFont typeface="Arial" panose="020B0604020202020204" pitchFamily="34" charset="0"/>
              <a:buChar char="•"/>
            </a:pPr>
            <a:r>
              <a:rPr lang="es" sz="2000" b="0" i="0" u="none" dirty="0">
                <a:solidFill>
                  <a:schemeClr val="tx1">
                    <a:lumMod val="65000"/>
                    <a:lumOff val="35000"/>
                  </a:schemeClr>
                </a:solidFill>
              </a:rPr>
              <a:t>Acquisición y procesamiento de datos puede ser hecho en Hypack</a:t>
            </a:r>
          </a:p>
          <a:p>
            <a:pPr marL="285750" indent="-285750" algn="l" rtl="0">
              <a:buFontTx/>
              <a:buChar char="-"/>
            </a:pPr>
            <a:endParaRPr lang="es" sz="1600" dirty="0"/>
          </a:p>
        </p:txBody>
      </p:sp>
      <p:pic>
        <p:nvPicPr>
          <p:cNvPr id="20" name="Picture 2"/>
          <p:cNvPicPr>
            <a:picLocks noGrp="1" noChangeAspect="1" noChangeArrowheads="1"/>
          </p:cNvPicPr>
          <p:nvPr>
            <p:ph type="pic" sz="quarter" idx="12"/>
          </p:nvPr>
        </p:nvPicPr>
        <p:blipFill>
          <a:blip r:embed="rId2">
            <a:extLst>
              <a:ext uri="{28A0092B-C50C-407E-A947-70E740481C1C}">
                <a14:useLocalDpi xmlns:a14="http://schemas.microsoft.com/office/drawing/2010/main" val="0"/>
              </a:ext>
            </a:extLst>
          </a:blip>
          <a:srcRect/>
          <a:stretch>
            <a:fillRect/>
          </a:stretch>
        </p:blipFill>
        <p:spPr>
          <a:xfrm>
            <a:off x="1751619" y="3943495"/>
            <a:ext cx="5218336" cy="253936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213199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lgn="l" rtl="0"/>
            <a:fld id="{50F2F8E5-1108-0A46-83A0-852BF6A1A522}" type="slidenum">
              <a:rPr/>
              <a:pPr algn="l" rtl="0"/>
              <a:t>30</a:t>
            </a:fld>
            <a:endParaRPr lang="es"/>
          </a:p>
        </p:txBody>
      </p:sp>
      <p:sp>
        <p:nvSpPr>
          <p:cNvPr id="6" name="Title 1"/>
          <p:cNvSpPr>
            <a:spLocks noGrp="1"/>
          </p:cNvSpPr>
          <p:nvPr>
            <p:ph type="title"/>
          </p:nvPr>
        </p:nvSpPr>
        <p:spPr>
          <a:xfrm>
            <a:off x="291036" y="202446"/>
            <a:ext cx="7613824" cy="760077"/>
          </a:xfrm>
        </p:spPr>
        <p:txBody>
          <a:bodyPr/>
          <a:lstStyle/>
          <a:p>
            <a:pPr algn="l" rtl="0"/>
            <a:r>
              <a:rPr lang="es" sz="3200" b="0" i="0" u="none" dirty="0"/>
              <a:t>Porque la Carga Util LiDAR HYPACK?</a:t>
            </a:r>
            <a:endParaRPr lang="es" sz="3200" dirty="0"/>
          </a:p>
        </p:txBody>
      </p:sp>
      <p:sp>
        <p:nvSpPr>
          <p:cNvPr id="2" name="TextBox 1"/>
          <p:cNvSpPr txBox="1"/>
          <p:nvPr/>
        </p:nvSpPr>
        <p:spPr>
          <a:xfrm>
            <a:off x="533400" y="4099560"/>
            <a:ext cx="7726680" cy="369332"/>
          </a:xfrm>
          <a:prstGeom prst="rect">
            <a:avLst/>
          </a:prstGeom>
          <a:noFill/>
        </p:spPr>
        <p:txBody>
          <a:bodyPr wrap="square" rtlCol="0">
            <a:spAutoFit/>
          </a:bodyPr>
          <a:lstStyle/>
          <a:p>
            <a:endParaRPr lang="es" dirty="0"/>
          </a:p>
        </p:txBody>
      </p:sp>
      <p:sp>
        <p:nvSpPr>
          <p:cNvPr id="3" name="TextBox 2"/>
          <p:cNvSpPr txBox="1"/>
          <p:nvPr/>
        </p:nvSpPr>
        <p:spPr>
          <a:xfrm>
            <a:off x="235133" y="1534716"/>
            <a:ext cx="8323214" cy="3693319"/>
          </a:xfrm>
          <a:prstGeom prst="rect">
            <a:avLst/>
          </a:prstGeom>
          <a:noFill/>
        </p:spPr>
        <p:txBody>
          <a:bodyPr wrap="square" rtlCol="0">
            <a:spAutoFit/>
          </a:bodyPr>
          <a:lstStyle/>
          <a:p>
            <a:pPr marL="285750" indent="-285750" algn="l" rtl="0">
              <a:buFontTx/>
              <a:buChar char="-"/>
            </a:pPr>
            <a:r>
              <a:rPr lang="es" b="0" i="0" u="none">
                <a:solidFill>
                  <a:schemeClr val="tx1">
                    <a:lumMod val="65000"/>
                    <a:lumOff val="35000"/>
                  </a:schemeClr>
                </a:solidFill>
              </a:rPr>
              <a:t>LiDAR es una forma rápida y precisa de capturar datos difíciles de obtener.</a:t>
            </a:r>
          </a:p>
          <a:p>
            <a:pPr marL="285750" indent="-285750" algn="l" rtl="0">
              <a:buFontTx/>
              <a:buChar char="-"/>
            </a:pPr>
            <a:endParaRPr lang="es" dirty="0">
              <a:solidFill>
                <a:schemeClr val="tx1">
                  <a:lumMod val="65000"/>
                  <a:lumOff val="35000"/>
                </a:schemeClr>
              </a:solidFill>
            </a:endParaRPr>
          </a:p>
          <a:p>
            <a:pPr marL="285750" indent="-285750" algn="l" rtl="0">
              <a:buFontTx/>
              <a:buChar char="-"/>
            </a:pPr>
            <a:r>
              <a:rPr lang="es" b="0" i="0" u="none">
                <a:solidFill>
                  <a:schemeClr val="tx1">
                    <a:lumMod val="65000"/>
                    <a:lumOff val="35000"/>
                  </a:schemeClr>
                </a:solidFill>
              </a:rPr>
              <a:t>LiDAR es bueno para características de borde finos</a:t>
            </a:r>
          </a:p>
          <a:p>
            <a:pPr marL="285750" indent="-285750" algn="l" rtl="0">
              <a:buFontTx/>
              <a:buChar char="-"/>
            </a:pPr>
            <a:endParaRPr lang="es" dirty="0" smtClean="0">
              <a:solidFill>
                <a:schemeClr val="tx1">
                  <a:lumMod val="65000"/>
                  <a:lumOff val="35000"/>
                </a:schemeClr>
              </a:solidFill>
            </a:endParaRPr>
          </a:p>
          <a:p>
            <a:pPr marL="285750" indent="-285750" algn="l" rtl="0">
              <a:buFontTx/>
              <a:buChar char="-"/>
            </a:pPr>
            <a:r>
              <a:rPr lang="es" b="0" i="0" u="none">
                <a:solidFill>
                  <a:schemeClr val="tx1">
                    <a:lumMod val="65000"/>
                    <a:lumOff val="35000"/>
                  </a:schemeClr>
                </a:solidFill>
              </a:rPr>
              <a:t>LiDAR puede penetrar a través del follaje y vegetación densa</a:t>
            </a:r>
          </a:p>
          <a:p>
            <a:pPr marL="285750" indent="-285750" algn="l" rtl="0">
              <a:buFontTx/>
              <a:buChar char="-"/>
            </a:pPr>
            <a:endParaRPr lang="es" dirty="0">
              <a:solidFill>
                <a:schemeClr val="tx1">
                  <a:lumMod val="65000"/>
                  <a:lumOff val="35000"/>
                </a:schemeClr>
              </a:solidFill>
            </a:endParaRPr>
          </a:p>
          <a:p>
            <a:pPr marL="285750" indent="-285750" algn="l" rtl="0">
              <a:buFontTx/>
              <a:buChar char="-"/>
            </a:pPr>
            <a:r>
              <a:rPr lang="es" b="0" i="0" u="none">
                <a:solidFill>
                  <a:schemeClr val="tx1">
                    <a:lumMod val="65000"/>
                    <a:lumOff val="35000"/>
                  </a:schemeClr>
                </a:solidFill>
              </a:rPr>
              <a:t>Rápida integración con otras fuentes de datos y flujos de trabajo</a:t>
            </a:r>
          </a:p>
          <a:p>
            <a:pPr marL="285750" indent="-285750" algn="l" rtl="0">
              <a:buFontTx/>
              <a:buChar char="-"/>
            </a:pPr>
            <a:endParaRPr lang="es" dirty="0">
              <a:solidFill>
                <a:schemeClr val="tx1">
                  <a:lumMod val="65000"/>
                  <a:lumOff val="35000"/>
                </a:schemeClr>
              </a:solidFill>
            </a:endParaRPr>
          </a:p>
          <a:p>
            <a:pPr marL="285750" indent="-285750" algn="l" rtl="0">
              <a:buFontTx/>
              <a:buChar char="-"/>
            </a:pPr>
            <a:r>
              <a:rPr lang="es" b="0" i="0" u="none">
                <a:solidFill>
                  <a:schemeClr val="tx1">
                    <a:lumMod val="65000"/>
                    <a:lumOff val="35000"/>
                  </a:schemeClr>
                </a:solidFill>
              </a:rPr>
              <a:t>Rápida solución para obtener datos</a:t>
            </a:r>
          </a:p>
          <a:p>
            <a:pPr marL="285750" indent="-285750" algn="l" rtl="0">
              <a:buFontTx/>
              <a:buChar char="-"/>
            </a:pPr>
            <a:endParaRPr lang="es" dirty="0">
              <a:solidFill>
                <a:schemeClr val="tx1">
                  <a:lumMod val="65000"/>
                  <a:lumOff val="35000"/>
                </a:schemeClr>
              </a:solidFill>
            </a:endParaRPr>
          </a:p>
          <a:p>
            <a:pPr marL="285750" indent="-285750" algn="l" rtl="0">
              <a:buFontTx/>
              <a:buChar char="-"/>
            </a:pPr>
            <a:r>
              <a:rPr lang="es" b="0" i="0" u="none">
                <a:solidFill>
                  <a:schemeClr val="tx1">
                    <a:lumMod val="65000"/>
                    <a:lumOff val="35000"/>
                  </a:schemeClr>
                </a:solidFill>
              </a:rPr>
              <a:t>Alternativa de bajo costo a métodos tradicionales</a:t>
            </a:r>
          </a:p>
          <a:p>
            <a:pPr marL="285750" indent="-285750" algn="l" rtl="0">
              <a:buFontTx/>
              <a:buChar char="-"/>
            </a:pPr>
            <a:endParaRPr lang="es" dirty="0">
              <a:solidFill>
                <a:schemeClr val="tx1">
                  <a:lumMod val="65000"/>
                  <a:lumOff val="35000"/>
                </a:schemeClr>
              </a:solidFill>
            </a:endParaRPr>
          </a:p>
          <a:p>
            <a:pPr marL="285750" indent="-285750" algn="l" rtl="0">
              <a:buFontTx/>
              <a:buChar char="-"/>
            </a:pPr>
            <a:r>
              <a:rPr lang="es" b="1" i="0" u="none">
                <a:solidFill>
                  <a:srgbClr val="0D739C"/>
                </a:solidFill>
              </a:rPr>
              <a:t>En General:</a:t>
            </a:r>
            <a:r>
              <a:rPr lang="es" b="0" i="0" u="none">
                <a:solidFill>
                  <a:srgbClr val="0D739C"/>
                </a:solidFill>
              </a:rPr>
              <a:t> </a:t>
            </a:r>
            <a:r>
              <a:rPr lang="es" b="0" i="0" u="none">
                <a:solidFill>
                  <a:schemeClr val="tx1">
                    <a:lumMod val="65000"/>
                    <a:lumOff val="35000"/>
                  </a:schemeClr>
                </a:solidFill>
              </a:rPr>
              <a:t>Aumentando eficiencia y reduciendo riesgos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3751" y="4744942"/>
            <a:ext cx="3489274" cy="2078742"/>
          </a:xfrm>
          <a:prstGeom prst="rect">
            <a:avLst/>
          </a:prstGeom>
        </p:spPr>
      </p:pic>
    </p:spTree>
    <p:extLst>
      <p:ext uri="{BB962C8B-B14F-4D97-AF65-F5344CB8AC3E}">
        <p14:creationId xmlns:p14="http://schemas.microsoft.com/office/powerpoint/2010/main" val="367973336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45592" y="1828800"/>
            <a:ext cx="7772400" cy="1362075"/>
          </a:xfrm>
        </p:spPr>
        <p:txBody>
          <a:bodyPr/>
          <a:lstStyle/>
          <a:p>
            <a:pPr algn="l" rtl="0"/>
            <a:r>
              <a:rPr lang="es"/>
              <a:t/>
            </a:r>
            <a:br>
              <a:rPr lang="es"/>
            </a:br>
            <a:r>
              <a:rPr lang="es" b="0" i="0" u="none"/>
              <a:t>Conduciendo un Levantamiento LiDAR</a:t>
            </a:r>
            <a:r>
              <a:rPr lang="es"/>
              <a:t/>
            </a:r>
            <a:br>
              <a:rPr lang="es"/>
            </a:br>
            <a:r>
              <a:rPr lang="es" b="0" i="0" u="none"/>
              <a:t>en HYPACK Max/HYSWEEP</a:t>
            </a:r>
            <a:endParaRPr lang="es" dirty="0"/>
          </a:p>
        </p:txBody>
      </p:sp>
    </p:spTree>
    <p:extLst>
      <p:ext uri="{BB962C8B-B14F-4D97-AF65-F5344CB8AC3E}">
        <p14:creationId xmlns:p14="http://schemas.microsoft.com/office/powerpoint/2010/main" val="264656848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692" y="-25985"/>
            <a:ext cx="6528671" cy="988786"/>
          </a:xfrm>
        </p:spPr>
        <p:txBody>
          <a:bodyPr/>
          <a:lstStyle/>
          <a:p>
            <a:pPr algn="l" rtl="0"/>
            <a:r>
              <a:rPr lang="es" b="0" i="0" u="none"/>
              <a:t>Planeamiento de Misión</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32</a:t>
            </a:fld>
            <a:endParaRPr lang="e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1" y="2354563"/>
            <a:ext cx="7245654" cy="40690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280036" y="1503880"/>
            <a:ext cx="8877302" cy="1261884"/>
          </a:xfrm>
          <a:prstGeom prst="rect">
            <a:avLst/>
          </a:prstGeom>
        </p:spPr>
        <p:txBody>
          <a:bodyPr wrap="square">
            <a:spAutoFit/>
          </a:bodyPr>
          <a:lstStyle/>
          <a:p>
            <a:pPr algn="l" rtl="0"/>
            <a:r>
              <a:rPr lang="es" sz="2000" b="0" i="0" u="none">
                <a:solidFill>
                  <a:schemeClr val="tx1">
                    <a:lumMod val="65000"/>
                    <a:lumOff val="35000"/>
                  </a:schemeClr>
                </a:solidFill>
              </a:rPr>
              <a:t>Planee misiones autónomas en la Ventana Ppal de HYPACK usando </a:t>
            </a:r>
          </a:p>
          <a:p>
            <a:pPr algn="l" rtl="0"/>
            <a:r>
              <a:rPr lang="es" sz="2000" b="0" i="0" u="none">
                <a:solidFill>
                  <a:schemeClr val="tx1">
                    <a:lumMod val="65000"/>
                    <a:lumOff val="35000"/>
                  </a:schemeClr>
                </a:solidFill>
              </a:rPr>
              <a:t>Editor Línea/Editor Borde, autopiloto, o un sistema de navegación del drone</a:t>
            </a:r>
            <a:endParaRPr lang="es" dirty="0" smtClean="0">
              <a:solidFill>
                <a:schemeClr val="tx1">
                  <a:lumMod val="65000"/>
                  <a:lumOff val="35000"/>
                </a:schemeClr>
              </a:solidFill>
            </a:endParaRPr>
          </a:p>
          <a:p>
            <a:endParaRPr lang="es" dirty="0">
              <a:solidFill>
                <a:schemeClr val="tx1">
                  <a:lumMod val="65000"/>
                  <a:lumOff val="35000"/>
                </a:schemeClr>
              </a:solidFill>
            </a:endParaRPr>
          </a:p>
          <a:p>
            <a:endParaRPr lang="es" dirty="0">
              <a:solidFill>
                <a:schemeClr val="tx1">
                  <a:lumMod val="65000"/>
                  <a:lumOff val="35000"/>
                </a:schemeClr>
              </a:solidFill>
            </a:endParaRPr>
          </a:p>
        </p:txBody>
      </p:sp>
    </p:spTree>
    <p:extLst>
      <p:ext uri="{BB962C8B-B14F-4D97-AF65-F5344CB8AC3E}">
        <p14:creationId xmlns:p14="http://schemas.microsoft.com/office/powerpoint/2010/main" val="70415220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180975"/>
            <a:ext cx="7993223" cy="771525"/>
          </a:xfrm>
        </p:spPr>
        <p:txBody>
          <a:bodyPr/>
          <a:lstStyle/>
          <a:p>
            <a:pPr algn="l" rtl="0"/>
            <a:r>
              <a:rPr lang="es" b="0" i="0" u="none" dirty="0"/>
              <a:t> HYPACK® LEVANTAMIENTO / HYSWEEP®</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33</a:t>
            </a:fld>
            <a:endParaRPr lang="es"/>
          </a:p>
        </p:txBody>
      </p:sp>
      <p:grpSp>
        <p:nvGrpSpPr>
          <p:cNvPr id="5" name="Group 4"/>
          <p:cNvGrpSpPr/>
          <p:nvPr/>
        </p:nvGrpSpPr>
        <p:grpSpPr>
          <a:xfrm>
            <a:off x="957044" y="2700124"/>
            <a:ext cx="6302591" cy="3913370"/>
            <a:chOff x="1880461" y="1447800"/>
            <a:chExt cx="6739664" cy="3648075"/>
          </a:xfrm>
        </p:grpSpPr>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0461" y="1447800"/>
              <a:ext cx="6739664" cy="3648075"/>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6967" y="2247900"/>
              <a:ext cx="1531327"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8" name="TextBox 7"/>
          <p:cNvSpPr txBox="1"/>
          <p:nvPr/>
        </p:nvSpPr>
        <p:spPr>
          <a:xfrm>
            <a:off x="266699" y="1146204"/>
            <a:ext cx="8629473" cy="1600438"/>
          </a:xfrm>
          <a:prstGeom prst="rect">
            <a:avLst/>
          </a:prstGeom>
          <a:noFill/>
        </p:spPr>
        <p:txBody>
          <a:bodyPr wrap="square" rtlCol="0">
            <a:spAutoFit/>
          </a:bodyPr>
          <a:lstStyle/>
          <a:p>
            <a:pPr marL="285750" indent="-285750" algn="l" rtl="0">
              <a:buFont typeface="Wingdings" panose="05000000000000000000" pitchFamily="2" charset="2"/>
              <a:buChar char="Ø"/>
            </a:pPr>
            <a:r>
              <a:rPr lang="es" sz="1600" b="0" i="0" u="none" dirty="0">
                <a:solidFill>
                  <a:schemeClr val="tx1">
                    <a:lumMod val="65000"/>
                    <a:lumOff val="35000"/>
                  </a:schemeClr>
                </a:solidFill>
                <a:latin typeface="+mj-lt"/>
              </a:rPr>
              <a:t>Usuario agrega Velodyne Y SBG A Equipos, inicializa Levantamiento.</a:t>
            </a:r>
            <a:endParaRPr lang="es" sz="1600" dirty="0">
              <a:solidFill>
                <a:schemeClr val="tx1">
                  <a:lumMod val="65000"/>
                  <a:lumOff val="35000"/>
                </a:schemeClr>
              </a:solidFill>
              <a:latin typeface="+mj-lt"/>
            </a:endParaRPr>
          </a:p>
          <a:p>
            <a:pPr marL="285750" indent="-285750" algn="l" rtl="0">
              <a:buFont typeface="Wingdings" panose="05000000000000000000" pitchFamily="2" charset="2"/>
              <a:buChar char="Ø"/>
            </a:pPr>
            <a:endParaRPr lang="es" sz="1600" dirty="0">
              <a:solidFill>
                <a:schemeClr val="tx1">
                  <a:lumMod val="65000"/>
                  <a:lumOff val="35000"/>
                </a:schemeClr>
              </a:solidFill>
              <a:latin typeface="+mj-lt"/>
            </a:endParaRPr>
          </a:p>
          <a:p>
            <a:pPr marL="285750" indent="-285750" algn="l" rtl="0">
              <a:buFont typeface="Wingdings" panose="05000000000000000000" pitchFamily="2" charset="2"/>
              <a:buChar char="Ø"/>
            </a:pPr>
            <a:r>
              <a:rPr lang="es" sz="1600" b="0" i="0" u="none" dirty="0">
                <a:solidFill>
                  <a:schemeClr val="tx1">
                    <a:lumMod val="65000"/>
                    <a:lumOff val="35000"/>
                  </a:schemeClr>
                </a:solidFill>
                <a:latin typeface="+mj-lt"/>
              </a:rPr>
              <a:t>El programa LEVANTAMIENTO muestra el mapa y los datos SBG en tiempo real. </a:t>
            </a:r>
          </a:p>
          <a:p>
            <a:pPr marL="285750" indent="-285750" algn="l" rtl="0">
              <a:buFont typeface="Wingdings" panose="05000000000000000000" pitchFamily="2" charset="2"/>
              <a:buChar char="Ø"/>
            </a:pPr>
            <a:endParaRPr lang="es" sz="1600" dirty="0">
              <a:solidFill>
                <a:schemeClr val="tx1">
                  <a:lumMod val="65000"/>
                  <a:lumOff val="35000"/>
                </a:schemeClr>
              </a:solidFill>
              <a:latin typeface="+mj-lt"/>
            </a:endParaRPr>
          </a:p>
          <a:p>
            <a:pPr marL="285750" indent="-285750" algn="l" rtl="0">
              <a:buFont typeface="Wingdings" panose="05000000000000000000" pitchFamily="2" charset="2"/>
              <a:buChar char="Ø"/>
            </a:pPr>
            <a:r>
              <a:rPr lang="es" sz="1600" b="0" i="0" u="none" dirty="0">
                <a:solidFill>
                  <a:schemeClr val="tx1">
                    <a:lumMod val="65000"/>
                    <a:lumOff val="35000"/>
                  </a:schemeClr>
                </a:solidFill>
                <a:latin typeface="+mj-lt"/>
              </a:rPr>
              <a:t>El uso de una matriz le permite al usuario ver el cubrimiento del sistema en tiempo real. </a:t>
            </a:r>
          </a:p>
          <a:p>
            <a:endParaRPr lang="es" dirty="0">
              <a:solidFill>
                <a:schemeClr val="tx1">
                  <a:lumMod val="65000"/>
                  <a:lumOff val="35000"/>
                </a:schemeClr>
              </a:solidFill>
              <a:latin typeface="+mj-lt"/>
            </a:endParaRPr>
          </a:p>
        </p:txBody>
      </p:sp>
    </p:spTree>
    <p:extLst>
      <p:ext uri="{BB962C8B-B14F-4D97-AF65-F5344CB8AC3E}">
        <p14:creationId xmlns:p14="http://schemas.microsoft.com/office/powerpoint/2010/main" val="36728262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7677029" cy="988786"/>
          </a:xfrm>
        </p:spPr>
        <p:txBody>
          <a:bodyPr/>
          <a:lstStyle/>
          <a:p>
            <a:pPr algn="l" rtl="0"/>
            <a:r>
              <a:rPr lang="es" b="0" i="0" u="none" dirty="0"/>
              <a:t> HYPACK® LEVANTAMIENTO / HYSWEEP®</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34</a:t>
            </a:fld>
            <a:endParaRPr lang="e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9387" y="2591975"/>
            <a:ext cx="6291786" cy="35741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598207" y="1705105"/>
            <a:ext cx="7648486" cy="646331"/>
          </a:xfrm>
          <a:prstGeom prst="rect">
            <a:avLst/>
          </a:prstGeom>
          <a:noFill/>
        </p:spPr>
        <p:txBody>
          <a:bodyPr wrap="square" rtlCol="0">
            <a:spAutoFit/>
          </a:bodyPr>
          <a:lstStyle/>
          <a:p>
            <a:pPr algn="l" rtl="0"/>
            <a:r>
              <a:rPr lang="es" b="0" i="0" u="none" dirty="0">
                <a:solidFill>
                  <a:schemeClr val="tx1">
                    <a:lumMod val="65000"/>
                    <a:lumOff val="35000"/>
                  </a:schemeClr>
                </a:solidFill>
              </a:rPr>
              <a:t>HYSWEEP® tiene una opción para presentación de laser topográfico, </a:t>
            </a:r>
          </a:p>
          <a:p>
            <a:pPr algn="l" rtl="0"/>
            <a:r>
              <a:rPr lang="es" b="0" i="0" u="none" dirty="0">
                <a:solidFill>
                  <a:schemeClr val="tx1">
                    <a:lumMod val="65000"/>
                    <a:lumOff val="35000"/>
                  </a:schemeClr>
                </a:solidFill>
              </a:rPr>
              <a:t>donde usted puede monitorear lecturas de elevación en tiempo real</a:t>
            </a:r>
            <a:endParaRPr lang="es" dirty="0">
              <a:solidFill>
                <a:schemeClr val="tx1">
                  <a:lumMod val="65000"/>
                  <a:lumOff val="35000"/>
                </a:schemeClr>
              </a:solidFill>
            </a:endParaRPr>
          </a:p>
        </p:txBody>
      </p:sp>
    </p:spTree>
    <p:extLst>
      <p:ext uri="{BB962C8B-B14F-4D97-AF65-F5344CB8AC3E}">
        <p14:creationId xmlns:p14="http://schemas.microsoft.com/office/powerpoint/2010/main" val="17434687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Nube en Tiempo Real</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35</a:t>
            </a:fld>
            <a:endParaRPr lang="e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223669"/>
            <a:ext cx="5730525" cy="49104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6177915" y="1521133"/>
            <a:ext cx="2966085" cy="2862322"/>
          </a:xfrm>
          <a:prstGeom prst="rect">
            <a:avLst/>
          </a:prstGeom>
        </p:spPr>
        <p:txBody>
          <a:bodyPr wrap="square">
            <a:spAutoFit/>
          </a:bodyPr>
          <a:lstStyle/>
          <a:p>
            <a:pPr marL="285750" indent="-285750" algn="l" rtl="0">
              <a:buFont typeface="Wingdings" panose="05000000000000000000" pitchFamily="2" charset="2"/>
              <a:buChar char="v"/>
            </a:pPr>
            <a:r>
              <a:rPr lang="es" b="0" i="0" u="none" dirty="0">
                <a:solidFill>
                  <a:schemeClr val="tx1">
                    <a:lumMod val="65000"/>
                    <a:lumOff val="35000"/>
                  </a:schemeClr>
                </a:solidFill>
              </a:rPr>
              <a:t>Nube en Tiempo Real permite al usuario ver en tiempo real, datos geo referenciados, corregidos por movimiento a medida que son grabados. El Usuario puede ajustar los colores de presentación para mostrar la intensidad desde la unidad de LiDAR o colores de profundidad/elevación.</a:t>
            </a:r>
            <a:endParaRPr lang="es" dirty="0">
              <a:solidFill>
                <a:schemeClr val="tx1">
                  <a:lumMod val="65000"/>
                  <a:lumOff val="35000"/>
                </a:schemeClr>
              </a:solidFill>
            </a:endParaRPr>
          </a:p>
          <a:p>
            <a:endParaRPr lang="es" b="1" dirty="0"/>
          </a:p>
        </p:txBody>
      </p:sp>
    </p:spTree>
    <p:extLst>
      <p:ext uri="{BB962C8B-B14F-4D97-AF65-F5344CB8AC3E}">
        <p14:creationId xmlns:p14="http://schemas.microsoft.com/office/powerpoint/2010/main" val="28475486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Vista Remota de la Plataforma</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36</a:t>
            </a:fld>
            <a:endParaRPr lang="es"/>
          </a:p>
        </p:txBody>
      </p:sp>
      <p:pic>
        <p:nvPicPr>
          <p:cNvPr id="4" name="Picture 2" descr="C:\Users\vpradith\Downloads\1-SALES_WORKING\Unmanned Boat Stuff\Remote_Web_View_Example.png"/>
          <p:cNvPicPr>
            <a:picLocks noChangeAspect="1" noChangeArrowheads="1"/>
          </p:cNvPicPr>
          <p:nvPr/>
        </p:nvPicPr>
        <p:blipFill rotWithShape="1">
          <a:blip r:embed="rId2"/>
          <a:srcRect t="263" b="26249"/>
          <a:stretch/>
        </p:blipFill>
        <p:spPr>
          <a:xfrm>
            <a:off x="5074919" y="1573079"/>
            <a:ext cx="3505653" cy="4580071"/>
          </a:xfrm>
          <a:prstGeom prst="rect">
            <a:avLst/>
          </a:prstGeom>
          <a:effectLst>
            <a:outerShdw blurRad="292100" dist="139700" dir="2700000" algn="tl" rotWithShape="0">
              <a:srgbClr val="333333">
                <a:alpha val="65000"/>
              </a:srgbClr>
            </a:outerShdw>
          </a:effectLst>
          <a:extLst/>
        </p:spPr>
      </p:pic>
      <p:sp>
        <p:nvSpPr>
          <p:cNvPr id="5" name="Content Placeholder 3"/>
          <p:cNvSpPr txBox="1">
            <a:spLocks/>
          </p:cNvSpPr>
          <p:nvPr/>
        </p:nvSpPr>
        <p:spPr>
          <a:xfrm>
            <a:off x="190930" y="1725479"/>
            <a:ext cx="4691062" cy="4691063"/>
          </a:xfrm>
          <a:prstGeom prst="rect">
            <a:avLst/>
          </a:prstGeom>
        </p:spPr>
        <p:txBody>
          <a:bodyPr/>
          <a:lst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indent="-342900" algn="l" rtl="0">
              <a:buFont typeface="Wingdings" panose="05000000000000000000" pitchFamily="2" charset="2"/>
              <a:buChar char="v"/>
              <a:defRPr/>
            </a:pPr>
            <a:r>
              <a:rPr lang="es" sz="1800" b="1" i="0" u="none">
                <a:solidFill>
                  <a:schemeClr val="tx1">
                    <a:lumMod val="65000"/>
                    <a:lumOff val="35000"/>
                  </a:schemeClr>
                </a:solidFill>
              </a:rPr>
              <a:t>Observe &amp; interactúe</a:t>
            </a:r>
            <a:r>
              <a:rPr lang="es" sz="1800" b="0" i="0" u="none">
                <a:solidFill>
                  <a:schemeClr val="tx1">
                    <a:lumMod val="65000"/>
                    <a:lumOff val="35000"/>
                  </a:schemeClr>
                </a:solidFill>
              </a:rPr>
              <a:t> con las operaciones autónomas usando las herramientas remotas HYPACK</a:t>
            </a:r>
          </a:p>
          <a:p>
            <a:pPr marL="479425" lvl="1" indent="-342900" algn="l" rtl="0">
              <a:buFont typeface="Wingdings" panose="05000000000000000000" pitchFamily="2" charset="2"/>
              <a:buChar char="Ø"/>
              <a:defRPr/>
            </a:pPr>
            <a:r>
              <a:rPr lang="es" sz="1800" b="0" i="0" u="none">
                <a:solidFill>
                  <a:schemeClr val="tx1">
                    <a:lumMod val="65000"/>
                    <a:lumOff val="35000"/>
                  </a:schemeClr>
                </a:solidFill>
              </a:rPr>
              <a:t>Vista Posición Embarcación</a:t>
            </a:r>
          </a:p>
          <a:p>
            <a:pPr marL="479425" lvl="1" indent="-342900" algn="l" rtl="0">
              <a:buFont typeface="Wingdings" panose="05000000000000000000" pitchFamily="2" charset="2"/>
              <a:buChar char="Ø"/>
              <a:defRPr/>
            </a:pPr>
            <a:r>
              <a:rPr lang="es" sz="1800" b="0" i="0" u="none">
                <a:solidFill>
                  <a:schemeClr val="tx1">
                    <a:lumMod val="65000"/>
                    <a:lumOff val="35000"/>
                  </a:schemeClr>
                </a:solidFill>
              </a:rPr>
              <a:t>Manualmente controle la grabación</a:t>
            </a:r>
          </a:p>
          <a:p>
            <a:pPr marL="479425" lvl="1" indent="-342900" algn="l" rtl="0">
              <a:defRPr/>
            </a:pPr>
            <a:endParaRPr lang="es" sz="1800" dirty="0" smtClean="0">
              <a:solidFill>
                <a:schemeClr val="tx1">
                  <a:lumMod val="65000"/>
                  <a:lumOff val="35000"/>
                </a:schemeClr>
              </a:solidFill>
            </a:endParaRPr>
          </a:p>
          <a:p>
            <a:pPr marL="479425" lvl="1" indent="-342900" algn="l" rtl="0">
              <a:defRPr/>
            </a:pPr>
            <a:endParaRPr lang="es" sz="1800" dirty="0" smtClean="0">
              <a:solidFill>
                <a:schemeClr val="tx1">
                  <a:lumMod val="65000"/>
                  <a:lumOff val="35000"/>
                </a:schemeClr>
              </a:solidFill>
            </a:endParaRPr>
          </a:p>
          <a:p>
            <a:pPr marL="342900" indent="-342900" algn="l" rtl="0">
              <a:buFont typeface="Wingdings" panose="05000000000000000000" pitchFamily="2" charset="2"/>
              <a:buChar char="v"/>
              <a:defRPr/>
            </a:pPr>
            <a:r>
              <a:rPr lang="es" sz="1800" b="0" i="0" u="none">
                <a:solidFill>
                  <a:schemeClr val="tx1">
                    <a:lumMod val="65000"/>
                    <a:lumOff val="35000"/>
                  </a:schemeClr>
                </a:solidFill>
              </a:rPr>
              <a:t>Use cualquier dispositivo habilitado web</a:t>
            </a:r>
          </a:p>
          <a:p>
            <a:pPr marL="479425" lvl="1" indent="-342900" algn="l" rtl="0">
              <a:buFont typeface="Wingdings" panose="05000000000000000000" pitchFamily="2" charset="2"/>
              <a:buChar char="Ø"/>
              <a:defRPr/>
            </a:pPr>
            <a:r>
              <a:rPr lang="es" sz="1800" b="0" i="0" u="none">
                <a:solidFill>
                  <a:schemeClr val="tx1">
                    <a:lumMod val="65000"/>
                    <a:lumOff val="35000"/>
                  </a:schemeClr>
                </a:solidFill>
              </a:rPr>
              <a:t>teléfonos inteligentes, tabletas, computadores</a:t>
            </a:r>
          </a:p>
          <a:p>
            <a:pPr algn="l" rtl="0">
              <a:defRPr/>
            </a:pPr>
            <a:endParaRPr lang="es" sz="1800" dirty="0" smtClean="0">
              <a:solidFill>
                <a:schemeClr val="tx1">
                  <a:lumMod val="65000"/>
                  <a:lumOff val="35000"/>
                </a:schemeClr>
              </a:solidFill>
            </a:endParaRPr>
          </a:p>
          <a:p>
            <a:pPr algn="l" rtl="0">
              <a:defRPr/>
            </a:pPr>
            <a:endParaRPr lang="es" sz="1800" dirty="0" smtClean="0">
              <a:solidFill>
                <a:schemeClr val="tx1">
                  <a:lumMod val="65000"/>
                  <a:lumOff val="35000"/>
                </a:schemeClr>
              </a:solidFill>
            </a:endParaRPr>
          </a:p>
          <a:p>
            <a:pPr marL="342900" indent="-342900" algn="l" rtl="0">
              <a:buFont typeface="Wingdings" panose="05000000000000000000" pitchFamily="2" charset="2"/>
              <a:buChar char="v"/>
              <a:defRPr/>
            </a:pPr>
            <a:r>
              <a:rPr lang="es" sz="1800" b="1" i="0" u="none">
                <a:solidFill>
                  <a:schemeClr val="tx1">
                    <a:lumMod val="65000"/>
                    <a:lumOff val="35000"/>
                  </a:schemeClr>
                </a:solidFill>
              </a:rPr>
              <a:t>Acceso controlado </a:t>
            </a:r>
            <a:r>
              <a:rPr lang="es" sz="1800" b="0" i="0" u="none">
                <a:solidFill>
                  <a:schemeClr val="tx1">
                    <a:lumMod val="65000"/>
                    <a:lumOff val="35000"/>
                  </a:schemeClr>
                </a:solidFill>
              </a:rPr>
              <a:t>y vistas seguras</a:t>
            </a:r>
          </a:p>
        </p:txBody>
      </p:sp>
    </p:spTree>
    <p:extLst>
      <p:ext uri="{BB962C8B-B14F-4D97-AF65-F5344CB8AC3E}">
        <p14:creationId xmlns:p14="http://schemas.microsoft.com/office/powerpoint/2010/main" val="320458804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2707" y="2682240"/>
            <a:ext cx="7772400" cy="1362075"/>
          </a:xfrm>
        </p:spPr>
        <p:txBody>
          <a:bodyPr/>
          <a:lstStyle/>
          <a:p>
            <a:pPr algn="l" rtl="0"/>
            <a:r>
              <a:rPr lang="es" b="0" i="0" u="none"/>
              <a:t>Procesando Datos LiDAR</a:t>
            </a:r>
            <a:endParaRPr lang="e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6065" y="3697605"/>
            <a:ext cx="4718379" cy="210118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1018690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Separar/Unir Datos</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38</a:t>
            </a:fld>
            <a:endParaRPr lang="es"/>
          </a:p>
        </p:txBody>
      </p:sp>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855" y="1184275"/>
            <a:ext cx="3886200" cy="4746625"/>
          </a:xfrm>
          <a:prstGeom prst="rect">
            <a:avLst/>
          </a:prstGeom>
          <a:noFill/>
          <a:ln w="9525">
            <a:solidFill>
              <a:schemeClr val="bg2"/>
            </a:solidFill>
            <a:miter lim="800000"/>
            <a:headEnd/>
            <a:tailEnd/>
          </a:ln>
          <a:extLst>
            <a:ext uri="{909E8E84-426E-40DD-AFC4-6F175D3DCCD1}">
              <a14:hiddenFill xmlns:a14="http://schemas.microsoft.com/office/drawing/2010/main">
                <a:solidFill>
                  <a:schemeClr val="accent1"/>
                </a:solidFill>
              </a14:hiddenFill>
            </a:ext>
          </a:extLst>
        </p:spPr>
      </p:pic>
      <p:sp>
        <p:nvSpPr>
          <p:cNvPr id="5" name="Rectangle 4"/>
          <p:cNvSpPr/>
          <p:nvPr/>
        </p:nvSpPr>
        <p:spPr>
          <a:xfrm>
            <a:off x="4556759" y="1968560"/>
            <a:ext cx="3996691" cy="3416320"/>
          </a:xfrm>
          <a:prstGeom prst="rect">
            <a:avLst/>
          </a:prstGeom>
        </p:spPr>
        <p:txBody>
          <a:bodyPr wrap="square">
            <a:spAutoFit/>
          </a:bodyPr>
          <a:lstStyle/>
          <a:p>
            <a:pPr algn="l" rtl="0">
              <a:defRPr/>
            </a:pPr>
            <a:r>
              <a:rPr lang="es" b="1" i="0" u="none">
                <a:solidFill>
                  <a:srgbClr val="0D739C"/>
                </a:solidFill>
              </a:rPr>
              <a:t>Pos-procese</a:t>
            </a:r>
            <a:r>
              <a:rPr lang="es" b="0" i="0" u="none">
                <a:solidFill>
                  <a:srgbClr val="0D739C"/>
                </a:solidFill>
              </a:rPr>
              <a:t> datos colectados autónomamente.</a:t>
            </a:r>
          </a:p>
          <a:p>
            <a:pPr algn="l" rtl="0">
              <a:defRPr/>
            </a:pPr>
            <a:endParaRPr lang="es" dirty="0">
              <a:solidFill>
                <a:schemeClr val="tx1">
                  <a:lumMod val="65000"/>
                  <a:lumOff val="35000"/>
                </a:schemeClr>
              </a:solidFill>
            </a:endParaRPr>
          </a:p>
          <a:p>
            <a:pPr marL="342900" indent="-342900" algn="l" rtl="0">
              <a:buFont typeface="Arial" pitchFamily="34" charset="0"/>
              <a:buChar char="•"/>
              <a:defRPr/>
            </a:pPr>
            <a:r>
              <a:rPr lang="es" b="0" i="0" u="none">
                <a:solidFill>
                  <a:schemeClr val="tx1">
                    <a:lumMod val="65000"/>
                    <a:lumOff val="35000"/>
                  </a:schemeClr>
                </a:solidFill>
              </a:rPr>
              <a:t>Remueva giros</a:t>
            </a:r>
          </a:p>
          <a:p>
            <a:pPr marL="342900" indent="-342900" algn="l" rtl="0">
              <a:buFont typeface="Arial" pitchFamily="34" charset="0"/>
              <a:buChar char="•"/>
              <a:defRPr/>
            </a:pPr>
            <a:endParaRPr lang="es" dirty="0">
              <a:solidFill>
                <a:schemeClr val="tx1">
                  <a:lumMod val="65000"/>
                  <a:lumOff val="35000"/>
                </a:schemeClr>
              </a:solidFill>
            </a:endParaRPr>
          </a:p>
          <a:p>
            <a:pPr marL="342900" indent="-342900" algn="l" rtl="0">
              <a:buFont typeface="Arial" pitchFamily="34" charset="0"/>
              <a:buChar char="•"/>
              <a:defRPr/>
            </a:pPr>
            <a:r>
              <a:rPr lang="es" b="0" i="0" u="none">
                <a:solidFill>
                  <a:schemeClr val="tx1">
                    <a:lumMod val="65000"/>
                    <a:lumOff val="35000"/>
                  </a:schemeClr>
                </a:solidFill>
              </a:rPr>
              <a:t>Cree líneas de traqueo de levantamiento de apariencia tradicional a partir de un archivo AUV grabado continuamente</a:t>
            </a:r>
          </a:p>
          <a:p>
            <a:pPr marL="342900" indent="-342900" algn="l" rtl="0">
              <a:buFont typeface="Arial" pitchFamily="34" charset="0"/>
              <a:buChar char="•"/>
              <a:defRPr/>
            </a:pPr>
            <a:endParaRPr lang="es" dirty="0">
              <a:solidFill>
                <a:schemeClr val="tx1">
                  <a:lumMod val="65000"/>
                  <a:lumOff val="35000"/>
                </a:schemeClr>
              </a:solidFill>
            </a:endParaRPr>
          </a:p>
          <a:p>
            <a:pPr marL="342900" indent="-342900" algn="l" rtl="0">
              <a:buFont typeface="Arial" pitchFamily="34" charset="0"/>
              <a:buChar char="•"/>
              <a:defRPr/>
            </a:pPr>
            <a:r>
              <a:rPr lang="es" b="0" i="0" u="none">
                <a:solidFill>
                  <a:schemeClr val="tx1">
                    <a:lumMod val="65000"/>
                    <a:lumOff val="35000"/>
                  </a:schemeClr>
                </a:solidFill>
              </a:rPr>
              <a:t>Inicie la herramienta directamente desde el Convertidor Datos o Utilidades &gt; Archivos de Trabajo &gt; Separar/Unir Datos</a:t>
            </a:r>
          </a:p>
        </p:txBody>
      </p:sp>
    </p:spTree>
    <p:extLst>
      <p:ext uri="{BB962C8B-B14F-4D97-AF65-F5344CB8AC3E}">
        <p14:creationId xmlns:p14="http://schemas.microsoft.com/office/powerpoint/2010/main" val="907408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MBMAX64</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39</a:t>
            </a:fld>
            <a:endParaRPr lang="es"/>
          </a:p>
        </p:txBody>
      </p:sp>
      <p:pic>
        <p:nvPicPr>
          <p:cNvPr id="4" name="Picture 3"/>
          <p:cNvPicPr/>
          <p:nvPr/>
        </p:nvPicPr>
        <p:blipFill>
          <a:blip r:embed="rId2" cstate="print">
            <a:extLst>
              <a:ext uri="{28A0092B-C50C-407E-A947-70E740481C1C}">
                <a14:useLocalDpi xmlns:a14="http://schemas.microsoft.com/office/drawing/2010/main" val="0"/>
              </a:ext>
            </a:extLst>
          </a:blip>
          <a:stretch>
            <a:fillRect/>
          </a:stretch>
        </p:blipFill>
        <p:spPr>
          <a:xfrm>
            <a:off x="361950" y="1476374"/>
            <a:ext cx="7362825" cy="3854577"/>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361950" y="5623560"/>
            <a:ext cx="8195310" cy="369332"/>
          </a:xfrm>
          <a:prstGeom prst="rect">
            <a:avLst/>
          </a:prstGeom>
          <a:noFill/>
        </p:spPr>
        <p:txBody>
          <a:bodyPr wrap="square" rtlCol="0">
            <a:spAutoFit/>
          </a:bodyPr>
          <a:lstStyle/>
          <a:p>
            <a:pPr algn="l" rtl="0"/>
            <a:r>
              <a:rPr lang="es" b="0" i="0" u="none">
                <a:solidFill>
                  <a:schemeClr val="tx1">
                    <a:lumMod val="65000"/>
                    <a:lumOff val="35000"/>
                  </a:schemeClr>
                </a:solidFill>
              </a:rPr>
              <a:t>Principal máquina de procesamiento, puede aplicar filtros, editar datos malos, efectuar calibrado sensor</a:t>
            </a:r>
            <a:endParaRPr lang="es" dirty="0">
              <a:solidFill>
                <a:schemeClr val="tx1">
                  <a:lumMod val="65000"/>
                  <a:lumOff val="35000"/>
                </a:schemeClr>
              </a:solidFill>
            </a:endParaRPr>
          </a:p>
        </p:txBody>
      </p:sp>
    </p:spTree>
    <p:extLst>
      <p:ext uri="{BB962C8B-B14F-4D97-AF65-F5344CB8AC3E}">
        <p14:creationId xmlns:p14="http://schemas.microsoft.com/office/powerpoint/2010/main" val="18624851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5039868" cy="988786"/>
          </a:xfrm>
        </p:spPr>
        <p:txBody>
          <a:bodyPr/>
          <a:lstStyle/>
          <a:p>
            <a:pPr algn="l" rtl="0"/>
            <a:r>
              <a:rPr lang="es" b="0" i="0" u="none"/>
              <a:t>Plataformas UUV</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4</a:t>
            </a:fld>
            <a:endParaRPr lang="es" dirty="0"/>
          </a:p>
        </p:txBody>
      </p:sp>
      <p:sp>
        <p:nvSpPr>
          <p:cNvPr id="3" name="TextBox 2"/>
          <p:cNvSpPr txBox="1"/>
          <p:nvPr/>
        </p:nvSpPr>
        <p:spPr>
          <a:xfrm>
            <a:off x="358140" y="1104900"/>
            <a:ext cx="8359140" cy="5078313"/>
          </a:xfrm>
          <a:prstGeom prst="rect">
            <a:avLst/>
          </a:prstGeom>
          <a:noFill/>
        </p:spPr>
        <p:txBody>
          <a:bodyPr wrap="square" rtlCol="0">
            <a:spAutoFit/>
          </a:bodyPr>
          <a:lstStyle/>
          <a:p>
            <a:pPr algn="l" rtl="0"/>
            <a:r>
              <a:rPr lang="es" b="0" i="0" u="none">
                <a:solidFill>
                  <a:schemeClr val="tx1">
                    <a:lumMod val="65000"/>
                    <a:lumOff val="35000"/>
                  </a:schemeClr>
                </a:solidFill>
              </a:rPr>
              <a:t>UUV (procesamiento datos) Hydroid (Kongsberg)					</a:t>
            </a:r>
          </a:p>
          <a:p>
            <a:pPr algn="l" rtl="0"/>
            <a:r>
              <a:rPr lang="es" b="0" i="0" u="none">
                <a:solidFill>
                  <a:schemeClr val="tx1">
                    <a:lumMod val="65000"/>
                    <a:lumOff val="35000"/>
                  </a:schemeClr>
                </a:solidFill>
              </a:rPr>
              <a:t> </a:t>
            </a:r>
          </a:p>
          <a:p>
            <a:endParaRPr lang="es" dirty="0"/>
          </a:p>
          <a:p>
            <a:endParaRPr lang="es" dirty="0"/>
          </a:p>
          <a:p>
            <a:endParaRPr lang="es" dirty="0">
              <a:solidFill>
                <a:schemeClr val="tx1">
                  <a:lumMod val="65000"/>
                  <a:lumOff val="35000"/>
                </a:schemeClr>
              </a:solidFill>
            </a:endParaRPr>
          </a:p>
          <a:p>
            <a:pPr algn="l" rtl="0"/>
            <a:r>
              <a:rPr lang="es" b="0" i="0" u="none">
                <a:solidFill>
                  <a:schemeClr val="tx1">
                    <a:lumMod val="65000"/>
                    <a:lumOff val="35000"/>
                  </a:schemeClr>
                </a:solidFill>
              </a:rPr>
              <a:t>Iver3 OceanServer</a:t>
            </a:r>
            <a:endParaRPr lang="es" dirty="0">
              <a:solidFill>
                <a:schemeClr val="tx1">
                  <a:lumMod val="65000"/>
                  <a:lumOff val="35000"/>
                </a:schemeClr>
              </a:solidFill>
            </a:endParaRPr>
          </a:p>
          <a:p>
            <a:endParaRPr lang="es" dirty="0"/>
          </a:p>
          <a:p>
            <a:endParaRPr lang="es" dirty="0"/>
          </a:p>
          <a:p>
            <a:endParaRPr lang="es" dirty="0"/>
          </a:p>
          <a:p>
            <a:endParaRPr lang="es" dirty="0"/>
          </a:p>
          <a:p>
            <a:endParaRPr lang="es" dirty="0"/>
          </a:p>
          <a:p>
            <a:endParaRPr lang="es" dirty="0">
              <a:solidFill>
                <a:schemeClr val="tx1">
                  <a:lumMod val="65000"/>
                  <a:lumOff val="35000"/>
                </a:schemeClr>
              </a:solidFill>
            </a:endParaRPr>
          </a:p>
          <a:p>
            <a:pPr algn="l" rtl="0"/>
            <a:r>
              <a:rPr lang="es" b="0" i="0" u="none">
                <a:solidFill>
                  <a:schemeClr val="tx1">
                    <a:lumMod val="65000"/>
                    <a:lumOff val="35000"/>
                  </a:schemeClr>
                </a:solidFill>
              </a:rPr>
              <a:t>YSI se ha asociado con OceanServer para producir i3XO, combinando Iver3 con su sonda de calidad de agua y ADCP</a:t>
            </a:r>
          </a:p>
          <a:p>
            <a:endParaRPr lang="es" dirty="0">
              <a:solidFill>
                <a:schemeClr val="tx1">
                  <a:lumMod val="65000"/>
                  <a:lumOff val="35000"/>
                </a:schemeClr>
              </a:solidFill>
            </a:endParaRPr>
          </a:p>
          <a:p>
            <a:pPr algn="l" rtl="0"/>
            <a:r>
              <a:rPr lang="es" b="0" i="0" u="none">
                <a:solidFill>
                  <a:schemeClr val="tx1">
                    <a:lumMod val="65000"/>
                    <a:lumOff val="35000"/>
                  </a:schemeClr>
                </a:solidFill>
              </a:rPr>
              <a:t>Kongsberg también tiene la solución Gavia - similar a un REMUS de aguas profundas</a:t>
            </a:r>
          </a:p>
          <a:p>
            <a:endParaRPr lang="es" dirty="0"/>
          </a:p>
          <a:p>
            <a:endParaRPr lang="es"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197" t="32162" r="7283" b="7647"/>
          <a:stretch/>
        </p:blipFill>
        <p:spPr bwMode="auto">
          <a:xfrm>
            <a:off x="297180" y="1417320"/>
            <a:ext cx="3848100" cy="998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3085" t="9028" r="3812"/>
          <a:stretch/>
        </p:blipFill>
        <p:spPr bwMode="auto">
          <a:xfrm>
            <a:off x="358140" y="2813849"/>
            <a:ext cx="5212080" cy="14976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197" y="47625"/>
            <a:ext cx="6528671" cy="988786"/>
          </a:xfrm>
        </p:spPr>
        <p:txBody>
          <a:bodyPr/>
          <a:lstStyle/>
          <a:p>
            <a:pPr algn="l" rtl="0"/>
            <a:r>
              <a:rPr lang="es" b="0" i="0" u="none"/>
              <a:t>Edición de LiDAR en MBMAX64</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40</a:t>
            </a:fld>
            <a:endParaRPr lang="es"/>
          </a:p>
        </p:txBody>
      </p:sp>
      <p:sp>
        <p:nvSpPr>
          <p:cNvPr id="4" name="TextBox 3"/>
          <p:cNvSpPr txBox="1"/>
          <p:nvPr/>
        </p:nvSpPr>
        <p:spPr>
          <a:xfrm>
            <a:off x="392429" y="1170802"/>
            <a:ext cx="6982591" cy="1754326"/>
          </a:xfrm>
          <a:prstGeom prst="rect">
            <a:avLst/>
          </a:prstGeom>
          <a:noFill/>
        </p:spPr>
        <p:txBody>
          <a:bodyPr wrap="square" rtlCol="0">
            <a:spAutoFit/>
          </a:bodyPr>
          <a:lstStyle/>
          <a:p>
            <a:pPr marL="285750" indent="-285750" algn="l" rtl="0">
              <a:buFontTx/>
              <a:buChar char="-"/>
            </a:pPr>
            <a:r>
              <a:rPr lang="es" b="0" i="0" u="none" dirty="0">
                <a:solidFill>
                  <a:schemeClr val="tx1">
                    <a:lumMod val="65000"/>
                    <a:lumOff val="35000"/>
                  </a:schemeClr>
                </a:solidFill>
              </a:rPr>
              <a:t>Ajuste Valores de Prueba Parcheo en Parámetros de Lectura</a:t>
            </a:r>
          </a:p>
          <a:p>
            <a:pPr marL="285750" indent="-285750" algn="l" rtl="0">
              <a:buFontTx/>
              <a:buChar char="-"/>
            </a:pPr>
            <a:r>
              <a:rPr lang="es" b="0" i="0" u="none" dirty="0">
                <a:solidFill>
                  <a:schemeClr val="tx1">
                    <a:lumMod val="65000"/>
                    <a:lumOff val="35000"/>
                  </a:schemeClr>
                </a:solidFill>
              </a:rPr>
              <a:t>Edite puntos de datos en vista perfil o en nube tiempo real</a:t>
            </a:r>
          </a:p>
          <a:p>
            <a:pPr marL="285750" indent="-285750" algn="l" rtl="0">
              <a:buFontTx/>
              <a:buChar char="-"/>
            </a:pPr>
            <a:r>
              <a:rPr lang="es" b="0" i="0" u="none" dirty="0">
                <a:solidFill>
                  <a:schemeClr val="tx1">
                    <a:lumMod val="65000"/>
                    <a:lumOff val="35000"/>
                  </a:schemeClr>
                </a:solidFill>
              </a:rPr>
              <a:t>Suavice datos GPS</a:t>
            </a:r>
          </a:p>
          <a:p>
            <a:pPr marL="285750" indent="-285750" algn="l" rtl="0">
              <a:buFontTx/>
              <a:buChar char="-"/>
            </a:pPr>
            <a:r>
              <a:rPr lang="es" b="0" i="0" u="none" dirty="0">
                <a:solidFill>
                  <a:schemeClr val="tx1">
                    <a:lumMod val="65000"/>
                    <a:lumOff val="35000"/>
                  </a:schemeClr>
                </a:solidFill>
              </a:rPr>
              <a:t>Aplique SBET a sus datos</a:t>
            </a:r>
          </a:p>
          <a:p>
            <a:pPr marL="285750" indent="-285750" algn="l" rtl="0">
              <a:buFontTx/>
              <a:buChar char="-"/>
            </a:pPr>
            <a:r>
              <a:rPr lang="es" b="0" i="0" u="none" dirty="0">
                <a:solidFill>
                  <a:schemeClr val="tx1">
                    <a:lumMod val="65000"/>
                    <a:lumOff val="35000"/>
                  </a:schemeClr>
                </a:solidFill>
              </a:rPr>
              <a:t>Defina Modo Profundidad o Elevación</a:t>
            </a:r>
          </a:p>
          <a:p>
            <a:pPr marL="285750" indent="-285750" algn="l" rtl="0">
              <a:buFontTx/>
              <a:buChar char="-"/>
            </a:pPr>
            <a:endParaRPr lang="e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015" y="2772728"/>
            <a:ext cx="6597650" cy="361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590394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4672" y="9525"/>
            <a:ext cx="6528671" cy="988786"/>
          </a:xfrm>
        </p:spPr>
        <p:txBody>
          <a:bodyPr/>
          <a:lstStyle/>
          <a:p>
            <a:pPr algn="l" rtl="0"/>
            <a:r>
              <a:rPr lang="es" b="0" i="0" u="none"/>
              <a:t>Filtrado GPS</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41</a:t>
            </a:fld>
            <a:endParaRPr lang="es"/>
          </a:p>
        </p:txBody>
      </p:sp>
      <p:pic>
        <p:nvPicPr>
          <p:cNvPr id="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9175" y="4359984"/>
            <a:ext cx="3429001" cy="141194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523999"/>
            <a:ext cx="3681786" cy="42550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687704" y="1504947"/>
            <a:ext cx="4217582" cy="2308324"/>
          </a:xfrm>
          <a:prstGeom prst="rect">
            <a:avLst/>
          </a:prstGeom>
        </p:spPr>
        <p:txBody>
          <a:bodyPr wrap="square">
            <a:spAutoFit/>
          </a:bodyPr>
          <a:lstStyle/>
          <a:p>
            <a:pPr marL="285750" indent="-285750" algn="l" rtl="0">
              <a:buClr>
                <a:srgbClr val="0D739C"/>
              </a:buClr>
              <a:buFont typeface="Wingdings" panose="05000000000000000000" pitchFamily="2" charset="2"/>
              <a:buChar char="Ø"/>
            </a:pPr>
            <a:r>
              <a:rPr lang="es" b="0" i="0" u="none" dirty="0">
                <a:solidFill>
                  <a:schemeClr val="tx1">
                    <a:lumMod val="65000"/>
                    <a:lumOff val="35000"/>
                  </a:schemeClr>
                </a:solidFill>
              </a:rPr>
              <a:t>Los datos LiDAR son generalmente </a:t>
            </a:r>
            <a:r>
              <a:rPr lang="es" b="0" i="0" u="none" dirty="0" smtClean="0">
                <a:solidFill>
                  <a:schemeClr val="tx1">
                    <a:lumMod val="65000"/>
                    <a:lumOff val="35000"/>
                  </a:schemeClr>
                </a:solidFill>
              </a:rPr>
              <a:t>limpios </a:t>
            </a:r>
            <a:r>
              <a:rPr lang="es" b="0" i="0" u="none" dirty="0">
                <a:solidFill>
                  <a:schemeClr val="tx1">
                    <a:lumMod val="65000"/>
                    <a:lumOff val="35000"/>
                  </a:schemeClr>
                </a:solidFill>
              </a:rPr>
              <a:t>de picos experimentados en un Sonar de levantamiento Multihaz. </a:t>
            </a:r>
          </a:p>
          <a:p>
            <a:pPr marL="285750" indent="-285750" algn="l" rtl="0">
              <a:buFont typeface="Wingdings" panose="05000000000000000000" pitchFamily="2" charset="2"/>
              <a:buChar char="Ø"/>
            </a:pPr>
            <a:endParaRPr lang="es" dirty="0">
              <a:solidFill>
                <a:schemeClr val="tx1">
                  <a:lumMod val="65000"/>
                  <a:lumOff val="35000"/>
                </a:schemeClr>
              </a:solidFill>
            </a:endParaRPr>
          </a:p>
          <a:p>
            <a:pPr marL="285750" indent="-285750" algn="l" rtl="0">
              <a:buClr>
                <a:srgbClr val="0D739C"/>
              </a:buClr>
              <a:buFont typeface="Wingdings" panose="05000000000000000000" pitchFamily="2" charset="2"/>
              <a:buChar char="Ø"/>
            </a:pPr>
            <a:r>
              <a:rPr lang="es" b="0" i="0" u="none" dirty="0">
                <a:solidFill>
                  <a:schemeClr val="tx1">
                    <a:lumMod val="65000"/>
                    <a:lumOff val="35000"/>
                  </a:schemeClr>
                </a:solidFill>
              </a:rPr>
              <a:t>Los datos pueden ser </a:t>
            </a:r>
            <a:r>
              <a:rPr lang="es" b="0" i="0" u="none" dirty="0" smtClean="0">
                <a:solidFill>
                  <a:schemeClr val="tx1">
                    <a:lumMod val="65000"/>
                    <a:lumOff val="35000"/>
                  </a:schemeClr>
                </a:solidFill>
              </a:rPr>
              <a:t>limpiados </a:t>
            </a:r>
            <a:r>
              <a:rPr lang="es" b="0" i="0" u="none" dirty="0">
                <a:solidFill>
                  <a:schemeClr val="tx1">
                    <a:lumMod val="65000"/>
                    <a:lumOff val="35000"/>
                  </a:schemeClr>
                </a:solidFill>
              </a:rPr>
              <a:t>con una serie de filtros. El código SBG para RTK franja Angosta, el modo requerido para buenos datos, es 7. </a:t>
            </a:r>
            <a:endParaRPr lang="es" dirty="0">
              <a:solidFill>
                <a:schemeClr val="tx1">
                  <a:lumMod val="65000"/>
                  <a:lumOff val="35000"/>
                </a:schemeClr>
              </a:solidFill>
            </a:endParaRPr>
          </a:p>
        </p:txBody>
      </p:sp>
    </p:spTree>
    <p:extLst>
      <p:ext uri="{BB962C8B-B14F-4D97-AF65-F5344CB8AC3E}">
        <p14:creationId xmlns:p14="http://schemas.microsoft.com/office/powerpoint/2010/main" val="21790906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Filtrado GPS</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42</a:t>
            </a:fld>
            <a:endParaRPr lang="es"/>
          </a:p>
        </p:txBody>
      </p:sp>
      <p:sp>
        <p:nvSpPr>
          <p:cNvPr id="4" name="TextBox 3"/>
          <p:cNvSpPr txBox="1"/>
          <p:nvPr/>
        </p:nvSpPr>
        <p:spPr>
          <a:xfrm>
            <a:off x="152399" y="1343025"/>
            <a:ext cx="7686676" cy="1569660"/>
          </a:xfrm>
          <a:prstGeom prst="rect">
            <a:avLst/>
          </a:prstGeom>
          <a:noFill/>
        </p:spPr>
        <p:txBody>
          <a:bodyPr wrap="square" rtlCol="0">
            <a:spAutoFit/>
          </a:bodyPr>
          <a:lstStyle/>
          <a:p>
            <a:pPr marL="285750" indent="-285750" algn="l" rtl="0">
              <a:buClr>
                <a:srgbClr val="0D739C"/>
              </a:buClr>
              <a:buFont typeface="Wingdings" panose="05000000000000000000" pitchFamily="2" charset="2"/>
              <a:buChar char="Ø"/>
            </a:pPr>
            <a:r>
              <a:rPr lang="es" sz="1600" b="0" i="0" u="none" dirty="0">
                <a:solidFill>
                  <a:schemeClr val="tx1">
                    <a:lumMod val="65000"/>
                    <a:lumOff val="35000"/>
                  </a:schemeClr>
                </a:solidFill>
                <a:latin typeface="+mj-lt"/>
              </a:rPr>
              <a:t>Cuando filtre datos GPS con base en el valor Modo, es importante que active el parámetro borrar sondajes entre puntos de posición borrados, para que los GNSS malos no afecten la calidad del producto final. </a:t>
            </a:r>
          </a:p>
          <a:p>
            <a:pPr marL="285750" indent="-285750" algn="l" rtl="0">
              <a:buFont typeface="Wingdings" panose="05000000000000000000" pitchFamily="2" charset="2"/>
              <a:buChar char="Ø"/>
            </a:pPr>
            <a:endParaRPr lang="es" sz="1600" dirty="0">
              <a:solidFill>
                <a:schemeClr val="tx1">
                  <a:lumMod val="65000"/>
                  <a:lumOff val="35000"/>
                </a:schemeClr>
              </a:solidFill>
              <a:latin typeface="+mj-lt"/>
            </a:endParaRPr>
          </a:p>
          <a:p>
            <a:pPr marL="285750" indent="-285750" algn="l" rtl="0">
              <a:buClr>
                <a:srgbClr val="0D739C"/>
              </a:buClr>
              <a:buFont typeface="Wingdings" panose="05000000000000000000" pitchFamily="2" charset="2"/>
              <a:buChar char="Ø"/>
            </a:pPr>
            <a:r>
              <a:rPr lang="es" sz="1600" b="0" i="0" u="none" dirty="0">
                <a:solidFill>
                  <a:schemeClr val="tx1">
                    <a:lumMod val="65000"/>
                    <a:lumOff val="35000"/>
                  </a:schemeClr>
                </a:solidFill>
                <a:latin typeface="+mj-lt"/>
              </a:rPr>
              <a:t>A diferencia de los datos de sonar, las posiciones LiDAR no pueden ser interpoladas.</a:t>
            </a:r>
            <a:endParaRPr lang="es" sz="1600" dirty="0">
              <a:solidFill>
                <a:schemeClr val="tx1">
                  <a:lumMod val="65000"/>
                  <a:lumOff val="35000"/>
                </a:schemeClr>
              </a:solidFill>
              <a:latin typeface="+mj-lt"/>
            </a:endParaRPr>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1298" y="5149414"/>
            <a:ext cx="2616027" cy="11099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16" y="2994420"/>
            <a:ext cx="6019382" cy="326499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382947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Datos Sensor Vuelo</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43</a:t>
            </a:fld>
            <a:endParaRPr lang="es"/>
          </a:p>
        </p:txBody>
      </p:sp>
      <p:sp>
        <p:nvSpPr>
          <p:cNvPr id="4" name="TextBox 3"/>
          <p:cNvSpPr txBox="1"/>
          <p:nvPr/>
        </p:nvSpPr>
        <p:spPr>
          <a:xfrm>
            <a:off x="304799" y="1533973"/>
            <a:ext cx="3705225" cy="4247317"/>
          </a:xfrm>
          <a:prstGeom prst="rect">
            <a:avLst/>
          </a:prstGeom>
          <a:noFill/>
        </p:spPr>
        <p:txBody>
          <a:bodyPr wrap="square" rtlCol="0">
            <a:spAutoFit/>
          </a:bodyPr>
          <a:lstStyle/>
          <a:p>
            <a:pPr marL="342900" indent="-342900" algn="l" rtl="0">
              <a:buFont typeface="Arial" panose="020B0604020202020204" pitchFamily="34" charset="0"/>
              <a:buChar char="•"/>
            </a:pPr>
            <a:r>
              <a:rPr lang="es" b="0" i="0" u="none" dirty="0">
                <a:solidFill>
                  <a:schemeClr val="tx1">
                    <a:lumMod val="65000"/>
                    <a:lumOff val="35000"/>
                  </a:schemeClr>
                </a:solidFill>
                <a:latin typeface="+mj-lt"/>
              </a:rPr>
              <a:t>La ventana Marea permite al usuario verificar los datos de vuelo por </a:t>
            </a:r>
            <a:r>
              <a:rPr lang="es" b="0" i="0" u="none" dirty="0" smtClean="0">
                <a:solidFill>
                  <a:schemeClr val="tx1">
                    <a:lumMod val="65000"/>
                    <a:lumOff val="35000"/>
                  </a:schemeClr>
                </a:solidFill>
                <a:latin typeface="+mj-lt"/>
              </a:rPr>
              <a:t>una adecuada </a:t>
            </a:r>
            <a:r>
              <a:rPr lang="es" b="0" i="0" u="none" dirty="0">
                <a:solidFill>
                  <a:schemeClr val="tx1">
                    <a:lumMod val="65000"/>
                    <a:lumOff val="35000"/>
                  </a:schemeClr>
                </a:solidFill>
                <a:latin typeface="+mj-lt"/>
              </a:rPr>
              <a:t>elevación. </a:t>
            </a:r>
          </a:p>
          <a:p>
            <a:pPr marL="342900" indent="-342900" algn="l" rtl="0">
              <a:buFont typeface="Arial" panose="020B0604020202020204" pitchFamily="34" charset="0"/>
              <a:buChar char="•"/>
            </a:pPr>
            <a:endParaRPr lang="es" dirty="0" smtClean="0">
              <a:solidFill>
                <a:schemeClr val="tx1">
                  <a:lumMod val="65000"/>
                  <a:lumOff val="35000"/>
                </a:schemeClr>
              </a:solidFill>
              <a:latin typeface="+mj-lt"/>
            </a:endParaRPr>
          </a:p>
          <a:p>
            <a:pPr marL="342900" indent="-342900" algn="l" rtl="0">
              <a:buFont typeface="Arial" panose="020B0604020202020204" pitchFamily="34" charset="0"/>
              <a:buChar char="•"/>
            </a:pPr>
            <a:endParaRPr lang="es" dirty="0">
              <a:solidFill>
                <a:schemeClr val="tx1">
                  <a:lumMod val="65000"/>
                  <a:lumOff val="35000"/>
                </a:schemeClr>
              </a:solidFill>
              <a:latin typeface="+mj-lt"/>
            </a:endParaRPr>
          </a:p>
          <a:p>
            <a:pPr marL="342900" indent="-342900" algn="l" rtl="0">
              <a:buFont typeface="Arial" panose="020B0604020202020204" pitchFamily="34" charset="0"/>
              <a:buChar char="•"/>
            </a:pPr>
            <a:r>
              <a:rPr lang="es" b="0" i="0" u="none" dirty="0">
                <a:solidFill>
                  <a:schemeClr val="tx1">
                    <a:lumMod val="65000"/>
                    <a:lumOff val="35000"/>
                  </a:schemeClr>
                </a:solidFill>
                <a:latin typeface="+mj-lt"/>
              </a:rPr>
              <a:t>La ventana de Cabeceo y Balanceo permite al usuario ver y editar los datos desde el IMU si es necesario. </a:t>
            </a:r>
          </a:p>
          <a:p>
            <a:pPr marL="342900" indent="-342900" algn="l" rtl="0">
              <a:buFont typeface="Arial" panose="020B0604020202020204" pitchFamily="34" charset="0"/>
              <a:buChar char="•"/>
            </a:pPr>
            <a:endParaRPr lang="es" dirty="0" smtClean="0">
              <a:solidFill>
                <a:schemeClr val="tx1">
                  <a:lumMod val="65000"/>
                  <a:lumOff val="35000"/>
                </a:schemeClr>
              </a:solidFill>
              <a:latin typeface="+mj-lt"/>
            </a:endParaRPr>
          </a:p>
          <a:p>
            <a:pPr marL="342900" indent="-342900" algn="l" rtl="0">
              <a:buFont typeface="Arial" panose="020B0604020202020204" pitchFamily="34" charset="0"/>
              <a:buChar char="•"/>
            </a:pPr>
            <a:endParaRPr lang="es" dirty="0" smtClean="0">
              <a:solidFill>
                <a:schemeClr val="tx1">
                  <a:lumMod val="65000"/>
                  <a:lumOff val="35000"/>
                </a:schemeClr>
              </a:solidFill>
              <a:latin typeface="+mj-lt"/>
            </a:endParaRPr>
          </a:p>
          <a:p>
            <a:pPr marL="342900" indent="-342900" algn="l" rtl="0">
              <a:buFont typeface="Arial" panose="020B0604020202020204" pitchFamily="34" charset="0"/>
              <a:buChar char="•"/>
            </a:pPr>
            <a:r>
              <a:rPr lang="es" b="0" i="0" u="none" dirty="0">
                <a:solidFill>
                  <a:schemeClr val="tx1">
                    <a:lumMod val="65000"/>
                    <a:lumOff val="35000"/>
                  </a:schemeClr>
                </a:solidFill>
                <a:latin typeface="+mj-lt"/>
              </a:rPr>
              <a:t>La ventana Velocidad permite al usuario la habilidad para QC la velocidad del vuelo. </a:t>
            </a:r>
            <a:endParaRPr lang="es" dirty="0">
              <a:solidFill>
                <a:schemeClr val="tx1">
                  <a:lumMod val="65000"/>
                  <a:lumOff val="35000"/>
                </a:schemeClr>
              </a:solidFill>
              <a:latin typeface="+mj-lt"/>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03554" y="1531262"/>
            <a:ext cx="3912710" cy="153197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3553" y="4763411"/>
            <a:ext cx="3972395" cy="12752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03556" y="3088407"/>
            <a:ext cx="3972393" cy="167500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2387764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Filtro Vegetación</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44</a:t>
            </a:fld>
            <a:endParaRPr lang="es"/>
          </a:p>
        </p:txBody>
      </p:sp>
      <p:sp>
        <p:nvSpPr>
          <p:cNvPr id="4" name="TextBox 3"/>
          <p:cNvSpPr txBox="1"/>
          <p:nvPr/>
        </p:nvSpPr>
        <p:spPr>
          <a:xfrm>
            <a:off x="167640" y="1131827"/>
            <a:ext cx="2318385" cy="4401205"/>
          </a:xfrm>
          <a:prstGeom prst="rect">
            <a:avLst/>
          </a:prstGeom>
          <a:noFill/>
        </p:spPr>
        <p:txBody>
          <a:bodyPr wrap="square" rtlCol="0">
            <a:spAutoFit/>
          </a:bodyPr>
          <a:lstStyle/>
          <a:p>
            <a:pPr algn="l" rtl="0"/>
            <a:r>
              <a:rPr lang="es" sz="1400" b="0" i="0" u="none" dirty="0">
                <a:solidFill>
                  <a:schemeClr val="tx1">
                    <a:lumMod val="65000"/>
                    <a:lumOff val="35000"/>
                  </a:schemeClr>
                </a:solidFill>
              </a:rPr>
              <a:t>Accesado en MBMax64 -&gt; Ventana Perfil.</a:t>
            </a:r>
          </a:p>
          <a:p>
            <a:endParaRPr lang="es" sz="1400" dirty="0">
              <a:solidFill>
                <a:schemeClr val="tx1">
                  <a:lumMod val="65000"/>
                  <a:lumOff val="35000"/>
                </a:schemeClr>
              </a:solidFill>
            </a:endParaRPr>
          </a:p>
          <a:p>
            <a:pPr algn="l" rtl="0"/>
            <a:r>
              <a:rPr lang="es" sz="1400" b="0" i="0" u="none" dirty="0">
                <a:solidFill>
                  <a:schemeClr val="tx1">
                    <a:lumMod val="65000"/>
                    <a:lumOff val="35000"/>
                  </a:schemeClr>
                </a:solidFill>
              </a:rPr>
              <a:t>Interpola nivel de tierra desde elevación min</a:t>
            </a:r>
          </a:p>
          <a:p>
            <a:endParaRPr lang="es" sz="1400" dirty="0" smtClean="0">
              <a:solidFill>
                <a:schemeClr val="tx1">
                  <a:lumMod val="65000"/>
                  <a:lumOff val="35000"/>
                </a:schemeClr>
              </a:solidFill>
            </a:endParaRPr>
          </a:p>
          <a:p>
            <a:pPr lvl="0" algn="l" rtl="0"/>
            <a:endParaRPr lang="es" sz="1400" b="1" dirty="0" smtClean="0">
              <a:solidFill>
                <a:schemeClr val="tx1">
                  <a:lumMod val="65000"/>
                  <a:lumOff val="35000"/>
                </a:schemeClr>
              </a:solidFill>
            </a:endParaRPr>
          </a:p>
          <a:p>
            <a:pPr lvl="0" algn="l" rtl="0"/>
            <a:r>
              <a:rPr lang="es" sz="1400" b="1" i="0" u="none" dirty="0">
                <a:solidFill>
                  <a:srgbClr val="0D739C"/>
                </a:solidFill>
              </a:rPr>
              <a:t>Tamaño Ventana:</a:t>
            </a:r>
            <a:r>
              <a:rPr lang="es" sz="1400" b="0" i="0" u="none" dirty="0">
                <a:solidFill>
                  <a:srgbClr val="0D739C"/>
                </a:solidFill>
              </a:rPr>
              <a:t> </a:t>
            </a:r>
            <a:r>
              <a:rPr lang="es" sz="1400" b="0" i="0" u="none" dirty="0">
                <a:solidFill>
                  <a:schemeClr val="tx1">
                    <a:lumMod val="65000"/>
                    <a:lumOff val="35000"/>
                  </a:schemeClr>
                </a:solidFill>
              </a:rPr>
              <a:t>La distancia del segmento a lo largo del perfil</a:t>
            </a:r>
          </a:p>
          <a:p>
            <a:endParaRPr lang="es" sz="1400" b="1" dirty="0" smtClean="0">
              <a:solidFill>
                <a:schemeClr val="tx1">
                  <a:lumMod val="65000"/>
                  <a:lumOff val="35000"/>
                </a:schemeClr>
              </a:solidFill>
            </a:endParaRPr>
          </a:p>
          <a:p>
            <a:pPr algn="l" rtl="0"/>
            <a:r>
              <a:rPr lang="es" sz="1400" b="1" i="0" u="none" dirty="0">
                <a:solidFill>
                  <a:srgbClr val="0D739C"/>
                </a:solidFill>
              </a:rPr>
              <a:t>Porcentaje de Traslapo:</a:t>
            </a:r>
            <a:r>
              <a:rPr lang="es" sz="1400" b="0" i="0" u="none" dirty="0">
                <a:solidFill>
                  <a:srgbClr val="0D739C"/>
                </a:solidFill>
              </a:rPr>
              <a:t> </a:t>
            </a:r>
            <a:r>
              <a:rPr lang="es" sz="1400" b="0" i="0" u="none" dirty="0">
                <a:solidFill>
                  <a:schemeClr val="tx1">
                    <a:lumMod val="65000"/>
                    <a:lumOff val="35000"/>
                  </a:schemeClr>
                </a:solidFill>
              </a:rPr>
              <a:t>Traslapo entre segmentos de ventana</a:t>
            </a:r>
            <a:endParaRPr lang="es" sz="1400" dirty="0">
              <a:solidFill>
                <a:schemeClr val="tx1">
                  <a:lumMod val="65000"/>
                  <a:lumOff val="35000"/>
                </a:schemeClr>
              </a:solidFill>
            </a:endParaRPr>
          </a:p>
          <a:p>
            <a:pPr lvl="0" algn="l" rtl="0"/>
            <a:endParaRPr lang="es" sz="1400" b="1" dirty="0" smtClean="0">
              <a:solidFill>
                <a:schemeClr val="tx1">
                  <a:lumMod val="65000"/>
                  <a:lumOff val="35000"/>
                </a:schemeClr>
              </a:solidFill>
            </a:endParaRPr>
          </a:p>
          <a:p>
            <a:pPr lvl="0" algn="l" rtl="0"/>
            <a:r>
              <a:rPr lang="es" sz="1400" b="1" i="0" u="none" dirty="0">
                <a:solidFill>
                  <a:srgbClr val="0D739C"/>
                </a:solidFill>
              </a:rPr>
              <a:t>Tamaño Puerta:</a:t>
            </a:r>
            <a:r>
              <a:rPr lang="es" sz="1400" b="0" i="0" u="none" dirty="0">
                <a:solidFill>
                  <a:srgbClr val="0D739C"/>
                </a:solidFill>
              </a:rPr>
              <a:t> </a:t>
            </a:r>
            <a:r>
              <a:rPr lang="es" sz="1400" b="0" i="0" u="none" dirty="0">
                <a:solidFill>
                  <a:schemeClr val="tx1">
                    <a:lumMod val="65000"/>
                    <a:lumOff val="35000"/>
                  </a:schemeClr>
                </a:solidFill>
              </a:rPr>
              <a:t>Elevación sobre y debajo del nivel de tierra interpolado, filtra datos por fuera de las puertas</a:t>
            </a:r>
            <a:endParaRPr lang="es" sz="1400" dirty="0">
              <a:solidFill>
                <a:schemeClr val="tx1">
                  <a:lumMod val="65000"/>
                  <a:lumOff val="35000"/>
                </a:schemeClr>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3671" y="1724025"/>
            <a:ext cx="6382335" cy="33537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2600325" y="3714750"/>
            <a:ext cx="1026793" cy="982979"/>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Tree>
    <p:extLst>
      <p:ext uri="{BB962C8B-B14F-4D97-AF65-F5344CB8AC3E}">
        <p14:creationId xmlns:p14="http://schemas.microsoft.com/office/powerpoint/2010/main" val="331256711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Filtro Vegetación</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45</a:t>
            </a:fld>
            <a:endParaRPr lang="es"/>
          </a:p>
        </p:txBody>
      </p:sp>
      <p:pic>
        <p:nvPicPr>
          <p:cNvPr id="4" name="Picture 3"/>
          <p:cNvPicPr/>
          <p:nvPr/>
        </p:nvPicPr>
        <p:blipFill>
          <a:blip r:embed="rId2" cstate="print">
            <a:extLst>
              <a:ext uri="{28A0092B-C50C-407E-A947-70E740481C1C}">
                <a14:useLocalDpi xmlns:a14="http://schemas.microsoft.com/office/drawing/2010/main" val="0"/>
              </a:ext>
            </a:extLst>
          </a:blip>
          <a:stretch>
            <a:fillRect/>
          </a:stretch>
        </p:blipFill>
        <p:spPr>
          <a:xfrm>
            <a:off x="707707" y="1588770"/>
            <a:ext cx="4588193" cy="2762001"/>
          </a:xfrm>
          <a:prstGeom prst="rect">
            <a:avLst/>
          </a:prstGeom>
          <a:ln>
            <a:noFill/>
          </a:ln>
          <a:effectLst>
            <a:outerShdw blurRad="292100" dist="139700" dir="2700000" algn="tl" rotWithShape="0">
              <a:srgbClr val="333333">
                <a:alpha val="65000"/>
              </a:srgbClr>
            </a:outerShdw>
          </a:effectLst>
        </p:spPr>
      </p:pic>
      <p:pic>
        <p:nvPicPr>
          <p:cNvPr id="5" name="Picture 4"/>
          <p:cNvPicPr/>
          <p:nvPr/>
        </p:nvPicPr>
        <p:blipFill>
          <a:blip r:embed="rId3"/>
          <a:stretch>
            <a:fillRect/>
          </a:stretch>
        </p:blipFill>
        <p:spPr>
          <a:xfrm>
            <a:off x="3001804" y="4298176"/>
            <a:ext cx="4404836" cy="2398534"/>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259079" y="1109514"/>
            <a:ext cx="7252674" cy="400110"/>
          </a:xfrm>
          <a:prstGeom prst="rect">
            <a:avLst/>
          </a:prstGeom>
          <a:noFill/>
        </p:spPr>
        <p:txBody>
          <a:bodyPr wrap="square" rtlCol="0">
            <a:spAutoFit/>
          </a:bodyPr>
          <a:lstStyle/>
          <a:p>
            <a:pPr marL="342900" indent="-342900" algn="l" rtl="0">
              <a:buFont typeface="Wingdings" panose="05000000000000000000" pitchFamily="2" charset="2"/>
              <a:buChar char="v"/>
            </a:pPr>
            <a:r>
              <a:rPr lang="es" sz="2000" b="0" i="0" u="none" dirty="0">
                <a:solidFill>
                  <a:schemeClr val="tx1">
                    <a:lumMod val="65000"/>
                    <a:lumOff val="35000"/>
                  </a:schemeClr>
                </a:solidFill>
              </a:rPr>
              <a:t>El filtrado permite el análisis de elevaciones del terreno.</a:t>
            </a:r>
            <a:endParaRPr lang="es" sz="2000" dirty="0">
              <a:solidFill>
                <a:schemeClr val="tx1">
                  <a:lumMod val="65000"/>
                  <a:lumOff val="35000"/>
                </a:schemeClr>
              </a:solidFill>
            </a:endParaRPr>
          </a:p>
        </p:txBody>
      </p:sp>
    </p:spTree>
    <p:extLst>
      <p:ext uri="{BB962C8B-B14F-4D97-AF65-F5344CB8AC3E}">
        <p14:creationId xmlns:p14="http://schemas.microsoft.com/office/powerpoint/2010/main" val="49767010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Volumen de Depósitos TIN</a:t>
            </a:r>
            <a:endParaRPr lang="es" dirty="0"/>
          </a:p>
        </p:txBody>
      </p:sp>
      <p:sp>
        <p:nvSpPr>
          <p:cNvPr id="3" name="Content Placeholder 2"/>
          <p:cNvSpPr>
            <a:spLocks noGrp="1"/>
          </p:cNvSpPr>
          <p:nvPr>
            <p:ph sz="half" idx="1"/>
          </p:nvPr>
        </p:nvSpPr>
        <p:spPr>
          <a:xfrm>
            <a:off x="347472" y="5554715"/>
            <a:ext cx="8098875" cy="4519651"/>
          </a:xfrm>
        </p:spPr>
        <p:txBody>
          <a:bodyPr>
            <a:noAutofit/>
          </a:bodyPr>
          <a:lstStyle/>
          <a:p>
            <a:pPr marL="457200" indent="-457200" algn="l" rtl="0">
              <a:buClr>
                <a:schemeClr val="tx1">
                  <a:lumMod val="50000"/>
                  <a:lumOff val="50000"/>
                </a:schemeClr>
              </a:buClr>
              <a:buFont typeface="Arial" panose="020B0604020202020204" pitchFamily="34" charset="0"/>
              <a:buChar char="•"/>
            </a:pPr>
            <a:r>
              <a:rPr lang="es" sz="1800" b="0" i="0" u="none">
                <a:solidFill>
                  <a:schemeClr val="tx1">
                    <a:lumMod val="65000"/>
                    <a:lumOff val="35000"/>
                  </a:schemeClr>
                </a:solidFill>
              </a:rPr>
              <a:t>Rápidamente calcule volúmenes de un área usando un archivo de borde.</a:t>
            </a:r>
            <a:endParaRPr lang="es" sz="1800" baseline="0" dirty="0">
              <a:solidFill>
                <a:schemeClr val="tx1">
                  <a:lumMod val="65000"/>
                  <a:lumOff val="35000"/>
                </a:schemeClr>
              </a:solidFill>
            </a:endParaRPr>
          </a:p>
          <a:p>
            <a:pPr marL="457200" indent="-457200" algn="l" rtl="0">
              <a:buClr>
                <a:schemeClr val="tx1">
                  <a:lumMod val="50000"/>
                  <a:lumOff val="50000"/>
                </a:schemeClr>
              </a:buClr>
              <a:buFont typeface="Arial" panose="020B0604020202020204" pitchFamily="34" charset="0"/>
              <a:buChar char="•"/>
            </a:pPr>
            <a:r>
              <a:rPr lang="es" sz="1800" b="0" i="0" u="none">
                <a:solidFill>
                  <a:schemeClr val="tx1">
                    <a:lumMod val="65000"/>
                    <a:lumOff val="35000"/>
                  </a:schemeClr>
                </a:solidFill>
              </a:rPr>
              <a:t>Múltiples depósitos pueden ser medidos de una vez usando bordes individuales.</a:t>
            </a:r>
          </a:p>
          <a:p>
            <a:pPr marL="457200" indent="-457200" algn="l" rtl="0">
              <a:buClr>
                <a:schemeClr val="tx1">
                  <a:lumMod val="50000"/>
                  <a:lumOff val="50000"/>
                </a:schemeClr>
              </a:buClr>
              <a:buFont typeface="Arial" panose="020B0604020202020204" pitchFamily="34" charset="0"/>
              <a:buChar char="•"/>
            </a:pPr>
            <a:endParaRPr lang="es" sz="1800" baseline="0" dirty="0" smtClean="0">
              <a:solidFill>
                <a:schemeClr val="tx1">
                  <a:lumMod val="50000"/>
                  <a:lumOff val="50000"/>
                </a:schemeClr>
              </a:solidFill>
            </a:endParaRPr>
          </a:p>
        </p:txBody>
      </p:sp>
      <p:pic>
        <p:nvPicPr>
          <p:cNvPr id="1026" name="Picture 2"/>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9946" t="18592" r="23450" b="13563"/>
          <a:stretch/>
        </p:blipFill>
        <p:spPr bwMode="auto">
          <a:xfrm>
            <a:off x="775402" y="1382221"/>
            <a:ext cx="6100741" cy="400905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38414873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Volumen Pila de Almacenamiento.</a:t>
            </a:r>
            <a:endParaRPr lang="es" dirty="0"/>
          </a:p>
        </p:txBody>
      </p:sp>
      <p:sp>
        <p:nvSpPr>
          <p:cNvPr id="5" name="Slide Number Placeholder 4"/>
          <p:cNvSpPr>
            <a:spLocks noGrp="1"/>
          </p:cNvSpPr>
          <p:nvPr>
            <p:ph type="sldNum" sz="quarter" idx="12"/>
          </p:nvPr>
        </p:nvSpPr>
        <p:spPr/>
        <p:txBody>
          <a:bodyPr/>
          <a:lstStyle/>
          <a:p>
            <a:pPr algn="l" rtl="0"/>
            <a:fld id="{85E8AA4D-0D70-493C-908B-27002ACFC956}" type="slidenum">
              <a:rPr/>
              <a:t>47</a:t>
            </a:fld>
            <a:endParaRPr lang="es"/>
          </a:p>
        </p:txBody>
      </p:sp>
      <p:pic>
        <p:nvPicPr>
          <p:cNvPr id="3" name="Picture 2"/>
          <p:cNvPicPr>
            <a:picLocks noChangeAspect="1"/>
          </p:cNvPicPr>
          <p:nvPr/>
        </p:nvPicPr>
        <p:blipFill>
          <a:blip r:embed="rId2"/>
          <a:stretch>
            <a:fillRect/>
          </a:stretch>
        </p:blipFill>
        <p:spPr>
          <a:xfrm>
            <a:off x="347472" y="1510451"/>
            <a:ext cx="7826391" cy="3441051"/>
          </a:xfrm>
          <a:prstGeom prst="rect">
            <a:avLst/>
          </a:prstGeom>
          <a:ln>
            <a:solidFill>
              <a:schemeClr val="tx1">
                <a:lumMod val="65000"/>
                <a:lumOff val="35000"/>
              </a:schemeClr>
            </a:solidFill>
          </a:ln>
        </p:spPr>
      </p:pic>
      <p:sp>
        <p:nvSpPr>
          <p:cNvPr id="4" name="TextBox 3"/>
          <p:cNvSpPr txBox="1"/>
          <p:nvPr/>
        </p:nvSpPr>
        <p:spPr>
          <a:xfrm>
            <a:off x="280798" y="5121426"/>
            <a:ext cx="6910578" cy="646331"/>
          </a:xfrm>
          <a:prstGeom prst="rect">
            <a:avLst/>
          </a:prstGeom>
          <a:noFill/>
        </p:spPr>
        <p:txBody>
          <a:bodyPr wrap="square" rtlCol="0">
            <a:spAutoFit/>
          </a:bodyPr>
          <a:lstStyle/>
          <a:p>
            <a:pPr marL="285750" indent="-285750" algn="l" rtl="0">
              <a:buFont typeface="Arial" panose="020B0604020202020204" pitchFamily="34" charset="0"/>
              <a:buChar char="•"/>
            </a:pPr>
            <a:r>
              <a:rPr lang="es" b="0" i="0" u="none">
                <a:solidFill>
                  <a:schemeClr val="tx1">
                    <a:lumMod val="65000"/>
                    <a:lumOff val="35000"/>
                  </a:schemeClr>
                </a:solidFill>
              </a:rPr>
              <a:t>Para comenzar el volumen de depósito, un archivo de borde es requerido para cada pila a ser calculada.</a:t>
            </a:r>
            <a:endParaRPr lang="es" dirty="0">
              <a:solidFill>
                <a:schemeClr val="tx1">
                  <a:lumMod val="65000"/>
                  <a:lumOff val="35000"/>
                </a:schemeClr>
              </a:solidFill>
            </a:endParaRPr>
          </a:p>
        </p:txBody>
      </p:sp>
    </p:spTree>
    <p:extLst>
      <p:ext uri="{BB962C8B-B14F-4D97-AF65-F5344CB8AC3E}">
        <p14:creationId xmlns:p14="http://schemas.microsoft.com/office/powerpoint/2010/main" val="100285057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Volumen Pila de Almacenamiento.</a:t>
            </a:r>
            <a:endParaRPr lang="es" dirty="0"/>
          </a:p>
        </p:txBody>
      </p:sp>
      <p:sp>
        <p:nvSpPr>
          <p:cNvPr id="5" name="Slide Number Placeholder 4"/>
          <p:cNvSpPr>
            <a:spLocks noGrp="1"/>
          </p:cNvSpPr>
          <p:nvPr>
            <p:ph type="sldNum" sz="quarter" idx="12"/>
          </p:nvPr>
        </p:nvSpPr>
        <p:spPr/>
        <p:txBody>
          <a:bodyPr/>
          <a:lstStyle/>
          <a:p>
            <a:pPr algn="l" rtl="0"/>
            <a:fld id="{85E8AA4D-0D70-493C-908B-27002ACFC956}" type="slidenum">
              <a:rPr/>
              <a:t>48</a:t>
            </a:fld>
            <a:endParaRPr lang="es"/>
          </a:p>
        </p:txBody>
      </p:sp>
      <p:sp>
        <p:nvSpPr>
          <p:cNvPr id="8" name="TextBox 7"/>
          <p:cNvSpPr txBox="1"/>
          <p:nvPr/>
        </p:nvSpPr>
        <p:spPr>
          <a:xfrm>
            <a:off x="6767770" y="2314364"/>
            <a:ext cx="2242879" cy="3139321"/>
          </a:xfrm>
          <a:prstGeom prst="rect">
            <a:avLst/>
          </a:prstGeom>
          <a:noFill/>
        </p:spPr>
        <p:txBody>
          <a:bodyPr wrap="square" rtlCol="0">
            <a:spAutoFit/>
          </a:bodyPr>
          <a:lstStyle/>
          <a:p>
            <a:pPr marL="285750" indent="-285750" algn="l" rtl="0">
              <a:buFont typeface="Arial" panose="020B0604020202020204" pitchFamily="34" charset="0"/>
              <a:buChar char="•"/>
            </a:pPr>
            <a:r>
              <a:rPr lang="es" b="0" i="0" u="none">
                <a:solidFill>
                  <a:schemeClr val="tx1">
                    <a:lumMod val="65000"/>
                    <a:lumOff val="35000"/>
                  </a:schemeClr>
                </a:solidFill>
              </a:rPr>
              <a:t>Cada pila es calculada separadamente</a:t>
            </a:r>
          </a:p>
          <a:p>
            <a:pPr marL="285750" indent="-285750" algn="l" rtl="0">
              <a:buFont typeface="Arial" panose="020B0604020202020204" pitchFamily="34" charset="0"/>
              <a:buChar char="•"/>
            </a:pPr>
            <a:endParaRPr lang="es" dirty="0">
              <a:solidFill>
                <a:schemeClr val="tx1">
                  <a:lumMod val="65000"/>
                  <a:lumOff val="35000"/>
                </a:schemeClr>
              </a:solidFill>
            </a:endParaRPr>
          </a:p>
          <a:p>
            <a:pPr marL="285750" indent="-285750" algn="l" rtl="0">
              <a:buFont typeface="Arial" panose="020B0604020202020204" pitchFamily="34" charset="0"/>
              <a:buChar char="•"/>
            </a:pPr>
            <a:r>
              <a:rPr lang="es" b="0" i="0" u="none">
                <a:solidFill>
                  <a:schemeClr val="tx1">
                    <a:lumMod val="65000"/>
                    <a:lumOff val="35000"/>
                  </a:schemeClr>
                </a:solidFill>
              </a:rPr>
              <a:t>Volumen, Vacío, Perímetro y Area son calculados por cada borde</a:t>
            </a:r>
          </a:p>
          <a:p>
            <a:endParaRPr lang="es" dirty="0">
              <a:solidFill>
                <a:schemeClr val="tx1">
                  <a:lumMod val="65000"/>
                  <a:lumOff val="35000"/>
                </a:schemeClr>
              </a:solidFill>
            </a:endParaRPr>
          </a:p>
          <a:p>
            <a:endParaRPr lang="es" dirty="0">
              <a:solidFill>
                <a:schemeClr val="tx1">
                  <a:lumMod val="65000"/>
                  <a:lumOff val="35000"/>
                </a:schemeClr>
              </a:solidFill>
            </a:endParaRPr>
          </a:p>
        </p:txBody>
      </p:sp>
      <p:grpSp>
        <p:nvGrpSpPr>
          <p:cNvPr id="4" name="Group 3"/>
          <p:cNvGrpSpPr/>
          <p:nvPr/>
        </p:nvGrpSpPr>
        <p:grpSpPr>
          <a:xfrm>
            <a:off x="347471" y="1503680"/>
            <a:ext cx="6263301" cy="4673599"/>
            <a:chOff x="347472" y="1862667"/>
            <a:chExt cx="5667248" cy="4160580"/>
          </a:xfrm>
        </p:grpSpPr>
        <p:pic>
          <p:nvPicPr>
            <p:cNvPr id="7" name="Picture 6"/>
            <p:cNvPicPr>
              <a:picLocks noChangeAspect="1"/>
            </p:cNvPicPr>
            <p:nvPr/>
          </p:nvPicPr>
          <p:blipFill rotWithShape="1">
            <a:blip r:embed="rId2"/>
            <a:srcRect l="1053" t="10853" r="79196" b="1147"/>
            <a:stretch/>
          </p:blipFill>
          <p:spPr>
            <a:xfrm>
              <a:off x="347472" y="1862667"/>
              <a:ext cx="1230715" cy="4160580"/>
            </a:xfrm>
            <a:prstGeom prst="rect">
              <a:avLst/>
            </a:prstGeom>
            <a:ln>
              <a:solidFill>
                <a:schemeClr val="tx1"/>
              </a:solidFill>
            </a:ln>
          </p:spPr>
        </p:pic>
        <p:pic>
          <p:nvPicPr>
            <p:cNvPr id="3" name="Picture 2"/>
            <p:cNvPicPr>
              <a:picLocks noChangeAspect="1"/>
            </p:cNvPicPr>
            <p:nvPr/>
          </p:nvPicPr>
          <p:blipFill>
            <a:blip r:embed="rId3"/>
            <a:stretch>
              <a:fillRect/>
            </a:stretch>
          </p:blipFill>
          <p:spPr>
            <a:xfrm>
              <a:off x="1595639" y="1862667"/>
              <a:ext cx="4419081" cy="4150094"/>
            </a:xfrm>
            <a:prstGeom prst="rect">
              <a:avLst/>
            </a:prstGeom>
            <a:ln>
              <a:solidFill>
                <a:schemeClr val="tx1">
                  <a:lumMod val="75000"/>
                  <a:lumOff val="25000"/>
                </a:schemeClr>
              </a:solidFill>
            </a:ln>
          </p:spPr>
        </p:pic>
      </p:grpSp>
    </p:spTree>
    <p:extLst>
      <p:ext uri="{BB962C8B-B14F-4D97-AF65-F5344CB8AC3E}">
        <p14:creationId xmlns:p14="http://schemas.microsoft.com/office/powerpoint/2010/main" val="275341493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47472" y="3095625"/>
            <a:ext cx="8644128" cy="1362075"/>
          </a:xfrm>
        </p:spPr>
        <p:txBody>
          <a:bodyPr/>
          <a:lstStyle/>
          <a:p>
            <a:pPr algn="l" rtl="0"/>
            <a:r>
              <a:rPr lang="es" b="0" i="0" u="none"/>
              <a:t>Productos Finales para Datos LiDAR</a:t>
            </a:r>
            <a:endParaRPr lang="es" dirty="0"/>
          </a:p>
        </p:txBody>
      </p:sp>
    </p:spTree>
    <p:extLst>
      <p:ext uri="{BB962C8B-B14F-4D97-AF65-F5344CB8AC3E}">
        <p14:creationId xmlns:p14="http://schemas.microsoft.com/office/powerpoint/2010/main" val="36357606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7811" y="4646764"/>
            <a:ext cx="3818042" cy="2081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pPr algn="l" rtl="0"/>
            <a:r>
              <a:rPr lang="es" b="0" i="0" u="none"/>
              <a:t>Plataformas USV</a:t>
            </a:r>
          </a:p>
        </p:txBody>
      </p:sp>
      <p:sp>
        <p:nvSpPr>
          <p:cNvPr id="3" name="Content Placeholder 2"/>
          <p:cNvSpPr>
            <a:spLocks noGrp="1"/>
          </p:cNvSpPr>
          <p:nvPr>
            <p:ph idx="1"/>
          </p:nvPr>
        </p:nvSpPr>
        <p:spPr>
          <a:xfrm>
            <a:off x="424569" y="996740"/>
            <a:ext cx="4691185" cy="4690872"/>
          </a:xfrm>
        </p:spPr>
        <p:txBody>
          <a:bodyPr/>
          <a:lstStyle/>
          <a:p>
            <a:endParaRPr lang="es" sz="2000" dirty="0">
              <a:solidFill>
                <a:schemeClr val="tx1">
                  <a:lumMod val="65000"/>
                  <a:lumOff val="35000"/>
                </a:schemeClr>
              </a:solidFill>
            </a:endParaRPr>
          </a:p>
          <a:p>
            <a:pPr algn="l" rtl="0"/>
            <a:r>
              <a:rPr lang="es" sz="2000" b="0" i="0" u="none">
                <a:solidFill>
                  <a:schemeClr val="tx1">
                    <a:lumMod val="65000"/>
                    <a:lumOff val="35000"/>
                  </a:schemeClr>
                </a:solidFill>
              </a:rPr>
              <a:t>Seafloor Systems EchoBoat</a:t>
            </a:r>
            <a:endParaRPr lang="es" sz="2000" dirty="0">
              <a:solidFill>
                <a:schemeClr val="tx1">
                  <a:lumMod val="65000"/>
                  <a:lumOff val="35000"/>
                </a:schemeClr>
              </a:solidFill>
            </a:endParaRPr>
          </a:p>
          <a:p>
            <a:endParaRPr lang="es" dirty="0"/>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5</a:t>
            </a:fld>
            <a:endParaRPr lang="es"/>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319" y="1833807"/>
            <a:ext cx="2894965" cy="2887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4437247" y="4246654"/>
            <a:ext cx="2038187" cy="400110"/>
          </a:xfrm>
          <a:prstGeom prst="rect">
            <a:avLst/>
          </a:prstGeom>
          <a:noFill/>
        </p:spPr>
        <p:txBody>
          <a:bodyPr wrap="none" rtlCol="0">
            <a:spAutoFit/>
          </a:bodyPr>
          <a:lstStyle/>
          <a:p>
            <a:pPr algn="l" rtl="0"/>
            <a:r>
              <a:rPr lang="es" sz="2000" b="0" i="0" u="none">
                <a:solidFill>
                  <a:schemeClr val="tx1">
                    <a:lumMod val="65000"/>
                    <a:lumOff val="35000"/>
                  </a:schemeClr>
                </a:solidFill>
              </a:rPr>
              <a:t>Teledyne Z Boat</a:t>
            </a:r>
          </a:p>
        </p:txBody>
      </p:sp>
      <p:sp>
        <p:nvSpPr>
          <p:cNvPr id="5" name="TextBox 4"/>
          <p:cNvSpPr txBox="1"/>
          <p:nvPr/>
        </p:nvSpPr>
        <p:spPr>
          <a:xfrm>
            <a:off x="5916637" y="1428742"/>
            <a:ext cx="3368040" cy="369332"/>
          </a:xfrm>
          <a:prstGeom prst="rect">
            <a:avLst/>
          </a:prstGeom>
          <a:noFill/>
        </p:spPr>
        <p:txBody>
          <a:bodyPr wrap="square" rtlCol="0">
            <a:spAutoFit/>
          </a:bodyPr>
          <a:lstStyle/>
          <a:p>
            <a:pPr algn="l" rtl="0"/>
            <a:r>
              <a:rPr lang="es" b="0" i="0" u="none">
                <a:solidFill>
                  <a:schemeClr val="tx1">
                    <a:lumMod val="65000"/>
                    <a:lumOff val="35000"/>
                  </a:schemeClr>
                </a:solidFill>
              </a:rPr>
              <a:t>HyCat</a:t>
            </a:r>
            <a:endParaRPr lang="es" dirty="0">
              <a:solidFill>
                <a:schemeClr val="tx1">
                  <a:lumMod val="65000"/>
                  <a:lumOff val="35000"/>
                </a:schemeClr>
              </a:solidFill>
            </a:endParaRPr>
          </a:p>
        </p:txBody>
      </p:sp>
      <p:pic>
        <p:nvPicPr>
          <p:cNvPr id="1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896" t="3742" b="2924"/>
          <a:stretch/>
        </p:blipFill>
        <p:spPr bwMode="auto">
          <a:xfrm>
            <a:off x="4101348" y="1850437"/>
            <a:ext cx="4278420" cy="2423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790786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Nube Puntos RGB</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50</a:t>
            </a:fld>
            <a:endParaRPr lang="e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6128" y="1630998"/>
            <a:ext cx="4640581" cy="30519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630998"/>
            <a:ext cx="4169453" cy="30519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33350" y="4930140"/>
            <a:ext cx="7254240" cy="646331"/>
          </a:xfrm>
          <a:prstGeom prst="rect">
            <a:avLst/>
          </a:prstGeom>
          <a:noFill/>
        </p:spPr>
        <p:txBody>
          <a:bodyPr wrap="square" rtlCol="0">
            <a:spAutoFit/>
          </a:bodyPr>
          <a:lstStyle/>
          <a:p>
            <a:pPr marL="285750" indent="-285750" algn="l" rtl="0">
              <a:buFont typeface="Wingdings" panose="05000000000000000000" pitchFamily="2" charset="2"/>
              <a:buChar char="v"/>
            </a:pPr>
            <a:r>
              <a:rPr lang="es" b="0" i="0" u="none">
                <a:solidFill>
                  <a:schemeClr val="tx1">
                    <a:lumMod val="65000"/>
                    <a:lumOff val="35000"/>
                  </a:schemeClr>
                </a:solidFill>
              </a:rPr>
              <a:t>Usted puede importar Geotiffs en Nube en Tiempo Real HYPACK para colorear su archivo XYZ con colores RGB, produciendo una nube de puntos de apariencia realista!</a:t>
            </a:r>
            <a:endParaRPr lang="es" dirty="0">
              <a:solidFill>
                <a:schemeClr val="tx1">
                  <a:lumMod val="65000"/>
                  <a:lumOff val="35000"/>
                </a:schemeClr>
              </a:solidFill>
            </a:endParaRPr>
          </a:p>
        </p:txBody>
      </p:sp>
    </p:spTree>
    <p:extLst>
      <p:ext uri="{BB962C8B-B14F-4D97-AF65-F5344CB8AC3E}">
        <p14:creationId xmlns:p14="http://schemas.microsoft.com/office/powerpoint/2010/main" val="143234139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Productos Exportables</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51</a:t>
            </a:fld>
            <a:endParaRPr lang="es"/>
          </a:p>
        </p:txBody>
      </p:sp>
      <p:pic>
        <p:nvPicPr>
          <p:cNvPr id="4" name="Content Placeholder 4"/>
          <p:cNvPicPr>
            <a:picLocks noChangeAspect="1"/>
          </p:cNvPicPr>
          <p:nvPr/>
        </p:nvPicPr>
        <p:blipFill>
          <a:blip r:embed="rId2"/>
          <a:stretch>
            <a:fillRect/>
          </a:stretch>
        </p:blipFill>
        <p:spPr>
          <a:xfrm>
            <a:off x="310516" y="3517600"/>
            <a:ext cx="4358150" cy="2324100"/>
          </a:xfrm>
          <a:prstGeom prst="rect">
            <a:avLst/>
          </a:prstGeom>
          <a:ln>
            <a:noFill/>
          </a:ln>
          <a:effectLst>
            <a:outerShdw blurRad="292100" dist="139700" dir="2700000" algn="tl" rotWithShape="0">
              <a:srgbClr val="333333">
                <a:alpha val="65000"/>
              </a:srgbClr>
            </a:outerShdw>
          </a:effectLst>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644" y="1110886"/>
            <a:ext cx="2553145" cy="18225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0765" y="2650825"/>
            <a:ext cx="3914615" cy="3200400"/>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4840765" y="5995497"/>
            <a:ext cx="3421380" cy="369332"/>
          </a:xfrm>
          <a:prstGeom prst="rect">
            <a:avLst/>
          </a:prstGeom>
          <a:noFill/>
        </p:spPr>
        <p:txBody>
          <a:bodyPr wrap="square" rtlCol="0">
            <a:spAutoFit/>
          </a:bodyPr>
          <a:lstStyle/>
          <a:p>
            <a:pPr algn="l" rtl="0"/>
            <a:r>
              <a:rPr lang="es" b="0" i="0" u="none">
                <a:solidFill>
                  <a:schemeClr val="tx1">
                    <a:lumMod val="65000"/>
                    <a:lumOff val="35000"/>
                  </a:schemeClr>
                </a:solidFill>
              </a:rPr>
              <a:t>Formato de nube web portátil</a:t>
            </a:r>
            <a:endParaRPr lang="es" dirty="0">
              <a:solidFill>
                <a:schemeClr val="tx1">
                  <a:lumMod val="65000"/>
                  <a:lumOff val="35000"/>
                </a:schemeClr>
              </a:solidFill>
            </a:endParaRPr>
          </a:p>
        </p:txBody>
      </p:sp>
      <p:sp>
        <p:nvSpPr>
          <p:cNvPr id="8" name="TextBox 7"/>
          <p:cNvSpPr txBox="1"/>
          <p:nvPr/>
        </p:nvSpPr>
        <p:spPr>
          <a:xfrm>
            <a:off x="240254" y="3043714"/>
            <a:ext cx="2553145" cy="369332"/>
          </a:xfrm>
          <a:prstGeom prst="rect">
            <a:avLst/>
          </a:prstGeom>
          <a:noFill/>
        </p:spPr>
        <p:txBody>
          <a:bodyPr wrap="square" rtlCol="0">
            <a:spAutoFit/>
          </a:bodyPr>
          <a:lstStyle/>
          <a:p>
            <a:pPr algn="l" rtl="0"/>
            <a:r>
              <a:rPr lang="es" b="0" i="0" u="none">
                <a:solidFill>
                  <a:schemeClr val="tx1">
                    <a:lumMod val="65000"/>
                    <a:lumOff val="35000"/>
                  </a:schemeClr>
                </a:solidFill>
              </a:rPr>
              <a:t>Autocad DXF</a:t>
            </a:r>
            <a:endParaRPr lang="es" dirty="0">
              <a:solidFill>
                <a:schemeClr val="tx1">
                  <a:lumMod val="65000"/>
                  <a:lumOff val="35000"/>
                </a:schemeClr>
              </a:solidFill>
            </a:endParaRPr>
          </a:p>
        </p:txBody>
      </p:sp>
      <p:sp>
        <p:nvSpPr>
          <p:cNvPr id="9" name="TextBox 8"/>
          <p:cNvSpPr txBox="1"/>
          <p:nvPr/>
        </p:nvSpPr>
        <p:spPr>
          <a:xfrm>
            <a:off x="243841" y="5898850"/>
            <a:ext cx="4358150" cy="380999"/>
          </a:xfrm>
          <a:prstGeom prst="rect">
            <a:avLst/>
          </a:prstGeom>
          <a:noFill/>
        </p:spPr>
        <p:txBody>
          <a:bodyPr wrap="square" rtlCol="0">
            <a:spAutoFit/>
          </a:bodyPr>
          <a:lstStyle/>
          <a:p>
            <a:pPr algn="l" rtl="0"/>
            <a:r>
              <a:rPr lang="es" b="0" i="0" u="none">
                <a:solidFill>
                  <a:schemeClr val="tx1">
                    <a:lumMod val="65000"/>
                    <a:lumOff val="35000"/>
                  </a:schemeClr>
                </a:solidFill>
              </a:rPr>
              <a:t>Nube de puntos coloreada por RGB</a:t>
            </a:r>
            <a:endParaRPr lang="es" dirty="0">
              <a:solidFill>
                <a:schemeClr val="tx1">
                  <a:lumMod val="65000"/>
                  <a:lumOff val="35000"/>
                </a:schemeClr>
              </a:solidFill>
            </a:endParaRPr>
          </a:p>
        </p:txBody>
      </p:sp>
    </p:spTree>
    <p:extLst>
      <p:ext uri="{BB962C8B-B14F-4D97-AF65-F5344CB8AC3E}">
        <p14:creationId xmlns:p14="http://schemas.microsoft.com/office/powerpoint/2010/main" val="5886804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37947" y="2960370"/>
            <a:ext cx="8644128" cy="1362075"/>
          </a:xfrm>
        </p:spPr>
        <p:txBody>
          <a:bodyPr/>
          <a:lstStyle/>
          <a:p>
            <a:pPr algn="l" rtl="0"/>
            <a:r>
              <a:rPr lang="es" b="0" i="0" u="none"/>
              <a:t>Específicaciones Sistema Carga Util</a:t>
            </a:r>
            <a:endParaRPr lang="es" dirty="0"/>
          </a:p>
        </p:txBody>
      </p:sp>
    </p:spTree>
    <p:extLst>
      <p:ext uri="{BB962C8B-B14F-4D97-AF65-F5344CB8AC3E}">
        <p14:creationId xmlns:p14="http://schemas.microsoft.com/office/powerpoint/2010/main" val="93252689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Generalidades Carga Util</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53</a:t>
            </a:fld>
            <a:endParaRPr lang="es"/>
          </a:p>
        </p:txBody>
      </p:sp>
      <p:sp>
        <p:nvSpPr>
          <p:cNvPr id="4" name="Rectangle 3"/>
          <p:cNvSpPr/>
          <p:nvPr/>
        </p:nvSpPr>
        <p:spPr>
          <a:xfrm>
            <a:off x="371475" y="1531055"/>
            <a:ext cx="8277225" cy="4401205"/>
          </a:xfrm>
          <a:prstGeom prst="rect">
            <a:avLst/>
          </a:prstGeom>
        </p:spPr>
        <p:txBody>
          <a:bodyPr wrap="square">
            <a:spAutoFit/>
          </a:bodyPr>
          <a:lstStyle/>
          <a:p>
            <a:pPr algn="l" rtl="0"/>
            <a:r>
              <a:rPr lang="es" sz="2000" b="0" i="0" u="none">
                <a:solidFill>
                  <a:schemeClr val="tx1">
                    <a:lumMod val="65000"/>
                    <a:lumOff val="35000"/>
                  </a:schemeClr>
                </a:solidFill>
              </a:rPr>
              <a:t>-   Computador operado con Windows 10</a:t>
            </a:r>
          </a:p>
          <a:p>
            <a:pPr algn="l" rtl="0"/>
            <a:r>
              <a:rPr lang="es" sz="2000" b="0" i="0" u="none">
                <a:solidFill>
                  <a:schemeClr val="tx1">
                    <a:lumMod val="65000"/>
                    <a:lumOff val="35000"/>
                  </a:schemeClr>
                </a:solidFill>
              </a:rPr>
              <a:t> 	</a:t>
            </a:r>
            <a:r>
              <a:rPr lang="es" sz="1600" b="1" i="0" u="none">
                <a:solidFill>
                  <a:srgbClr val="0D739C"/>
                </a:solidFill>
              </a:rPr>
              <a:t>Licencia Software HYPACK MAX® / HYSWEEP®</a:t>
            </a:r>
          </a:p>
          <a:p>
            <a:endParaRPr lang="es" sz="2000" dirty="0">
              <a:solidFill>
                <a:schemeClr val="tx1">
                  <a:lumMod val="65000"/>
                  <a:lumOff val="35000"/>
                </a:schemeClr>
              </a:solidFill>
            </a:endParaRPr>
          </a:p>
          <a:p>
            <a:pPr algn="l" rtl="0"/>
            <a:r>
              <a:rPr lang="es" sz="2000" b="0" i="0" u="none">
                <a:solidFill>
                  <a:schemeClr val="tx1">
                    <a:lumMod val="65000"/>
                    <a:lumOff val="35000"/>
                  </a:schemeClr>
                </a:solidFill>
              </a:rPr>
              <a:t>-   Unidad Velodyne VLP-16 Puck Lite LiDAR</a:t>
            </a:r>
          </a:p>
          <a:p>
            <a:endParaRPr lang="es" sz="2000" dirty="0" smtClean="0">
              <a:solidFill>
                <a:schemeClr val="tx1">
                  <a:lumMod val="65000"/>
                  <a:lumOff val="35000"/>
                </a:schemeClr>
              </a:solidFill>
            </a:endParaRPr>
          </a:p>
          <a:p>
            <a:endParaRPr lang="es" sz="2000" dirty="0">
              <a:solidFill>
                <a:schemeClr val="tx1">
                  <a:lumMod val="65000"/>
                  <a:lumOff val="35000"/>
                </a:schemeClr>
              </a:solidFill>
            </a:endParaRPr>
          </a:p>
          <a:p>
            <a:pPr marL="285750" indent="-285750" algn="l" rtl="0">
              <a:buFontTx/>
              <a:buChar char="-"/>
            </a:pPr>
            <a:r>
              <a:rPr lang="es" sz="2000" b="0" i="0" u="none">
                <a:solidFill>
                  <a:schemeClr val="tx1">
                    <a:lumMod val="65000"/>
                    <a:lumOff val="35000"/>
                  </a:schemeClr>
                </a:solidFill>
              </a:rPr>
              <a:t>Sistema de navegación inercial SBG Elipse 2D Doble Antena compacto con doble antena integrada de grado levantamiento receptor GNSS RTK</a:t>
            </a:r>
          </a:p>
          <a:p>
            <a:endParaRPr lang="es" sz="2000" dirty="0" smtClean="0">
              <a:solidFill>
                <a:schemeClr val="tx1">
                  <a:lumMod val="65000"/>
                  <a:lumOff val="35000"/>
                </a:schemeClr>
              </a:solidFill>
            </a:endParaRPr>
          </a:p>
          <a:p>
            <a:pPr marL="285750" indent="-285750" algn="l" rtl="0">
              <a:buFontTx/>
              <a:buChar char="-"/>
            </a:pPr>
            <a:r>
              <a:rPr lang="es" sz="2000" b="0" i="0" u="none">
                <a:solidFill>
                  <a:schemeClr val="tx1">
                    <a:lumMod val="65000"/>
                    <a:lumOff val="35000"/>
                  </a:schemeClr>
                </a:solidFill>
              </a:rPr>
              <a:t>Fuente de poder a bordo recargable con 3 horas de capacidad</a:t>
            </a:r>
          </a:p>
          <a:p>
            <a:pPr marL="285750" indent="-285750" algn="l" rtl="0">
              <a:buFontTx/>
              <a:buChar char="-"/>
            </a:pPr>
            <a:endParaRPr lang="es" sz="2000" dirty="0">
              <a:solidFill>
                <a:schemeClr val="tx1">
                  <a:lumMod val="65000"/>
                  <a:lumOff val="35000"/>
                </a:schemeClr>
              </a:solidFill>
            </a:endParaRPr>
          </a:p>
          <a:p>
            <a:pPr marL="285750" indent="-285750" algn="l" rtl="0">
              <a:buFontTx/>
              <a:buChar char="-"/>
            </a:pPr>
            <a:r>
              <a:rPr lang="es" sz="2000" b="0" i="0" u="none">
                <a:solidFill>
                  <a:schemeClr val="tx1">
                    <a:lumMod val="65000"/>
                    <a:lumOff val="35000"/>
                  </a:schemeClr>
                </a:solidFill>
              </a:rPr>
              <a:t>Caja grado IP67 con brazos de antenas extendibles y retractiles</a:t>
            </a:r>
          </a:p>
          <a:p>
            <a:pPr marL="285750" indent="-285750" algn="l" rtl="0">
              <a:buFontTx/>
              <a:buChar char="-"/>
            </a:pPr>
            <a:endParaRPr lang="es" sz="2000" dirty="0">
              <a:solidFill>
                <a:schemeClr val="tx1">
                  <a:lumMod val="65000"/>
                  <a:lumOff val="35000"/>
                </a:schemeClr>
              </a:solidFill>
            </a:endParaRPr>
          </a:p>
          <a:p>
            <a:pPr marL="285750" indent="-285750" algn="l" rtl="0">
              <a:buFontTx/>
              <a:buChar char="-"/>
            </a:pPr>
            <a:r>
              <a:rPr lang="es" sz="2000" b="0" i="0" u="none">
                <a:solidFill>
                  <a:schemeClr val="tx1">
                    <a:lumMod val="65000"/>
                    <a:lumOff val="35000"/>
                  </a:schemeClr>
                </a:solidFill>
              </a:rPr>
              <a:t>Caja pelicano para transporte seguro que aloja repuestos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95310">
            <a:off x="3254899" y="839690"/>
            <a:ext cx="5657780" cy="4243336"/>
          </a:xfrm>
          <a:prstGeom prst="rect">
            <a:avLst/>
          </a:prstGeom>
        </p:spPr>
      </p:pic>
    </p:spTree>
    <p:extLst>
      <p:ext uri="{BB962C8B-B14F-4D97-AF65-F5344CB8AC3E}">
        <p14:creationId xmlns:p14="http://schemas.microsoft.com/office/powerpoint/2010/main" val="210096267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Capacidades Clave</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54</a:t>
            </a:fld>
            <a:endParaRPr lang="es"/>
          </a:p>
        </p:txBody>
      </p:sp>
      <p:sp>
        <p:nvSpPr>
          <p:cNvPr id="4" name="Rectangle 3"/>
          <p:cNvSpPr/>
          <p:nvPr/>
        </p:nvSpPr>
        <p:spPr>
          <a:xfrm>
            <a:off x="327660" y="1172200"/>
            <a:ext cx="8492490" cy="4093428"/>
          </a:xfrm>
          <a:prstGeom prst="rect">
            <a:avLst/>
          </a:prstGeom>
        </p:spPr>
        <p:txBody>
          <a:bodyPr wrap="square">
            <a:spAutoFit/>
          </a:bodyPr>
          <a:lstStyle/>
          <a:p>
            <a:endParaRPr lang="es" sz="2000" dirty="0"/>
          </a:p>
          <a:p>
            <a:pPr algn="l" rtl="0"/>
            <a:r>
              <a:rPr lang="es" sz="2000" b="0" i="0" u="none">
                <a:solidFill>
                  <a:schemeClr val="tx1">
                    <a:lumMod val="65000"/>
                    <a:lumOff val="35000"/>
                  </a:schemeClr>
                </a:solidFill>
              </a:rPr>
              <a:t>- Herramienta de colección de datos LiDAR completamente contenida con GNSS </a:t>
            </a:r>
            <a:endParaRPr lang="es" sz="2000" dirty="0" smtClean="0">
              <a:solidFill>
                <a:schemeClr val="tx1">
                  <a:lumMod val="65000"/>
                  <a:lumOff val="35000"/>
                </a:schemeClr>
              </a:solidFill>
            </a:endParaRPr>
          </a:p>
          <a:p>
            <a:pPr marL="342900" indent="-342900" algn="l" rtl="0">
              <a:buClr>
                <a:srgbClr val="0D739C"/>
              </a:buClr>
              <a:buFont typeface="Wingdings" panose="05000000000000000000" pitchFamily="2" charset="2"/>
              <a:buChar char="Ø"/>
            </a:pPr>
            <a:r>
              <a:rPr lang="es" sz="2000" b="0" i="0" u="none">
                <a:solidFill>
                  <a:schemeClr val="tx1">
                    <a:lumMod val="65000"/>
                    <a:lumOff val="35000"/>
                  </a:schemeClr>
                </a:solidFill>
              </a:rPr>
              <a:t>	</a:t>
            </a:r>
            <a:r>
              <a:rPr lang="es" sz="2000" b="0" i="0" u="none">
                <a:solidFill>
                  <a:srgbClr val="0D739C"/>
                </a:solidFill>
              </a:rPr>
              <a:t>Solución Independente, y autónoma</a:t>
            </a:r>
          </a:p>
          <a:p>
            <a:endParaRPr lang="es" sz="2000" dirty="0" smtClean="0">
              <a:solidFill>
                <a:schemeClr val="tx1">
                  <a:lumMod val="65000"/>
                  <a:lumOff val="35000"/>
                </a:schemeClr>
              </a:solidFill>
            </a:endParaRPr>
          </a:p>
          <a:p>
            <a:pPr algn="l" rtl="0"/>
            <a:r>
              <a:rPr lang="es" sz="2000" b="0" i="0" u="none">
                <a:solidFill>
                  <a:schemeClr val="tx1">
                    <a:lumMod val="65000"/>
                    <a:lumOff val="35000"/>
                  </a:schemeClr>
                </a:solidFill>
              </a:rPr>
              <a:t>-Ofsets de antena fijos (1m) elimina la necesidad de repetitivas calibraciones de rumbo</a:t>
            </a:r>
          </a:p>
          <a:p>
            <a:endParaRPr lang="es" sz="2000" dirty="0" smtClean="0">
              <a:solidFill>
                <a:schemeClr val="tx1">
                  <a:lumMod val="65000"/>
                  <a:lumOff val="35000"/>
                </a:schemeClr>
              </a:solidFill>
            </a:endParaRPr>
          </a:p>
          <a:p>
            <a:pPr algn="l" rtl="0"/>
            <a:r>
              <a:rPr lang="es" sz="2000" b="0" i="0" u="none">
                <a:solidFill>
                  <a:schemeClr val="tx1">
                    <a:lumMod val="65000"/>
                    <a:lumOff val="35000"/>
                  </a:schemeClr>
                </a:solidFill>
              </a:rPr>
              <a:t>-Puede ser montado en cualquier vehiculo incluyendo UAVs</a:t>
            </a:r>
          </a:p>
          <a:p>
            <a:endParaRPr lang="es" sz="2000" dirty="0">
              <a:solidFill>
                <a:schemeClr val="tx1">
                  <a:lumMod val="65000"/>
                  <a:lumOff val="35000"/>
                </a:schemeClr>
              </a:solidFill>
            </a:endParaRPr>
          </a:p>
          <a:p>
            <a:pPr algn="l" rtl="0"/>
            <a:r>
              <a:rPr lang="es" sz="2000" b="0" i="0" u="none">
                <a:solidFill>
                  <a:schemeClr val="tx1">
                    <a:lumMod val="65000"/>
                    <a:lumOff val="35000"/>
                  </a:schemeClr>
                </a:solidFill>
              </a:rPr>
              <a:t>-Sistema pesa 7.5 lbs</a:t>
            </a:r>
            <a:endParaRPr lang="es" sz="2000" dirty="0" smtClean="0">
              <a:solidFill>
                <a:schemeClr val="tx1">
                  <a:lumMod val="65000"/>
                  <a:lumOff val="35000"/>
                </a:schemeClr>
              </a:solidFill>
            </a:endParaRPr>
          </a:p>
          <a:p>
            <a:endParaRPr lang="es" sz="2000" dirty="0">
              <a:solidFill>
                <a:schemeClr val="tx1">
                  <a:lumMod val="65000"/>
                  <a:lumOff val="35000"/>
                </a:schemeClr>
              </a:solidFill>
            </a:endParaRPr>
          </a:p>
          <a:p>
            <a:pPr algn="l" rtl="0"/>
            <a:r>
              <a:rPr lang="es" sz="2000" b="0" i="0" u="none">
                <a:solidFill>
                  <a:schemeClr val="tx1">
                    <a:lumMod val="65000"/>
                    <a:lumOff val="35000"/>
                  </a:schemeClr>
                </a:solidFill>
              </a:rPr>
              <a:t>-Puede integrarse esten cualquier drone industrial que pueda levantar 7.5 lbs y mas.</a:t>
            </a:r>
            <a:endParaRPr lang="es" sz="2000" dirty="0">
              <a:solidFill>
                <a:schemeClr val="tx1">
                  <a:lumMod val="65000"/>
                  <a:lumOff val="35000"/>
                </a:schemeClr>
              </a:solidFill>
            </a:endParaRPr>
          </a:p>
          <a:p>
            <a:endParaRPr lang="es" sz="2000" dirty="0">
              <a:solidFill>
                <a:schemeClr val="tx1">
                  <a:lumMod val="65000"/>
                  <a:lumOff val="35000"/>
                </a:schemeClr>
              </a:solidFill>
            </a:endParaRPr>
          </a:p>
          <a:p>
            <a:pPr algn="l" rtl="0"/>
            <a:r>
              <a:rPr lang="es" sz="2000" b="0" i="0" u="none">
                <a:solidFill>
                  <a:srgbClr val="0D739C"/>
                </a:solidFill>
              </a:rPr>
              <a:t>     ej: DJI, Freefly, Inspired Flight, Skyfront, y Harris Aerial</a:t>
            </a:r>
            <a:endParaRPr lang="es" sz="2000" dirty="0">
              <a:solidFill>
                <a:srgbClr val="0D739C"/>
              </a:solidFill>
            </a:endParaRPr>
          </a:p>
        </p:txBody>
      </p:sp>
    </p:spTree>
    <p:extLst>
      <p:ext uri="{BB962C8B-B14F-4D97-AF65-F5344CB8AC3E}">
        <p14:creationId xmlns:p14="http://schemas.microsoft.com/office/powerpoint/2010/main" val="188668825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2528075" cy="988786"/>
          </a:xfrm>
        </p:spPr>
        <p:txBody>
          <a:bodyPr/>
          <a:lstStyle/>
          <a:p>
            <a:pPr algn="l" rtl="0"/>
            <a:r>
              <a:rPr lang="es" b="0" i="0" u="none"/>
              <a:t>VLP Puck Lite</a:t>
            </a:r>
            <a:endParaRPr lang="es" dirty="0"/>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55</a:t>
            </a:fld>
            <a:endParaRPr lang="es" dirty="0"/>
          </a:p>
        </p:txBody>
      </p:sp>
      <p:sp>
        <p:nvSpPr>
          <p:cNvPr id="5" name="Rectangle 4"/>
          <p:cNvSpPr/>
          <p:nvPr/>
        </p:nvSpPr>
        <p:spPr>
          <a:xfrm>
            <a:off x="369962" y="1623196"/>
            <a:ext cx="8526388" cy="5078313"/>
          </a:xfrm>
          <a:prstGeom prst="rect">
            <a:avLst/>
          </a:prstGeom>
        </p:spPr>
        <p:txBody>
          <a:bodyPr wrap="square">
            <a:spAutoFit/>
          </a:bodyPr>
          <a:lstStyle/>
          <a:p>
            <a:pPr algn="l" rtl="0"/>
            <a:r>
              <a:rPr lang="es" b="1" i="0" u="none">
                <a:solidFill>
                  <a:srgbClr val="0D739C"/>
                </a:solidFill>
                <a:latin typeface="+mj-lt"/>
              </a:rPr>
              <a:t>Láser:</a:t>
            </a:r>
            <a:r>
              <a:rPr lang="es" b="0" i="0" u="none">
                <a:solidFill>
                  <a:srgbClr val="0D739C"/>
                </a:solidFill>
                <a:latin typeface="+mj-lt"/>
              </a:rPr>
              <a:t>  </a:t>
            </a:r>
            <a:r>
              <a:rPr lang="es" b="1" i="0" u="none">
                <a:solidFill>
                  <a:schemeClr val="tx1">
                    <a:lumMod val="65000"/>
                    <a:lumOff val="35000"/>
                  </a:schemeClr>
                </a:solidFill>
                <a:latin typeface="+mj-lt"/>
              </a:rPr>
              <a:t>Mecánico/ Eléctrico/ Operacional</a:t>
            </a:r>
          </a:p>
          <a:p>
            <a:endParaRPr lang="es" b="1" dirty="0">
              <a:solidFill>
                <a:schemeClr val="tx1">
                  <a:lumMod val="65000"/>
                  <a:lumOff val="35000"/>
                </a:schemeClr>
              </a:solidFill>
              <a:latin typeface="+mj-lt"/>
            </a:endParaRPr>
          </a:p>
          <a:p>
            <a:pPr algn="l" rtl="0"/>
            <a:r>
              <a:rPr lang="es" b="0" i="0" u="none">
                <a:solidFill>
                  <a:schemeClr val="tx1">
                    <a:lumMod val="65000"/>
                    <a:lumOff val="35000"/>
                  </a:schemeClr>
                </a:solidFill>
                <a:latin typeface="+mj-lt"/>
              </a:rPr>
              <a:t>• 16 canales</a:t>
            </a:r>
          </a:p>
          <a:p>
            <a:endParaRPr lang="es" dirty="0">
              <a:solidFill>
                <a:schemeClr val="tx1">
                  <a:lumMod val="65000"/>
                  <a:lumOff val="35000"/>
                </a:schemeClr>
              </a:solidFill>
              <a:latin typeface="+mj-lt"/>
            </a:endParaRPr>
          </a:p>
          <a:p>
            <a:pPr algn="l" rtl="0"/>
            <a:r>
              <a:rPr lang="es" b="0" i="0" u="none">
                <a:solidFill>
                  <a:schemeClr val="tx1">
                    <a:lumMod val="65000"/>
                    <a:lumOff val="35000"/>
                  </a:schemeClr>
                </a:solidFill>
                <a:latin typeface="+mj-lt"/>
              </a:rPr>
              <a:t>• Rango Mediciones: Hasta 100 m</a:t>
            </a:r>
          </a:p>
          <a:p>
            <a:endParaRPr lang="es" dirty="0">
              <a:solidFill>
                <a:schemeClr val="tx1">
                  <a:lumMod val="65000"/>
                  <a:lumOff val="35000"/>
                </a:schemeClr>
              </a:solidFill>
              <a:latin typeface="+mj-lt"/>
            </a:endParaRPr>
          </a:p>
          <a:p>
            <a:pPr algn="l" rtl="0"/>
            <a:r>
              <a:rPr lang="es" b="0" i="0" u="none">
                <a:solidFill>
                  <a:schemeClr val="tx1">
                    <a:lumMod val="65000"/>
                    <a:lumOff val="35000"/>
                  </a:schemeClr>
                </a:solidFill>
                <a:latin typeface="+mj-lt"/>
              </a:rPr>
              <a:t>• Precisión: ±3 cm (Típica)</a:t>
            </a:r>
          </a:p>
          <a:p>
            <a:endParaRPr lang="es" dirty="0" smtClean="0">
              <a:solidFill>
                <a:schemeClr val="tx1">
                  <a:lumMod val="65000"/>
                  <a:lumOff val="35000"/>
                </a:schemeClr>
              </a:solidFill>
              <a:latin typeface="+mj-lt"/>
            </a:endParaRPr>
          </a:p>
          <a:p>
            <a:pPr marL="285750" indent="-285750" algn="l" rtl="0">
              <a:buFont typeface="Arial" panose="020B0604020202020204" pitchFamily="34" charset="0"/>
              <a:buChar char="•"/>
            </a:pPr>
            <a:r>
              <a:rPr lang="es" b="0" i="0" u="none">
                <a:solidFill>
                  <a:schemeClr val="tx1">
                    <a:lumMod val="65000"/>
                    <a:lumOff val="35000"/>
                  </a:schemeClr>
                </a:solidFill>
                <a:latin typeface="+mj-lt"/>
              </a:rPr>
              <a:t>Peso 590 gramos</a:t>
            </a:r>
          </a:p>
          <a:p>
            <a:pPr marL="285750" indent="-285750" algn="l" rtl="0">
              <a:buFont typeface="Arial" panose="020B0604020202020204" pitchFamily="34" charset="0"/>
              <a:buChar char="•"/>
            </a:pPr>
            <a:endParaRPr lang="es" dirty="0">
              <a:solidFill>
                <a:schemeClr val="tx1">
                  <a:lumMod val="65000"/>
                  <a:lumOff val="35000"/>
                </a:schemeClr>
              </a:solidFill>
              <a:latin typeface="+mj-lt"/>
            </a:endParaRPr>
          </a:p>
          <a:p>
            <a:pPr algn="l" rtl="0"/>
            <a:r>
              <a:rPr lang="es" b="0" i="0" u="none">
                <a:solidFill>
                  <a:schemeClr val="tx1">
                    <a:lumMod val="65000"/>
                    <a:lumOff val="35000"/>
                  </a:schemeClr>
                </a:solidFill>
                <a:latin typeface="+mj-lt"/>
              </a:rPr>
              <a:t>• Retorno Sencillo y Doble (Mas Fuerte, Ultimo)</a:t>
            </a:r>
          </a:p>
          <a:p>
            <a:endParaRPr lang="es" dirty="0">
              <a:solidFill>
                <a:schemeClr val="tx1">
                  <a:lumMod val="65000"/>
                  <a:lumOff val="35000"/>
                </a:schemeClr>
              </a:solidFill>
              <a:latin typeface="+mj-lt"/>
            </a:endParaRPr>
          </a:p>
          <a:p>
            <a:pPr algn="l" rtl="0"/>
            <a:r>
              <a:rPr lang="es" b="0" i="0" u="none">
                <a:solidFill>
                  <a:schemeClr val="tx1">
                    <a:lumMod val="65000"/>
                    <a:lumOff val="35000"/>
                  </a:schemeClr>
                </a:solidFill>
                <a:latin typeface="+mj-lt"/>
              </a:rPr>
              <a:t>• Consumo Poder: 8 W (Típico)</a:t>
            </a:r>
          </a:p>
          <a:p>
            <a:endParaRPr lang="es" dirty="0" smtClean="0">
              <a:solidFill>
                <a:schemeClr val="tx1">
                  <a:lumMod val="65000"/>
                  <a:lumOff val="35000"/>
                </a:schemeClr>
              </a:solidFill>
              <a:latin typeface="+mj-lt"/>
            </a:endParaRPr>
          </a:p>
          <a:p>
            <a:pPr algn="l" rtl="0"/>
            <a:r>
              <a:rPr lang="es" b="0" i="0" u="none">
                <a:solidFill>
                  <a:schemeClr val="tx1">
                    <a:lumMod val="65000"/>
                    <a:lumOff val="35000"/>
                  </a:schemeClr>
                </a:solidFill>
                <a:latin typeface="+mj-lt"/>
              </a:rPr>
              <a:t>• Clasificación Producto Láser: Clase 1 seguro al ojo acuerdo IEC 60825-1:2007 &amp; 2014</a:t>
            </a:r>
          </a:p>
          <a:p>
            <a:endParaRPr lang="es" dirty="0">
              <a:solidFill>
                <a:schemeClr val="tx1">
                  <a:lumMod val="65000"/>
                  <a:lumOff val="35000"/>
                </a:schemeClr>
              </a:solidFill>
              <a:latin typeface="+mj-lt"/>
            </a:endParaRPr>
          </a:p>
          <a:p>
            <a:pPr algn="l" rtl="0"/>
            <a:r>
              <a:rPr lang="es" b="0" i="0" u="none">
                <a:solidFill>
                  <a:schemeClr val="tx1">
                    <a:lumMod val="65000"/>
                    <a:lumOff val="35000"/>
                  </a:schemeClr>
                </a:solidFill>
                <a:latin typeface="+mj-lt"/>
              </a:rPr>
              <a:t>• Longitud de onda: 903 nm</a:t>
            </a:r>
          </a:p>
          <a:p>
            <a:endParaRPr lang="es" dirty="0">
              <a:solidFill>
                <a:schemeClr val="tx1">
                  <a:lumMod val="65000"/>
                  <a:lumOff val="35000"/>
                </a:schemeClr>
              </a:solidFill>
              <a:latin typeface="+mj-lt"/>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689" t="9942" r="25874" b="9363"/>
          <a:stretch/>
        </p:blipFill>
        <p:spPr bwMode="auto">
          <a:xfrm>
            <a:off x="5890258" y="1785121"/>
            <a:ext cx="1851661" cy="19947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902423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Canales Velodyne</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56</a:t>
            </a:fld>
            <a:endParaRPr lang="e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875" y="1242585"/>
            <a:ext cx="2877222" cy="29620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3642" y="1242585"/>
            <a:ext cx="1838815" cy="29936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59156" y="4556760"/>
            <a:ext cx="7037158" cy="2031325"/>
          </a:xfrm>
          <a:prstGeom prst="rect">
            <a:avLst/>
          </a:prstGeom>
          <a:noFill/>
        </p:spPr>
        <p:txBody>
          <a:bodyPr wrap="square" rtlCol="0">
            <a:spAutoFit/>
          </a:bodyPr>
          <a:lstStyle/>
          <a:p>
            <a:pPr marL="285750" indent="-285750" algn="l" rtl="0">
              <a:buFont typeface="Arial" panose="020B0604020202020204" pitchFamily="34" charset="0"/>
              <a:buChar char="•"/>
            </a:pPr>
            <a:r>
              <a:rPr lang="es" b="0" i="0" u="none" dirty="0">
                <a:solidFill>
                  <a:schemeClr val="tx1">
                    <a:lumMod val="65000"/>
                    <a:lumOff val="35000"/>
                  </a:schemeClr>
                </a:solidFill>
              </a:rPr>
              <a:t>Ofrece 16 canales que pueden ser activados o deshabilitados</a:t>
            </a:r>
          </a:p>
          <a:p>
            <a:pPr marL="285750" indent="-285750" algn="l" rtl="0">
              <a:buFont typeface="Arial" panose="020B0604020202020204" pitchFamily="34" charset="0"/>
              <a:buChar char="•"/>
            </a:pPr>
            <a:endParaRPr lang="es" dirty="0" smtClean="0">
              <a:solidFill>
                <a:schemeClr val="tx1">
                  <a:lumMod val="65000"/>
                  <a:lumOff val="35000"/>
                </a:schemeClr>
              </a:solidFill>
            </a:endParaRPr>
          </a:p>
          <a:p>
            <a:pPr marL="285750" indent="-285750" algn="l" rtl="0">
              <a:buFont typeface="Arial" panose="020B0604020202020204" pitchFamily="34" charset="0"/>
              <a:buChar char="•"/>
            </a:pPr>
            <a:r>
              <a:rPr lang="es" b="0" i="0" u="none" dirty="0">
                <a:solidFill>
                  <a:schemeClr val="tx1">
                    <a:lumMod val="65000"/>
                    <a:lumOff val="35000"/>
                  </a:schemeClr>
                </a:solidFill>
              </a:rPr>
              <a:t>Filtro Alcance - define elevaciones min y max, filtra bajas elevaciones que pueden introducir ruido</a:t>
            </a:r>
          </a:p>
          <a:p>
            <a:pPr marL="285750" indent="-285750" algn="l" rtl="0">
              <a:buFont typeface="Arial" panose="020B0604020202020204" pitchFamily="34" charset="0"/>
              <a:buChar char="•"/>
            </a:pPr>
            <a:endParaRPr lang="es" dirty="0">
              <a:solidFill>
                <a:schemeClr val="tx1">
                  <a:lumMod val="65000"/>
                  <a:lumOff val="35000"/>
                </a:schemeClr>
              </a:solidFill>
            </a:endParaRPr>
          </a:p>
          <a:p>
            <a:pPr marL="285750" indent="-285750" algn="l" rtl="0">
              <a:buFont typeface="Arial" panose="020B0604020202020204" pitchFamily="34" charset="0"/>
              <a:buChar char="•"/>
            </a:pPr>
            <a:r>
              <a:rPr lang="es" b="0" i="0" u="none" dirty="0">
                <a:solidFill>
                  <a:schemeClr val="tx1">
                    <a:lumMod val="65000"/>
                    <a:lumOff val="35000"/>
                  </a:schemeClr>
                </a:solidFill>
              </a:rPr>
              <a:t>Filtro Angular- define ángulos min y max, filtro conservará los datos dentro de los ángulos especificados</a:t>
            </a:r>
            <a:endParaRPr lang="es" dirty="0">
              <a:solidFill>
                <a:schemeClr val="tx1">
                  <a:lumMod val="65000"/>
                  <a:lumOff val="35000"/>
                </a:schemeClr>
              </a:solidFill>
            </a:endParaRPr>
          </a:p>
        </p:txBody>
      </p:sp>
    </p:spTree>
    <p:extLst>
      <p:ext uri="{BB962C8B-B14F-4D97-AF65-F5344CB8AC3E}">
        <p14:creationId xmlns:p14="http://schemas.microsoft.com/office/powerpoint/2010/main" val="276401758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Elipse 2D mini GNSS/INS</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57</a:t>
            </a:fld>
            <a:endParaRPr lang="es"/>
          </a:p>
        </p:txBody>
      </p:sp>
      <p:sp>
        <p:nvSpPr>
          <p:cNvPr id="4" name="Rectangle 3"/>
          <p:cNvSpPr/>
          <p:nvPr/>
        </p:nvSpPr>
        <p:spPr>
          <a:xfrm>
            <a:off x="236483" y="1427406"/>
            <a:ext cx="7315200" cy="5078313"/>
          </a:xfrm>
          <a:prstGeom prst="rect">
            <a:avLst/>
          </a:prstGeom>
        </p:spPr>
        <p:txBody>
          <a:bodyPr wrap="square">
            <a:spAutoFit/>
          </a:bodyPr>
          <a:lstStyle/>
          <a:p>
            <a:pPr marL="285750" indent="-285750" algn="l" rtl="0">
              <a:buFont typeface="Arial" panose="020B0604020202020204" pitchFamily="34" charset="0"/>
              <a:buChar char="•"/>
            </a:pPr>
            <a:r>
              <a:rPr lang="es" b="0" i="0" u="none">
                <a:solidFill>
                  <a:schemeClr val="tx1">
                    <a:lumMod val="65000"/>
                    <a:lumOff val="35000"/>
                  </a:schemeClr>
                </a:solidFill>
                <a:latin typeface="+mj-lt"/>
              </a:rPr>
              <a:t>0,1 ° Balanceo y Cabeceo en 360 °</a:t>
            </a:r>
          </a:p>
          <a:p>
            <a:pPr marL="285750" indent="-285750" algn="l" rtl="0">
              <a:buFont typeface="Arial" panose="020B0604020202020204" pitchFamily="34" charset="0"/>
              <a:buChar char="•"/>
            </a:pPr>
            <a:r>
              <a:rPr lang="es" b="0" i="0" u="none">
                <a:solidFill>
                  <a:schemeClr val="tx1">
                    <a:lumMod val="65000"/>
                    <a:lumOff val="35000"/>
                  </a:schemeClr>
                </a:solidFill>
                <a:latin typeface="+mj-lt"/>
              </a:rPr>
              <a:t>0,2 ° Rumbo (Doble Antenna GNSS)</a:t>
            </a:r>
          </a:p>
          <a:p>
            <a:pPr marL="285750" indent="-285750" algn="l" rtl="0">
              <a:buFont typeface="Arial" panose="020B0604020202020204" pitchFamily="34" charset="0"/>
              <a:buChar char="•"/>
            </a:pPr>
            <a:r>
              <a:rPr lang="es" b="0" i="0" u="none">
                <a:solidFill>
                  <a:schemeClr val="tx1">
                    <a:lumMod val="65000"/>
                    <a:lumOff val="35000"/>
                  </a:schemeClr>
                </a:solidFill>
                <a:latin typeface="+mj-lt"/>
              </a:rPr>
              <a:t>5 cm Oleaje Tiempo Real, ajustado al período del oleaje</a:t>
            </a:r>
          </a:p>
          <a:p>
            <a:pPr marL="285750" indent="-285750" algn="l" rtl="0">
              <a:buFont typeface="Arial" panose="020B0604020202020204" pitchFamily="34" charset="0"/>
              <a:buChar char="•"/>
            </a:pPr>
            <a:r>
              <a:rPr lang="es" b="0" i="0" u="none">
                <a:solidFill>
                  <a:schemeClr val="tx1">
                    <a:lumMod val="65000"/>
                    <a:lumOff val="35000"/>
                  </a:schemeClr>
                </a:solidFill>
                <a:latin typeface="+mj-lt"/>
              </a:rPr>
              <a:t>2 cm RTK GNSS Posición (opción)</a:t>
            </a:r>
          </a:p>
          <a:p>
            <a:pPr marL="285750" indent="-285750" algn="l" rtl="0">
              <a:buFont typeface="Arial" panose="020B0604020202020204" pitchFamily="34" charset="0"/>
              <a:buChar char="•"/>
            </a:pPr>
            <a:endParaRPr lang="es" dirty="0">
              <a:solidFill>
                <a:schemeClr val="tx1">
                  <a:lumMod val="65000"/>
                  <a:lumOff val="35000"/>
                </a:schemeClr>
              </a:solidFill>
              <a:latin typeface="+mj-lt"/>
            </a:endParaRPr>
          </a:p>
          <a:p>
            <a:pPr marL="285750" indent="-285750" algn="l" rtl="0">
              <a:buFont typeface="Arial" panose="020B0604020202020204" pitchFamily="34" charset="0"/>
              <a:buChar char="•"/>
            </a:pPr>
            <a:endParaRPr lang="es" dirty="0">
              <a:solidFill>
                <a:schemeClr val="tx1">
                  <a:lumMod val="65000"/>
                  <a:lumOff val="35000"/>
                </a:schemeClr>
              </a:solidFill>
              <a:latin typeface="+mj-lt"/>
            </a:endParaRPr>
          </a:p>
          <a:p>
            <a:endParaRPr lang="es" dirty="0" smtClean="0">
              <a:solidFill>
                <a:schemeClr val="tx1">
                  <a:lumMod val="65000"/>
                  <a:lumOff val="35000"/>
                </a:schemeClr>
              </a:solidFill>
              <a:latin typeface="+mj-lt"/>
            </a:endParaRPr>
          </a:p>
          <a:p>
            <a:pPr algn="l" rtl="0"/>
            <a:r>
              <a:rPr lang="es" b="1" i="0" u="none">
                <a:solidFill>
                  <a:srgbClr val="0070C0"/>
                </a:solidFill>
                <a:latin typeface="+mj-lt"/>
              </a:rPr>
              <a:t>Características Clave:</a:t>
            </a:r>
          </a:p>
          <a:p>
            <a:endParaRPr lang="es" b="1" dirty="0">
              <a:solidFill>
                <a:srgbClr val="0070C0"/>
              </a:solidFill>
              <a:latin typeface="+mj-lt"/>
            </a:endParaRPr>
          </a:p>
          <a:p>
            <a:pPr marL="285750" indent="-285750" algn="l" rtl="0">
              <a:buClr>
                <a:srgbClr val="0D739C"/>
              </a:buClr>
              <a:buFont typeface="Wingdings" panose="05000000000000000000" pitchFamily="2" charset="2"/>
              <a:buChar char="Ø"/>
            </a:pPr>
            <a:r>
              <a:rPr lang="es" b="0" i="0" u="none">
                <a:solidFill>
                  <a:schemeClr val="tx1">
                    <a:lumMod val="65000"/>
                    <a:lumOff val="35000"/>
                  </a:schemeClr>
                </a:solidFill>
                <a:latin typeface="+mj-lt"/>
              </a:rPr>
              <a:t>Giroscopos de Muy Bajo Ruido, Acelerómetros de Alta Calidad</a:t>
            </a:r>
          </a:p>
          <a:p>
            <a:pPr marL="285750" indent="-285750" algn="l" rtl="0">
              <a:buFont typeface="Wingdings" panose="05000000000000000000" pitchFamily="2" charset="2"/>
              <a:buChar char="Ø"/>
            </a:pPr>
            <a:endParaRPr lang="es" dirty="0">
              <a:solidFill>
                <a:schemeClr val="tx1">
                  <a:lumMod val="65000"/>
                  <a:lumOff val="35000"/>
                </a:schemeClr>
              </a:solidFill>
              <a:latin typeface="+mj-lt"/>
            </a:endParaRPr>
          </a:p>
          <a:p>
            <a:pPr marL="285750" indent="-285750" algn="l" rtl="0">
              <a:buClr>
                <a:srgbClr val="0D739C"/>
              </a:buClr>
              <a:buFont typeface="Wingdings" panose="05000000000000000000" pitchFamily="2" charset="2"/>
              <a:buChar char="Ø"/>
            </a:pPr>
            <a:r>
              <a:rPr lang="es" b="0" i="0" u="none">
                <a:solidFill>
                  <a:schemeClr val="tx1">
                    <a:lumMod val="65000"/>
                    <a:lumOff val="35000"/>
                  </a:schemeClr>
                </a:solidFill>
                <a:latin typeface="+mj-lt"/>
              </a:rPr>
              <a:t>Nivel Levantamiento Receptor GNSS L1/L2</a:t>
            </a:r>
          </a:p>
          <a:p>
            <a:pPr marL="285750" indent="-285750" algn="l" rtl="0">
              <a:buFont typeface="Wingdings" panose="05000000000000000000" pitchFamily="2" charset="2"/>
              <a:buChar char="Ø"/>
            </a:pPr>
            <a:endParaRPr lang="es" dirty="0">
              <a:solidFill>
                <a:schemeClr val="tx1">
                  <a:lumMod val="65000"/>
                  <a:lumOff val="35000"/>
                </a:schemeClr>
              </a:solidFill>
              <a:latin typeface="+mj-lt"/>
            </a:endParaRPr>
          </a:p>
          <a:p>
            <a:pPr marL="285750" indent="-285750" algn="l" rtl="0">
              <a:buClr>
                <a:srgbClr val="0D739C"/>
              </a:buClr>
              <a:buFont typeface="Wingdings" panose="05000000000000000000" pitchFamily="2" charset="2"/>
              <a:buChar char="Ø"/>
            </a:pPr>
            <a:r>
              <a:rPr lang="es" b="0" i="0" u="none">
                <a:solidFill>
                  <a:schemeClr val="tx1">
                    <a:lumMod val="65000"/>
                    <a:lumOff val="35000"/>
                  </a:schemeClr>
                </a:solidFill>
                <a:latin typeface="+mj-lt"/>
              </a:rPr>
              <a:t>Correcciones Diferenciales (RTCM)</a:t>
            </a:r>
          </a:p>
          <a:p>
            <a:pPr marL="285750" indent="-285750" algn="l" rtl="0">
              <a:buFont typeface="Wingdings" panose="05000000000000000000" pitchFamily="2" charset="2"/>
              <a:buChar char="Ø"/>
            </a:pPr>
            <a:endParaRPr lang="es" b="1" dirty="0">
              <a:solidFill>
                <a:schemeClr val="tx1">
                  <a:lumMod val="65000"/>
                  <a:lumOff val="35000"/>
                </a:schemeClr>
              </a:solidFill>
              <a:latin typeface="+mj-lt"/>
            </a:endParaRPr>
          </a:p>
          <a:p>
            <a:pPr marL="285750" indent="-285750" algn="l" rtl="0">
              <a:buClr>
                <a:srgbClr val="0D739C"/>
              </a:buClr>
              <a:buFont typeface="Wingdings" panose="05000000000000000000" pitchFamily="2" charset="2"/>
              <a:buChar char="Ø"/>
            </a:pPr>
            <a:r>
              <a:rPr lang="es" b="0" i="0" u="none">
                <a:solidFill>
                  <a:schemeClr val="tx1">
                    <a:lumMod val="65000"/>
                    <a:lumOff val="35000"/>
                  </a:schemeClr>
                </a:solidFill>
                <a:latin typeface="+mj-lt"/>
              </a:rPr>
              <a:t>Rata Salida 200 Hz – Típicamente colectados a 50 Hz</a:t>
            </a:r>
          </a:p>
          <a:p>
            <a:pPr marL="285750" indent="-285750" algn="l" rtl="0">
              <a:buFont typeface="Wingdings" panose="05000000000000000000" pitchFamily="2" charset="2"/>
              <a:buChar char="Ø"/>
            </a:pPr>
            <a:endParaRPr lang="es" dirty="0">
              <a:solidFill>
                <a:schemeClr val="tx1">
                  <a:lumMod val="65000"/>
                  <a:lumOff val="35000"/>
                </a:schemeClr>
              </a:solidFill>
              <a:latin typeface="+mj-lt"/>
            </a:endParaRPr>
          </a:p>
          <a:p>
            <a:pPr marL="285750" indent="-285750" algn="l" rtl="0">
              <a:buClr>
                <a:srgbClr val="0D739C"/>
              </a:buClr>
              <a:buFont typeface="Wingdings" panose="05000000000000000000" pitchFamily="2" charset="2"/>
              <a:buChar char="Ø"/>
            </a:pPr>
            <a:r>
              <a:rPr lang="es" b="0" i="0" u="none">
                <a:solidFill>
                  <a:schemeClr val="tx1">
                    <a:lumMod val="65000"/>
                    <a:lumOff val="35000"/>
                  </a:schemeClr>
                </a:solidFill>
                <a:latin typeface="+mj-lt"/>
              </a:rPr>
              <a:t>2 años de garantia</a:t>
            </a: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6166"/>
          <a:stretch/>
        </p:blipFill>
        <p:spPr bwMode="auto">
          <a:xfrm>
            <a:off x="6438460" y="1457325"/>
            <a:ext cx="2203940" cy="22033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6296713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3647" y="133350"/>
            <a:ext cx="7624953" cy="988786"/>
          </a:xfrm>
        </p:spPr>
        <p:txBody>
          <a:bodyPr/>
          <a:lstStyle/>
          <a:p>
            <a:pPr algn="l" rtl="0"/>
            <a:r>
              <a:rPr lang="es" b="0" i="0" u="none"/>
              <a:t>Datos de Ejemplo</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58</a:t>
            </a:fld>
            <a:endParaRPr lang="es"/>
          </a:p>
        </p:txBody>
      </p:sp>
      <p:grpSp>
        <p:nvGrpSpPr>
          <p:cNvPr id="4" name="Group 3"/>
          <p:cNvGrpSpPr/>
          <p:nvPr/>
        </p:nvGrpSpPr>
        <p:grpSpPr>
          <a:xfrm>
            <a:off x="369570" y="1494548"/>
            <a:ext cx="7392447" cy="3953752"/>
            <a:chOff x="1143000" y="3382834"/>
            <a:chExt cx="6934200" cy="2848610"/>
          </a:xfrm>
        </p:grpSpPr>
        <p:pic>
          <p:nvPicPr>
            <p:cNvPr id="5" name="Picture 4"/>
            <p:cNvPicPr/>
            <p:nvPr/>
          </p:nvPicPr>
          <p:blipFill>
            <a:blip r:embed="rId2"/>
            <a:stretch>
              <a:fillRect/>
            </a:stretch>
          </p:blipFill>
          <p:spPr>
            <a:xfrm>
              <a:off x="1143000" y="3382834"/>
              <a:ext cx="6934200" cy="2848610"/>
            </a:xfrm>
            <a:prstGeom prst="rect">
              <a:avLst/>
            </a:prstGeom>
            <a:ln>
              <a:noFill/>
            </a:ln>
            <a:effectLst>
              <a:outerShdw blurRad="292100" dist="139700" dir="2700000" algn="tl" rotWithShape="0">
                <a:srgbClr val="333333">
                  <a:alpha val="65000"/>
                </a:srgbClr>
              </a:outerShdw>
            </a:effectLst>
          </p:spPr>
        </p:pic>
        <p:grpSp>
          <p:nvGrpSpPr>
            <p:cNvPr id="6" name="Group 5"/>
            <p:cNvGrpSpPr/>
            <p:nvPr/>
          </p:nvGrpSpPr>
          <p:grpSpPr>
            <a:xfrm>
              <a:off x="3886200" y="4175857"/>
              <a:ext cx="2263140" cy="1668726"/>
              <a:chOff x="0" y="0"/>
              <a:chExt cx="2351306" cy="2643582"/>
            </a:xfrm>
          </p:grpSpPr>
          <p:sp>
            <p:nvSpPr>
              <p:cNvPr id="7" name="Oval 6"/>
              <p:cNvSpPr/>
              <p:nvPr/>
            </p:nvSpPr>
            <p:spPr>
              <a:xfrm>
                <a:off x="1911927" y="0"/>
                <a:ext cx="439379" cy="462784"/>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
              </a:p>
            </p:txBody>
          </p:sp>
          <p:cxnSp>
            <p:nvCxnSpPr>
              <p:cNvPr id="8" name="Straight Arrow Connector 7"/>
              <p:cNvCxnSpPr/>
              <p:nvPr/>
            </p:nvCxnSpPr>
            <p:spPr>
              <a:xfrm flipV="1">
                <a:off x="1353787" y="368135"/>
                <a:ext cx="700644" cy="1032758"/>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0" y="2422566"/>
                <a:ext cx="429031" cy="221016"/>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
              </a:p>
            </p:txBody>
          </p:sp>
          <p:cxnSp>
            <p:nvCxnSpPr>
              <p:cNvPr id="10" name="Straight Arrow Connector 9"/>
              <p:cNvCxnSpPr/>
              <p:nvPr/>
            </p:nvCxnSpPr>
            <p:spPr>
              <a:xfrm flipV="1">
                <a:off x="261257" y="1983179"/>
                <a:ext cx="762635" cy="432435"/>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grpSp>
      </p:grpSp>
      <p:sp>
        <p:nvSpPr>
          <p:cNvPr id="11" name="Rectangle 10"/>
          <p:cNvSpPr/>
          <p:nvPr/>
        </p:nvSpPr>
        <p:spPr>
          <a:xfrm>
            <a:off x="347970" y="5552198"/>
            <a:ext cx="8534400" cy="923330"/>
          </a:xfrm>
          <a:prstGeom prst="rect">
            <a:avLst/>
          </a:prstGeom>
        </p:spPr>
        <p:txBody>
          <a:bodyPr wrap="square">
            <a:spAutoFit/>
          </a:bodyPr>
          <a:lstStyle/>
          <a:p>
            <a:pPr marL="285750" indent="-285750" algn="l" rtl="0">
              <a:buFont typeface="Arial" panose="020B0604020202020204" pitchFamily="34" charset="0"/>
              <a:buChar char="•"/>
            </a:pPr>
            <a:r>
              <a:rPr lang="es" b="0" i="0" u="none">
                <a:solidFill>
                  <a:schemeClr val="tx1">
                    <a:lumMod val="65000"/>
                    <a:lumOff val="35000"/>
                  </a:schemeClr>
                </a:solidFill>
                <a:latin typeface="+mj-lt"/>
              </a:rPr>
              <a:t>Área de baja Vegetación, pasto, suelo @ 20 metros Altitud</a:t>
            </a:r>
          </a:p>
          <a:p>
            <a:pPr marL="285750" indent="-285750" algn="l" rtl="0">
              <a:buFont typeface="Arial" panose="020B0604020202020204" pitchFamily="34" charset="0"/>
              <a:buChar char="•"/>
            </a:pPr>
            <a:r>
              <a:rPr lang="es" b="0" i="0" u="none">
                <a:solidFill>
                  <a:schemeClr val="tx1">
                    <a:lumMod val="65000"/>
                    <a:lumOff val="35000"/>
                  </a:schemeClr>
                </a:solidFill>
                <a:latin typeface="+mj-lt"/>
              </a:rPr>
              <a:t>Reflectividad moderada</a:t>
            </a:r>
            <a:endParaRPr lang="es" dirty="0">
              <a:solidFill>
                <a:schemeClr val="tx1">
                  <a:lumMod val="65000"/>
                  <a:lumOff val="35000"/>
                </a:schemeClr>
              </a:solidFill>
              <a:latin typeface="+mj-lt"/>
            </a:endParaRPr>
          </a:p>
          <a:p>
            <a:pPr marL="285750" indent="-285750" algn="l" rtl="0">
              <a:buFont typeface="Arial" panose="020B0604020202020204" pitchFamily="34" charset="0"/>
              <a:buChar char="•"/>
            </a:pPr>
            <a:r>
              <a:rPr lang="es" b="0" i="0" u="none">
                <a:solidFill>
                  <a:schemeClr val="tx1">
                    <a:lumMod val="65000"/>
                    <a:lumOff val="35000"/>
                  </a:schemeClr>
                </a:solidFill>
                <a:latin typeface="+mj-lt"/>
              </a:rPr>
              <a:t>Incertidumbre vertical promedio= +/- 5 cm</a:t>
            </a:r>
            <a:endParaRPr lang="es" dirty="0">
              <a:solidFill>
                <a:schemeClr val="tx1">
                  <a:lumMod val="65000"/>
                  <a:lumOff val="35000"/>
                </a:schemeClr>
              </a:solidFill>
              <a:latin typeface="+mj-lt"/>
            </a:endParaRPr>
          </a:p>
        </p:txBody>
      </p:sp>
    </p:spTree>
    <p:extLst>
      <p:ext uri="{BB962C8B-B14F-4D97-AF65-F5344CB8AC3E}">
        <p14:creationId xmlns:p14="http://schemas.microsoft.com/office/powerpoint/2010/main" val="86355836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19050"/>
            <a:ext cx="7453503" cy="988786"/>
          </a:xfrm>
        </p:spPr>
        <p:txBody>
          <a:bodyPr/>
          <a:lstStyle/>
          <a:p>
            <a:pPr algn="l" rtl="0"/>
            <a:r>
              <a:rPr lang="es" b="0" i="0" u="none"/>
              <a:t>Datos de Ejemplo</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59</a:t>
            </a:fld>
            <a:endParaRPr lang="es"/>
          </a:p>
        </p:txBody>
      </p:sp>
      <p:grpSp>
        <p:nvGrpSpPr>
          <p:cNvPr id="4" name="Group 3"/>
          <p:cNvGrpSpPr/>
          <p:nvPr/>
        </p:nvGrpSpPr>
        <p:grpSpPr>
          <a:xfrm>
            <a:off x="302371" y="1447649"/>
            <a:ext cx="7634372" cy="4036977"/>
            <a:chOff x="0" y="0"/>
            <a:chExt cx="5779827" cy="3352516"/>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5779827" cy="3289110"/>
            </a:xfrm>
            <a:prstGeom prst="rect">
              <a:avLst/>
            </a:prstGeom>
            <a:ln>
              <a:noFill/>
            </a:ln>
            <a:effectLst>
              <a:outerShdw blurRad="292100" dist="139700" dir="2700000" algn="tl" rotWithShape="0">
                <a:srgbClr val="333333">
                  <a:alpha val="65000"/>
                </a:srgbClr>
              </a:outerShdw>
            </a:effectLst>
          </p:spPr>
        </p:pic>
        <p:sp>
          <p:nvSpPr>
            <p:cNvPr id="6" name="Oval 5"/>
            <p:cNvSpPr/>
            <p:nvPr/>
          </p:nvSpPr>
          <p:spPr>
            <a:xfrm>
              <a:off x="1787857" y="1344304"/>
              <a:ext cx="1847850" cy="4953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
            </a:p>
          </p:txBody>
        </p:sp>
        <p:grpSp>
          <p:nvGrpSpPr>
            <p:cNvPr id="7" name="Group 6"/>
            <p:cNvGrpSpPr/>
            <p:nvPr/>
          </p:nvGrpSpPr>
          <p:grpSpPr>
            <a:xfrm>
              <a:off x="1480782" y="2647666"/>
              <a:ext cx="1466850" cy="704850"/>
              <a:chOff x="0" y="0"/>
              <a:chExt cx="1466850" cy="704850"/>
            </a:xfrm>
          </p:grpSpPr>
          <p:cxnSp>
            <p:nvCxnSpPr>
              <p:cNvPr id="8" name="Straight Connector 7"/>
              <p:cNvCxnSpPr/>
              <p:nvPr/>
            </p:nvCxnSpPr>
            <p:spPr>
              <a:xfrm>
                <a:off x="1358900" y="101600"/>
                <a:ext cx="6350" cy="1460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0" y="488950"/>
                <a:ext cx="539750" cy="2159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
              </a:p>
            </p:txBody>
          </p:sp>
          <p:sp>
            <p:nvSpPr>
              <p:cNvPr id="10" name="Oval 9"/>
              <p:cNvSpPr/>
              <p:nvPr/>
            </p:nvSpPr>
            <p:spPr>
              <a:xfrm>
                <a:off x="1257300" y="0"/>
                <a:ext cx="209550" cy="3302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
              </a:p>
            </p:txBody>
          </p:sp>
          <p:cxnSp>
            <p:nvCxnSpPr>
              <p:cNvPr id="11" name="Straight Arrow Connector 10"/>
              <p:cNvCxnSpPr/>
              <p:nvPr/>
            </p:nvCxnSpPr>
            <p:spPr>
              <a:xfrm flipV="1">
                <a:off x="539750" y="247650"/>
                <a:ext cx="717550" cy="311150"/>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grpSp>
      </p:grpSp>
      <p:sp>
        <p:nvSpPr>
          <p:cNvPr id="12" name="Rectangle 11"/>
          <p:cNvSpPr/>
          <p:nvPr/>
        </p:nvSpPr>
        <p:spPr>
          <a:xfrm>
            <a:off x="270510" y="5541927"/>
            <a:ext cx="8763000" cy="923330"/>
          </a:xfrm>
          <a:prstGeom prst="rect">
            <a:avLst/>
          </a:prstGeom>
        </p:spPr>
        <p:txBody>
          <a:bodyPr wrap="square">
            <a:spAutoFit/>
          </a:bodyPr>
          <a:lstStyle/>
          <a:p>
            <a:pPr marL="342900" indent="-342900" algn="l" rtl="0">
              <a:buFont typeface="Arial" panose="020B0604020202020204" pitchFamily="34" charset="0"/>
              <a:buChar char="•"/>
            </a:pPr>
            <a:r>
              <a:rPr lang="es" b="0" i="0" u="none">
                <a:solidFill>
                  <a:schemeClr val="tx1">
                    <a:lumMod val="65000"/>
                    <a:lumOff val="35000"/>
                  </a:schemeClr>
                </a:solidFill>
                <a:latin typeface="+mj-lt"/>
              </a:rPr>
              <a:t>Área de Asfalto Negro @ 20 metros Altitud</a:t>
            </a:r>
          </a:p>
          <a:p>
            <a:pPr marL="342900" indent="-342900" algn="l" rtl="0">
              <a:buFont typeface="Arial" panose="020B0604020202020204" pitchFamily="34" charset="0"/>
              <a:buChar char="•"/>
            </a:pPr>
            <a:r>
              <a:rPr lang="es" b="0" i="0" u="none">
                <a:solidFill>
                  <a:schemeClr val="tx1">
                    <a:lumMod val="65000"/>
                    <a:lumOff val="35000"/>
                  </a:schemeClr>
                </a:solidFill>
                <a:latin typeface="+mj-lt"/>
              </a:rPr>
              <a:t>Baja reflectividad = Alta absorción</a:t>
            </a:r>
            <a:endParaRPr lang="es" dirty="0">
              <a:solidFill>
                <a:schemeClr val="tx1">
                  <a:lumMod val="65000"/>
                  <a:lumOff val="35000"/>
                </a:schemeClr>
              </a:solidFill>
              <a:latin typeface="+mj-lt"/>
            </a:endParaRPr>
          </a:p>
          <a:p>
            <a:pPr marL="342900" indent="-342900" algn="l" rtl="0">
              <a:buFont typeface="Arial" panose="020B0604020202020204" pitchFamily="34" charset="0"/>
              <a:buChar char="•"/>
            </a:pPr>
            <a:r>
              <a:rPr lang="es" b="0" i="0" u="none">
                <a:solidFill>
                  <a:schemeClr val="tx1">
                    <a:lumMod val="65000"/>
                    <a:lumOff val="35000"/>
                  </a:schemeClr>
                </a:solidFill>
                <a:latin typeface="+mj-lt"/>
              </a:rPr>
              <a:t>Incertidumbre vertical promedio= 9 cm (+/- 6 cm)</a:t>
            </a:r>
            <a:endParaRPr lang="es" dirty="0">
              <a:solidFill>
                <a:schemeClr val="tx1">
                  <a:lumMod val="65000"/>
                  <a:lumOff val="35000"/>
                </a:schemeClr>
              </a:solidFill>
              <a:latin typeface="+mj-lt"/>
            </a:endParaRPr>
          </a:p>
        </p:txBody>
      </p:sp>
    </p:spTree>
    <p:extLst>
      <p:ext uri="{BB962C8B-B14F-4D97-AF65-F5344CB8AC3E}">
        <p14:creationId xmlns:p14="http://schemas.microsoft.com/office/powerpoint/2010/main" val="20816881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318" y="2366303"/>
            <a:ext cx="8390973" cy="1362075"/>
          </a:xfrm>
        </p:spPr>
        <p:txBody>
          <a:bodyPr/>
          <a:lstStyle/>
          <a:p>
            <a:pPr algn="l" rtl="0"/>
            <a:r>
              <a:rPr lang="es" b="0" i="0" u="none"/>
              <a:t>Planeamiento Levantamiento para vehículos autónomos</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6</a:t>
            </a:fld>
            <a:endParaRPr lang="es"/>
          </a:p>
        </p:txBody>
      </p:sp>
      <p:pic>
        <p:nvPicPr>
          <p:cNvPr id="7"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1448" y="4784289"/>
            <a:ext cx="3984629" cy="2003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686331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Carga Util montada a un DJI Matrice 600</a:t>
            </a:r>
            <a:endParaRPr lang="es" dirty="0"/>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60</a:t>
            </a:fld>
            <a:endParaRPr lang="e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0181" y="1495424"/>
            <a:ext cx="5162700" cy="50111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3251162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5572" y="47625"/>
            <a:ext cx="7485105" cy="988786"/>
          </a:xfrm>
        </p:spPr>
        <p:txBody>
          <a:bodyPr/>
          <a:lstStyle/>
          <a:p>
            <a:pPr algn="l" rtl="0"/>
            <a:r>
              <a:rPr lang="es" b="0" i="0" u="none" dirty="0"/>
              <a:t>Panel trasero de la Carga Util LiDAR HYPACK</a:t>
            </a:r>
            <a:endParaRPr lang="es" dirty="0"/>
          </a:p>
        </p:txBody>
      </p:sp>
      <p:sp>
        <p:nvSpPr>
          <p:cNvPr id="3" name="Slide Number Placeholder 2"/>
          <p:cNvSpPr>
            <a:spLocks noGrp="1"/>
          </p:cNvSpPr>
          <p:nvPr>
            <p:ph type="sldNum" sz="quarter" idx="12"/>
          </p:nvPr>
        </p:nvSpPr>
        <p:spPr/>
        <p:txBody>
          <a:bodyPr/>
          <a:lstStyle/>
          <a:p>
            <a:pPr algn="l" rtl="0"/>
            <a:fld id="{2B461E99-A520-4C47-9280-7BE61E966C52}" type="slidenum">
              <a:rPr/>
              <a:t>61</a:t>
            </a:fld>
            <a:endParaRPr lang="es"/>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655" y="1581150"/>
            <a:ext cx="7622132" cy="467867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0304784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19050"/>
            <a:ext cx="7341108" cy="988786"/>
          </a:xfrm>
        </p:spPr>
        <p:txBody>
          <a:bodyPr/>
          <a:lstStyle/>
          <a:p>
            <a:pPr algn="l" rtl="0"/>
            <a:r>
              <a:rPr lang="es" b="0" i="0" u="none"/>
              <a:t>Datos Ejemplo Carga Util LiDAR HYPACK </a:t>
            </a:r>
          </a:p>
        </p:txBody>
      </p:sp>
      <p:sp>
        <p:nvSpPr>
          <p:cNvPr id="3" name="Slide Number Placeholder 2"/>
          <p:cNvSpPr>
            <a:spLocks noGrp="1"/>
          </p:cNvSpPr>
          <p:nvPr>
            <p:ph type="sldNum" sz="quarter" idx="12"/>
          </p:nvPr>
        </p:nvSpPr>
        <p:spPr/>
        <p:txBody>
          <a:bodyPr/>
          <a:lstStyle/>
          <a:p>
            <a:pPr algn="l" rtl="0"/>
            <a:fld id="{2B461E99-A520-4C47-9280-7BE61E966C52}" type="slidenum">
              <a:rPr/>
              <a:t>62</a:t>
            </a:fld>
            <a:endParaRPr lang="e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168" y="1552574"/>
            <a:ext cx="8130491" cy="44062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6912540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7506113" cy="988786"/>
          </a:xfrm>
        </p:spPr>
        <p:txBody>
          <a:bodyPr/>
          <a:lstStyle/>
          <a:p>
            <a:pPr algn="l" rtl="0"/>
            <a:r>
              <a:rPr lang="es" b="0" i="0" u="none" dirty="0"/>
              <a:t>Procesamiento Datos Ejemplo en MBMAX64</a:t>
            </a:r>
            <a:endParaRPr lang="es" dirty="0"/>
          </a:p>
        </p:txBody>
      </p:sp>
      <p:sp>
        <p:nvSpPr>
          <p:cNvPr id="3" name="Slide Number Placeholder 2"/>
          <p:cNvSpPr>
            <a:spLocks noGrp="1"/>
          </p:cNvSpPr>
          <p:nvPr>
            <p:ph type="sldNum" sz="quarter" idx="12"/>
          </p:nvPr>
        </p:nvSpPr>
        <p:spPr/>
        <p:txBody>
          <a:bodyPr/>
          <a:lstStyle/>
          <a:p>
            <a:pPr algn="l" rtl="0"/>
            <a:fld id="{2B461E99-A520-4C47-9280-7BE61E966C52}" type="slidenum">
              <a:rPr/>
              <a:t>63</a:t>
            </a:fld>
            <a:endParaRPr lang="e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6" y="1613914"/>
            <a:ext cx="8210550" cy="44477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3768072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7788124" cy="988786"/>
          </a:xfrm>
        </p:spPr>
        <p:txBody>
          <a:bodyPr/>
          <a:lstStyle/>
          <a:p>
            <a:pPr algn="l" rtl="0"/>
            <a:r>
              <a:rPr lang="es" b="0" i="0" u="none" dirty="0"/>
              <a:t>Datos Ejemplo Carga Util LiDAR HYPACK </a:t>
            </a:r>
          </a:p>
        </p:txBody>
      </p:sp>
      <p:sp>
        <p:nvSpPr>
          <p:cNvPr id="3" name="Slide Number Placeholder 2"/>
          <p:cNvSpPr>
            <a:spLocks noGrp="1"/>
          </p:cNvSpPr>
          <p:nvPr>
            <p:ph type="sldNum" sz="quarter" idx="12"/>
          </p:nvPr>
        </p:nvSpPr>
        <p:spPr/>
        <p:txBody>
          <a:bodyPr/>
          <a:lstStyle/>
          <a:p>
            <a:pPr algn="l" rtl="0"/>
            <a:fld id="{2B461E99-A520-4C47-9280-7BE61E966C52}" type="slidenum">
              <a:rPr/>
              <a:t>64</a:t>
            </a:fld>
            <a:endParaRPr lang="e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024" y="1653621"/>
            <a:ext cx="8686801" cy="40385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216610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Beneficios Carga Util LiDAR HYPACK</a:t>
            </a:r>
            <a:endParaRPr lang="e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7418" t="11869" r="6528"/>
          <a:stretch/>
        </p:blipFill>
        <p:spPr>
          <a:xfrm>
            <a:off x="4248151" y="1605127"/>
            <a:ext cx="4610100" cy="3147584"/>
          </a:xfrm>
          <a:prstGeom prst="rect">
            <a:avLst/>
          </a:prstGeom>
        </p:spPr>
      </p:pic>
      <p:sp>
        <p:nvSpPr>
          <p:cNvPr id="3" name="Slide Number Placeholder 2"/>
          <p:cNvSpPr>
            <a:spLocks noGrp="1"/>
          </p:cNvSpPr>
          <p:nvPr>
            <p:ph type="sldNum" sz="quarter" idx="12"/>
          </p:nvPr>
        </p:nvSpPr>
        <p:spPr/>
        <p:txBody>
          <a:bodyPr/>
          <a:lstStyle/>
          <a:p>
            <a:pPr algn="l" rtl="0"/>
            <a:fld id="{2B461E99-A520-4C47-9280-7BE61E966C52}" type="slidenum">
              <a:rPr/>
              <a:t>65</a:t>
            </a:fld>
            <a:endParaRPr lang="es"/>
          </a:p>
        </p:txBody>
      </p:sp>
      <p:sp>
        <p:nvSpPr>
          <p:cNvPr id="4" name="TextBox 3"/>
          <p:cNvSpPr txBox="1"/>
          <p:nvPr/>
        </p:nvSpPr>
        <p:spPr>
          <a:xfrm>
            <a:off x="312420" y="1278255"/>
            <a:ext cx="5650230" cy="4401205"/>
          </a:xfrm>
          <a:prstGeom prst="rect">
            <a:avLst/>
          </a:prstGeom>
          <a:noFill/>
        </p:spPr>
        <p:txBody>
          <a:bodyPr wrap="square" rtlCol="0">
            <a:spAutoFit/>
          </a:bodyPr>
          <a:lstStyle/>
          <a:p>
            <a:pPr marL="342900" indent="-342900" algn="l" rtl="0">
              <a:buFont typeface="Arial" panose="020B0604020202020204" pitchFamily="34" charset="0"/>
              <a:buChar char="•"/>
            </a:pPr>
            <a:r>
              <a:rPr lang="es" sz="2000" b="0" i="0" u="none">
                <a:solidFill>
                  <a:schemeClr val="tx1">
                    <a:lumMod val="65000"/>
                    <a:lumOff val="35000"/>
                  </a:schemeClr>
                </a:solidFill>
              </a:rPr>
              <a:t>Fácil de usar, solución llave en mano</a:t>
            </a:r>
          </a:p>
          <a:p>
            <a:pPr marL="342900" indent="-342900" algn="l" rtl="0">
              <a:buFont typeface="Arial" panose="020B0604020202020204" pitchFamily="34" charset="0"/>
              <a:buChar char="•"/>
            </a:pPr>
            <a:endParaRPr lang="es" sz="2000" dirty="0" smtClean="0">
              <a:solidFill>
                <a:schemeClr val="tx1">
                  <a:lumMod val="65000"/>
                  <a:lumOff val="35000"/>
                </a:schemeClr>
              </a:solidFill>
            </a:endParaRPr>
          </a:p>
          <a:p>
            <a:pPr marL="342900" indent="-342900" algn="l" rtl="0">
              <a:buFont typeface="Arial" panose="020B0604020202020204" pitchFamily="34" charset="0"/>
              <a:buChar char="•"/>
            </a:pPr>
            <a:r>
              <a:rPr lang="es" sz="2000" b="0" i="0" u="none">
                <a:solidFill>
                  <a:schemeClr val="tx1">
                    <a:lumMod val="65000"/>
                    <a:lumOff val="35000"/>
                  </a:schemeClr>
                </a:solidFill>
              </a:rPr>
              <a:t>Funcionalidad versátil</a:t>
            </a:r>
          </a:p>
          <a:p>
            <a:pPr marL="342900" indent="-342900" algn="l" rtl="0">
              <a:buFont typeface="Arial" panose="020B0604020202020204" pitchFamily="34" charset="0"/>
              <a:buChar char="•"/>
            </a:pPr>
            <a:endParaRPr lang="es" sz="2000" dirty="0" smtClean="0">
              <a:solidFill>
                <a:schemeClr val="tx1">
                  <a:lumMod val="65000"/>
                  <a:lumOff val="35000"/>
                </a:schemeClr>
              </a:solidFill>
            </a:endParaRPr>
          </a:p>
          <a:p>
            <a:pPr marL="342900" indent="-342900" algn="l" rtl="0">
              <a:buFont typeface="Arial" panose="020B0604020202020204" pitchFamily="34" charset="0"/>
              <a:buChar char="•"/>
            </a:pPr>
            <a:r>
              <a:rPr lang="es" sz="2000" b="0" i="0" u="none">
                <a:solidFill>
                  <a:schemeClr val="tx1">
                    <a:lumMod val="65000"/>
                    <a:lumOff val="35000"/>
                  </a:schemeClr>
                </a:solidFill>
              </a:rPr>
              <a:t>Económico</a:t>
            </a:r>
          </a:p>
          <a:p>
            <a:pPr marL="342900" indent="-342900" algn="l" rtl="0">
              <a:buFont typeface="Arial" panose="020B0604020202020204" pitchFamily="34" charset="0"/>
              <a:buChar char="•"/>
            </a:pPr>
            <a:endParaRPr lang="es" sz="2000" dirty="0" smtClean="0">
              <a:solidFill>
                <a:schemeClr val="tx1">
                  <a:lumMod val="65000"/>
                  <a:lumOff val="35000"/>
                </a:schemeClr>
              </a:solidFill>
            </a:endParaRPr>
          </a:p>
          <a:p>
            <a:pPr marL="342900" indent="-342900" algn="l" rtl="0">
              <a:buFont typeface="Arial" panose="020B0604020202020204" pitchFamily="34" charset="0"/>
              <a:buChar char="•"/>
            </a:pPr>
            <a:r>
              <a:rPr lang="es" sz="2000" b="0" i="0" u="none">
                <a:solidFill>
                  <a:schemeClr val="tx1">
                    <a:lumMod val="65000"/>
                    <a:lumOff val="35000"/>
                  </a:schemeClr>
                </a:solidFill>
              </a:rPr>
              <a:t>Interfaz familiar para usuarios HYPACK</a:t>
            </a:r>
          </a:p>
          <a:p>
            <a:pPr marL="342900" indent="-342900" algn="l" rtl="0">
              <a:buFont typeface="Arial" panose="020B0604020202020204" pitchFamily="34" charset="0"/>
              <a:buChar char="•"/>
            </a:pPr>
            <a:endParaRPr lang="es" sz="2000" dirty="0" smtClean="0">
              <a:solidFill>
                <a:schemeClr val="tx1">
                  <a:lumMod val="65000"/>
                  <a:lumOff val="35000"/>
                </a:schemeClr>
              </a:solidFill>
            </a:endParaRPr>
          </a:p>
          <a:p>
            <a:pPr marL="342900" indent="-342900" algn="l" rtl="0">
              <a:buFont typeface="Arial" panose="020B0604020202020204" pitchFamily="34" charset="0"/>
              <a:buChar char="•"/>
            </a:pPr>
            <a:r>
              <a:rPr lang="es" sz="2000" b="0" i="0" u="none">
                <a:solidFill>
                  <a:schemeClr val="tx1">
                    <a:lumMod val="65000"/>
                    <a:lumOff val="35000"/>
                  </a:schemeClr>
                </a:solidFill>
              </a:rPr>
              <a:t>Ofsets fijos hacen facil configurar e iniciailizarlo en el campo</a:t>
            </a:r>
          </a:p>
          <a:p>
            <a:pPr marL="342900" indent="-342900" algn="l" rtl="0">
              <a:buFont typeface="Arial" panose="020B0604020202020204" pitchFamily="34" charset="0"/>
              <a:buChar char="•"/>
            </a:pPr>
            <a:endParaRPr lang="es" sz="2000" dirty="0" smtClean="0">
              <a:solidFill>
                <a:schemeClr val="tx1">
                  <a:lumMod val="65000"/>
                  <a:lumOff val="35000"/>
                </a:schemeClr>
              </a:solidFill>
            </a:endParaRPr>
          </a:p>
          <a:p>
            <a:pPr marL="342900" indent="-342900" algn="l" rtl="0">
              <a:buFont typeface="Arial" panose="020B0604020202020204" pitchFamily="34" charset="0"/>
              <a:buChar char="•"/>
            </a:pPr>
            <a:r>
              <a:rPr lang="es" sz="2000" b="0" i="0" u="none">
                <a:solidFill>
                  <a:schemeClr val="tx1">
                    <a:lumMod val="65000"/>
                    <a:lumOff val="35000"/>
                  </a:schemeClr>
                </a:solidFill>
              </a:rPr>
              <a:t>3 horas de capacidad aumenta la eficiencia</a:t>
            </a:r>
          </a:p>
          <a:p>
            <a:pPr marL="342900" indent="-342900" algn="l" rtl="0">
              <a:buFont typeface="Arial" panose="020B0604020202020204" pitchFamily="34" charset="0"/>
              <a:buChar char="•"/>
            </a:pPr>
            <a:endParaRPr lang="es" sz="2000" dirty="0" smtClean="0">
              <a:solidFill>
                <a:schemeClr val="tx1">
                  <a:lumMod val="65000"/>
                  <a:lumOff val="35000"/>
                </a:schemeClr>
              </a:solidFill>
            </a:endParaRPr>
          </a:p>
          <a:p>
            <a:pPr marL="342900" indent="-342900" algn="l" rtl="0">
              <a:buFont typeface="Arial" panose="020B0604020202020204" pitchFamily="34" charset="0"/>
              <a:buChar char="•"/>
            </a:pPr>
            <a:r>
              <a:rPr lang="es" sz="2000" b="0" i="0" u="none">
                <a:solidFill>
                  <a:schemeClr val="tx1">
                    <a:lumMod val="65000"/>
                    <a:lumOff val="35000"/>
                  </a:schemeClr>
                </a:solidFill>
              </a:rPr>
              <a:t>Solución LiDAR precisa</a:t>
            </a:r>
            <a:endParaRPr lang="es" sz="2000" dirty="0">
              <a:solidFill>
                <a:schemeClr val="tx1">
                  <a:lumMod val="65000"/>
                  <a:lumOff val="35000"/>
                </a:schemeClr>
              </a:solidFill>
            </a:endParaRPr>
          </a:p>
        </p:txBody>
      </p:sp>
    </p:spTree>
    <p:extLst>
      <p:ext uri="{BB962C8B-B14F-4D97-AF65-F5344CB8AC3E}">
        <p14:creationId xmlns:p14="http://schemas.microsoft.com/office/powerpoint/2010/main" val="14911106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7497" y="85725"/>
            <a:ext cx="6528671" cy="988786"/>
          </a:xfrm>
        </p:spPr>
        <p:txBody>
          <a:bodyPr/>
          <a:lstStyle/>
          <a:p>
            <a:pPr algn="l" rtl="0"/>
            <a:r>
              <a:rPr lang="es" b="0" i="0" u="none"/>
              <a:t>Aplicaciones Potenciales</a:t>
            </a:r>
            <a:endParaRPr lang="es" dirty="0"/>
          </a:p>
        </p:txBody>
      </p:sp>
      <p:sp>
        <p:nvSpPr>
          <p:cNvPr id="3" name="Slide Number Placeholder 2"/>
          <p:cNvSpPr>
            <a:spLocks noGrp="1"/>
          </p:cNvSpPr>
          <p:nvPr>
            <p:ph type="sldNum" sz="quarter" idx="12"/>
          </p:nvPr>
        </p:nvSpPr>
        <p:spPr/>
        <p:txBody>
          <a:bodyPr/>
          <a:lstStyle/>
          <a:p>
            <a:pPr algn="l" rtl="0"/>
            <a:fld id="{2B461E99-A520-4C47-9280-7BE61E966C52}" type="slidenum">
              <a:rPr/>
              <a:t>66</a:t>
            </a:fld>
            <a:endParaRPr lang="es"/>
          </a:p>
        </p:txBody>
      </p:sp>
      <p:sp>
        <p:nvSpPr>
          <p:cNvPr id="4" name="TextBox 3"/>
          <p:cNvSpPr txBox="1"/>
          <p:nvPr/>
        </p:nvSpPr>
        <p:spPr>
          <a:xfrm>
            <a:off x="28575" y="1383030"/>
            <a:ext cx="7665720" cy="4093428"/>
          </a:xfrm>
          <a:prstGeom prst="rect">
            <a:avLst/>
          </a:prstGeom>
          <a:noFill/>
        </p:spPr>
        <p:txBody>
          <a:bodyPr wrap="square" rtlCol="0">
            <a:spAutoFit/>
          </a:bodyPr>
          <a:lstStyle/>
          <a:p>
            <a:pPr marL="800100" lvl="1" indent="-342900" algn="l" rtl="0">
              <a:buClr>
                <a:srgbClr val="0D739C"/>
              </a:buClr>
              <a:buFont typeface="Wingdings" panose="05000000000000000000" pitchFamily="2" charset="2"/>
              <a:buChar char="Ø"/>
            </a:pPr>
            <a:r>
              <a:rPr lang="es" sz="2000" b="0" i="0" u="none">
                <a:solidFill>
                  <a:schemeClr val="tx1">
                    <a:lumMod val="65000"/>
                    <a:lumOff val="35000"/>
                  </a:schemeClr>
                </a:solidFill>
              </a:rPr>
              <a:t>Cartografiado de Linea de Costa/obstrucciones para navegación</a:t>
            </a:r>
          </a:p>
          <a:p>
            <a:pPr marL="800100" lvl="1" indent="-342900" algn="l" rtl="0">
              <a:buClr>
                <a:srgbClr val="0D739C"/>
              </a:buClr>
              <a:buFont typeface="Wingdings" panose="05000000000000000000" pitchFamily="2" charset="2"/>
              <a:buChar char="Ø"/>
            </a:pPr>
            <a:endParaRPr lang="es" sz="2000" dirty="0" smtClean="0">
              <a:solidFill>
                <a:schemeClr val="tx1">
                  <a:lumMod val="65000"/>
                  <a:lumOff val="35000"/>
                </a:schemeClr>
              </a:solidFill>
            </a:endParaRPr>
          </a:p>
          <a:p>
            <a:pPr marL="800100" lvl="1" indent="-342900" algn="l" rtl="0">
              <a:buClr>
                <a:srgbClr val="0D739C"/>
              </a:buClr>
              <a:buFont typeface="Wingdings" panose="05000000000000000000" pitchFamily="2" charset="2"/>
              <a:buChar char="Ø"/>
            </a:pPr>
            <a:r>
              <a:rPr lang="es" sz="2000" b="0" i="0" u="none">
                <a:solidFill>
                  <a:schemeClr val="tx1">
                    <a:lumMod val="65000"/>
                    <a:lumOff val="35000"/>
                  </a:schemeClr>
                </a:solidFill>
              </a:rPr>
              <a:t>Mapeo de Tuberías</a:t>
            </a:r>
          </a:p>
          <a:p>
            <a:pPr marL="800100" lvl="1" indent="-342900" algn="l" rtl="0">
              <a:buClr>
                <a:srgbClr val="0D739C"/>
              </a:buClr>
              <a:buFont typeface="Wingdings" panose="05000000000000000000" pitchFamily="2" charset="2"/>
              <a:buChar char="Ø"/>
            </a:pPr>
            <a:endParaRPr lang="es" sz="2000" dirty="0" smtClean="0">
              <a:solidFill>
                <a:schemeClr val="tx1">
                  <a:lumMod val="65000"/>
                  <a:lumOff val="35000"/>
                </a:schemeClr>
              </a:solidFill>
            </a:endParaRPr>
          </a:p>
          <a:p>
            <a:pPr marL="800100" lvl="1" indent="-342900" algn="l" rtl="0">
              <a:buClr>
                <a:srgbClr val="0D739C"/>
              </a:buClr>
              <a:buFont typeface="Wingdings" panose="05000000000000000000" pitchFamily="2" charset="2"/>
              <a:buChar char="Ø"/>
            </a:pPr>
            <a:r>
              <a:rPr lang="es" sz="2000" b="0" i="0" u="none">
                <a:solidFill>
                  <a:schemeClr val="tx1">
                    <a:lumMod val="65000"/>
                    <a:lumOff val="35000"/>
                  </a:schemeClr>
                </a:solidFill>
              </a:rPr>
              <a:t>Evaluación de Infraestructura</a:t>
            </a:r>
          </a:p>
          <a:p>
            <a:pPr marL="800100" lvl="1" indent="-342900" algn="l" rtl="0">
              <a:buClr>
                <a:srgbClr val="0D739C"/>
              </a:buClr>
              <a:buFont typeface="Wingdings" panose="05000000000000000000" pitchFamily="2" charset="2"/>
              <a:buChar char="Ø"/>
            </a:pPr>
            <a:endParaRPr lang="es" sz="2000" dirty="0" smtClean="0">
              <a:solidFill>
                <a:schemeClr val="tx1">
                  <a:lumMod val="65000"/>
                  <a:lumOff val="35000"/>
                </a:schemeClr>
              </a:solidFill>
            </a:endParaRPr>
          </a:p>
          <a:p>
            <a:pPr marL="800100" lvl="1" indent="-342900" algn="l" rtl="0">
              <a:buClr>
                <a:srgbClr val="0D739C"/>
              </a:buClr>
              <a:buFont typeface="Wingdings" panose="05000000000000000000" pitchFamily="2" charset="2"/>
              <a:buChar char="Ø"/>
            </a:pPr>
            <a:r>
              <a:rPr lang="es" sz="2000" b="0" i="0" u="none">
                <a:solidFill>
                  <a:schemeClr val="tx1">
                    <a:lumMod val="65000"/>
                    <a:lumOff val="35000"/>
                  </a:schemeClr>
                </a:solidFill>
              </a:rPr>
              <a:t>Levantamientos de Erosión de Playas</a:t>
            </a:r>
          </a:p>
          <a:p>
            <a:pPr marL="800100" lvl="1" indent="-342900" algn="l" rtl="0">
              <a:buClr>
                <a:srgbClr val="0D739C"/>
              </a:buClr>
              <a:buFont typeface="Wingdings" panose="05000000000000000000" pitchFamily="2" charset="2"/>
              <a:buChar char="Ø"/>
            </a:pPr>
            <a:endParaRPr lang="es" sz="2000" dirty="0" smtClean="0">
              <a:solidFill>
                <a:schemeClr val="tx1">
                  <a:lumMod val="65000"/>
                  <a:lumOff val="35000"/>
                </a:schemeClr>
              </a:solidFill>
            </a:endParaRPr>
          </a:p>
          <a:p>
            <a:pPr marL="800100" lvl="1" indent="-342900" algn="l" rtl="0">
              <a:buClr>
                <a:srgbClr val="0D739C"/>
              </a:buClr>
              <a:buFont typeface="Wingdings" panose="05000000000000000000" pitchFamily="2" charset="2"/>
              <a:buChar char="Ø"/>
            </a:pPr>
            <a:r>
              <a:rPr lang="es" sz="2000" b="0" i="0" u="none">
                <a:solidFill>
                  <a:schemeClr val="tx1">
                    <a:lumMod val="65000"/>
                    <a:lumOff val="35000"/>
                  </a:schemeClr>
                </a:solidFill>
              </a:rPr>
              <a:t>Levantamientos de Vegetación</a:t>
            </a:r>
          </a:p>
          <a:p>
            <a:pPr marL="800100" lvl="1" indent="-342900" algn="l" rtl="0">
              <a:buClr>
                <a:srgbClr val="0D739C"/>
              </a:buClr>
              <a:buFont typeface="Wingdings" panose="05000000000000000000" pitchFamily="2" charset="2"/>
              <a:buChar char="Ø"/>
            </a:pPr>
            <a:endParaRPr lang="es" sz="2000" dirty="0" smtClean="0">
              <a:solidFill>
                <a:schemeClr val="tx1">
                  <a:lumMod val="65000"/>
                  <a:lumOff val="35000"/>
                </a:schemeClr>
              </a:solidFill>
            </a:endParaRPr>
          </a:p>
          <a:p>
            <a:pPr marL="800100" lvl="1" indent="-342900" algn="l" rtl="0">
              <a:buClr>
                <a:srgbClr val="0D739C"/>
              </a:buClr>
              <a:buFont typeface="Wingdings" panose="05000000000000000000" pitchFamily="2" charset="2"/>
              <a:buChar char="Ø"/>
            </a:pPr>
            <a:r>
              <a:rPr lang="es" sz="2000" b="0" i="0" u="none">
                <a:solidFill>
                  <a:schemeClr val="tx1">
                    <a:lumMod val="65000"/>
                    <a:lumOff val="35000"/>
                  </a:schemeClr>
                </a:solidFill>
              </a:rPr>
              <a:t>Análisis de Tierra Limpia</a:t>
            </a:r>
          </a:p>
          <a:p>
            <a:pPr marL="800100" lvl="1" indent="-342900" algn="l" rtl="0">
              <a:buClr>
                <a:srgbClr val="0D739C"/>
              </a:buClr>
              <a:buFont typeface="Wingdings" panose="05000000000000000000" pitchFamily="2" charset="2"/>
              <a:buChar char="Ø"/>
            </a:pPr>
            <a:endParaRPr lang="es" sz="2000" dirty="0" smtClean="0">
              <a:solidFill>
                <a:schemeClr val="tx1">
                  <a:lumMod val="65000"/>
                  <a:lumOff val="35000"/>
                </a:schemeClr>
              </a:solidFill>
            </a:endParaRPr>
          </a:p>
          <a:p>
            <a:pPr marL="800100" lvl="1" indent="-342900" algn="l" rtl="0">
              <a:buClr>
                <a:srgbClr val="0D739C"/>
              </a:buClr>
              <a:buFont typeface="Wingdings" panose="05000000000000000000" pitchFamily="2" charset="2"/>
              <a:buChar char="Ø"/>
            </a:pPr>
            <a:r>
              <a:rPr lang="es" sz="2000" b="0" i="0" u="none">
                <a:solidFill>
                  <a:schemeClr val="tx1">
                    <a:lumMod val="65000"/>
                    <a:lumOff val="35000"/>
                  </a:schemeClr>
                </a:solidFill>
              </a:rPr>
              <a:t>Mapeo de corredores</a:t>
            </a:r>
            <a:endParaRPr lang="es" sz="2000" dirty="0">
              <a:solidFill>
                <a:schemeClr val="tx1">
                  <a:lumMod val="65000"/>
                  <a:lumOff val="35000"/>
                </a:schemeClr>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7979119">
            <a:off x="4448479" y="3789253"/>
            <a:ext cx="3347465" cy="3347465"/>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68021" t="42273" r="5208"/>
          <a:stretch/>
        </p:blipFill>
        <p:spPr>
          <a:xfrm>
            <a:off x="4942532" y="1837925"/>
            <a:ext cx="2294131" cy="2267350"/>
          </a:xfrm>
          <a:prstGeom prst="rect">
            <a:avLst/>
          </a:prstGeom>
        </p:spPr>
      </p:pic>
    </p:spTree>
    <p:extLst>
      <p:ext uri="{BB962C8B-B14F-4D97-AF65-F5344CB8AC3E}">
        <p14:creationId xmlns:p14="http://schemas.microsoft.com/office/powerpoint/2010/main" val="86417865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752600"/>
            <a:ext cx="1981200" cy="1317625"/>
          </a:xfrm>
        </p:spPr>
        <p:txBody>
          <a:bodyPr/>
          <a:lstStyle/>
          <a:p>
            <a:pPr algn="l" rtl="0"/>
            <a:r>
              <a:rPr lang="es" sz="5400" b="0" i="0" u="none">
                <a:latin typeface="+mj-lt"/>
              </a:rPr>
              <a:t>Q&amp;A</a:t>
            </a:r>
          </a:p>
        </p:txBody>
      </p:sp>
      <p:sp>
        <p:nvSpPr>
          <p:cNvPr id="4" name="Slide Number Placeholder 3"/>
          <p:cNvSpPr>
            <a:spLocks noGrp="1"/>
          </p:cNvSpPr>
          <p:nvPr>
            <p:ph type="sldNum" sz="quarter" idx="4294967295"/>
          </p:nvPr>
        </p:nvSpPr>
        <p:spPr>
          <a:xfrm>
            <a:off x="0" y="6403975"/>
            <a:ext cx="714375" cy="454025"/>
          </a:xfrm>
        </p:spPr>
        <p:txBody>
          <a:bodyPr/>
          <a:lstStyle/>
          <a:p>
            <a:pPr algn="l" rtl="0">
              <a:defRPr/>
            </a:pPr>
            <a:fld id="{4400A483-4681-41BF-9FF1-22151483BD95}" type="slidenum">
              <a:rPr/>
              <a:pPr algn="l" rtl="0">
                <a:defRPr/>
              </a:pPr>
              <a:t>67</a:t>
            </a:fld>
            <a:endParaRPr lang="es" altLang="en-US"/>
          </a:p>
        </p:txBody>
      </p:sp>
      <p:sp>
        <p:nvSpPr>
          <p:cNvPr id="13" name="TextBox 12"/>
          <p:cNvSpPr txBox="1"/>
          <p:nvPr/>
        </p:nvSpPr>
        <p:spPr>
          <a:xfrm>
            <a:off x="5943600" y="1752600"/>
            <a:ext cx="2265364" cy="646331"/>
          </a:xfrm>
          <a:prstGeom prst="rect">
            <a:avLst/>
          </a:prstGeom>
          <a:noFill/>
        </p:spPr>
        <p:txBody>
          <a:bodyPr wrap="none" rtlCol="0">
            <a:spAutoFit/>
          </a:bodyPr>
          <a:lstStyle/>
          <a:p>
            <a:pPr algn="l" rtl="0"/>
            <a:r>
              <a:rPr lang="es" b="1" i="0" u="sng" dirty="0">
                <a:solidFill>
                  <a:schemeClr val="bg1"/>
                </a:solidFill>
                <a:latin typeface="+mj-lt"/>
              </a:rPr>
              <a:t>Contáctenos:</a:t>
            </a:r>
          </a:p>
          <a:p>
            <a:pPr algn="l" rtl="0"/>
            <a:r>
              <a:rPr lang="es" b="0" i="0" u="none" dirty="0" smtClean="0">
                <a:solidFill>
                  <a:schemeClr val="bg1"/>
                </a:solidFill>
                <a:latin typeface="+mj-lt"/>
              </a:rPr>
              <a:t>carlos@hypack.com</a:t>
            </a:r>
            <a:endParaRPr lang="es" dirty="0">
              <a:solidFill>
                <a:schemeClr val="bg1"/>
              </a:solidFill>
              <a:latin typeface="+mj-lt"/>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7301" r="3215"/>
          <a:stretch/>
        </p:blipFill>
        <p:spPr>
          <a:xfrm>
            <a:off x="0" y="4191000"/>
            <a:ext cx="5351206" cy="26670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0800" y="4282768"/>
            <a:ext cx="1924050" cy="256540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55474" y="3495159"/>
            <a:ext cx="391041" cy="391041"/>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9800" y="3018358"/>
            <a:ext cx="446058" cy="446058"/>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37637" y="2591030"/>
            <a:ext cx="410383" cy="410383"/>
          </a:xfrm>
          <a:prstGeom prst="rect">
            <a:avLst/>
          </a:prstGeom>
        </p:spPr>
      </p:pic>
      <p:sp>
        <p:nvSpPr>
          <p:cNvPr id="12" name="TextBox 11"/>
          <p:cNvSpPr txBox="1"/>
          <p:nvPr/>
        </p:nvSpPr>
        <p:spPr>
          <a:xfrm>
            <a:off x="6400800" y="2633246"/>
            <a:ext cx="2145139" cy="307777"/>
          </a:xfrm>
          <a:prstGeom prst="rect">
            <a:avLst/>
          </a:prstGeom>
          <a:noFill/>
        </p:spPr>
        <p:txBody>
          <a:bodyPr wrap="none" rtlCol="0">
            <a:spAutoFit/>
          </a:bodyPr>
          <a:lstStyle/>
          <a:p>
            <a:pPr algn="l" rtl="0"/>
            <a:r>
              <a:rPr lang="es" sz="1400" b="0" i="0" u="none">
                <a:solidFill>
                  <a:schemeClr val="bg1"/>
                </a:solidFill>
                <a:latin typeface="+mj-lt"/>
              </a:rPr>
              <a:t>facebook.com/hypackinc</a:t>
            </a:r>
            <a:endParaRPr lang="es" sz="1600" dirty="0">
              <a:solidFill>
                <a:schemeClr val="bg1"/>
              </a:solidFill>
              <a:latin typeface="+mj-lt"/>
            </a:endParaRPr>
          </a:p>
        </p:txBody>
      </p:sp>
      <p:sp>
        <p:nvSpPr>
          <p:cNvPr id="14" name="TextBox 13"/>
          <p:cNvSpPr txBox="1"/>
          <p:nvPr/>
        </p:nvSpPr>
        <p:spPr>
          <a:xfrm>
            <a:off x="6419630" y="3531073"/>
            <a:ext cx="1657570" cy="307777"/>
          </a:xfrm>
          <a:prstGeom prst="rect">
            <a:avLst/>
          </a:prstGeom>
          <a:noFill/>
        </p:spPr>
        <p:txBody>
          <a:bodyPr wrap="none" rtlCol="0">
            <a:spAutoFit/>
          </a:bodyPr>
          <a:lstStyle/>
          <a:p>
            <a:pPr algn="l" rtl="0"/>
            <a:r>
              <a:rPr lang="es" sz="1400" b="0" i="0" u="none">
                <a:solidFill>
                  <a:schemeClr val="bg1"/>
                </a:solidFill>
                <a:latin typeface="+mj-lt"/>
              </a:rPr>
              <a:t>twitter.com/hypack</a:t>
            </a:r>
            <a:endParaRPr lang="es" dirty="0">
              <a:solidFill>
                <a:schemeClr val="bg1"/>
              </a:solidFill>
              <a:latin typeface="+mj-lt"/>
            </a:endParaRPr>
          </a:p>
        </p:txBody>
      </p:sp>
      <p:sp>
        <p:nvSpPr>
          <p:cNvPr id="15" name="Rectangle 14"/>
          <p:cNvSpPr/>
          <p:nvPr/>
        </p:nvSpPr>
        <p:spPr>
          <a:xfrm>
            <a:off x="6400800" y="3072110"/>
            <a:ext cx="4572000" cy="307777"/>
          </a:xfrm>
          <a:prstGeom prst="rect">
            <a:avLst/>
          </a:prstGeom>
        </p:spPr>
        <p:txBody>
          <a:bodyPr>
            <a:spAutoFit/>
          </a:bodyPr>
          <a:lstStyle/>
          <a:p>
            <a:pPr algn="l" rtl="0"/>
            <a:r>
              <a:rPr lang="es" sz="1400" b="0" i="0" u="none">
                <a:solidFill>
                  <a:schemeClr val="bg1"/>
                </a:solidFill>
                <a:latin typeface="+mj-lt"/>
              </a:rPr>
              <a:t>linkedin.com/groups/1990404</a:t>
            </a:r>
            <a:endParaRPr lang="es" sz="1600" dirty="0">
              <a:solidFill>
                <a:schemeClr val="bg1"/>
              </a:solidFill>
              <a:latin typeface="+mj-lt"/>
            </a:endParaRPr>
          </a:p>
        </p:txBody>
      </p:sp>
    </p:spTree>
    <p:extLst>
      <p:ext uri="{BB962C8B-B14F-4D97-AF65-F5344CB8AC3E}">
        <p14:creationId xmlns:p14="http://schemas.microsoft.com/office/powerpoint/2010/main" val="3713698955"/>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04775" y="1905000"/>
            <a:ext cx="2655599" cy="646331"/>
          </a:xfrm>
          <a:prstGeom prst="rect">
            <a:avLst/>
          </a:prstGeom>
          <a:noFill/>
        </p:spPr>
        <p:txBody>
          <a:bodyPr wrap="none" rtlCol="0">
            <a:spAutoFit/>
          </a:bodyPr>
          <a:lstStyle/>
          <a:p>
            <a:pPr algn="l" rtl="0"/>
            <a:r>
              <a:rPr lang="es" sz="3600" b="1" i="0" u="none">
                <a:solidFill>
                  <a:schemeClr val="bg1"/>
                </a:solidFill>
                <a:latin typeface="+mj-lt"/>
              </a:rPr>
              <a:t>Gracias !</a:t>
            </a:r>
            <a:endParaRPr lang="es" sz="3600" b="1" dirty="0">
              <a:solidFill>
                <a:schemeClr val="bg1"/>
              </a:solidFill>
              <a:latin typeface="+mj-lt"/>
            </a:endParaRPr>
          </a:p>
        </p:txBody>
      </p:sp>
      <p:sp>
        <p:nvSpPr>
          <p:cNvPr id="10" name="TextBox 9"/>
          <p:cNvSpPr txBox="1"/>
          <p:nvPr/>
        </p:nvSpPr>
        <p:spPr>
          <a:xfrm>
            <a:off x="183697" y="3706582"/>
            <a:ext cx="3792577" cy="369332"/>
          </a:xfrm>
          <a:prstGeom prst="rect">
            <a:avLst/>
          </a:prstGeom>
          <a:noFill/>
        </p:spPr>
        <p:txBody>
          <a:bodyPr wrap="none" rtlCol="0">
            <a:spAutoFit/>
          </a:bodyPr>
          <a:lstStyle/>
          <a:p>
            <a:pPr algn="l" rtl="0"/>
            <a:r>
              <a:rPr lang="es" b="1" i="0" u="none">
                <a:solidFill>
                  <a:schemeClr val="bg1"/>
                </a:solidFill>
                <a:latin typeface="+mj-lt"/>
              </a:rPr>
              <a:t>Webinar:</a:t>
            </a:r>
            <a:r>
              <a:rPr lang="es" b="0" i="0" u="none">
                <a:solidFill>
                  <a:schemeClr val="bg1"/>
                </a:solidFill>
                <a:latin typeface="+mj-lt"/>
              </a:rPr>
              <a:t> Carga Util LiDAR HYPACK</a:t>
            </a:r>
            <a:endParaRPr lang="es" dirty="0">
              <a:solidFill>
                <a:schemeClr val="bg1"/>
              </a:solidFill>
              <a:latin typeface="+mj-lt"/>
            </a:endParaRPr>
          </a:p>
        </p:txBody>
      </p:sp>
      <p:sp>
        <p:nvSpPr>
          <p:cNvPr id="6" name="TextBox 5"/>
          <p:cNvSpPr txBox="1"/>
          <p:nvPr/>
        </p:nvSpPr>
        <p:spPr>
          <a:xfrm>
            <a:off x="5943600" y="1752600"/>
            <a:ext cx="2265364" cy="646331"/>
          </a:xfrm>
          <a:prstGeom prst="rect">
            <a:avLst/>
          </a:prstGeom>
          <a:noFill/>
        </p:spPr>
        <p:txBody>
          <a:bodyPr wrap="none" rtlCol="0">
            <a:spAutoFit/>
          </a:bodyPr>
          <a:lstStyle/>
          <a:p>
            <a:pPr algn="l" rtl="0"/>
            <a:r>
              <a:rPr lang="es" b="1" i="0" u="sng" dirty="0">
                <a:solidFill>
                  <a:schemeClr val="bg1"/>
                </a:solidFill>
                <a:latin typeface="+mj-lt"/>
              </a:rPr>
              <a:t>Contáctenos:</a:t>
            </a:r>
          </a:p>
          <a:p>
            <a:pPr algn="l" rtl="0"/>
            <a:r>
              <a:rPr lang="es" b="0" i="0" u="none" dirty="0" smtClean="0">
                <a:solidFill>
                  <a:schemeClr val="bg1"/>
                </a:solidFill>
                <a:latin typeface="+mj-lt"/>
              </a:rPr>
              <a:t>carlos@hypack.com</a:t>
            </a:r>
            <a:endParaRPr lang="es" dirty="0">
              <a:solidFill>
                <a:schemeClr val="bg1"/>
              </a:solidFill>
              <a:latin typeface="+mj-lt"/>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55474" y="3495159"/>
            <a:ext cx="391041" cy="391041"/>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9800" y="3018358"/>
            <a:ext cx="446058" cy="446058"/>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37637" y="2591030"/>
            <a:ext cx="410383" cy="410383"/>
          </a:xfrm>
          <a:prstGeom prst="rect">
            <a:avLst/>
          </a:prstGeom>
        </p:spPr>
      </p:pic>
      <p:sp>
        <p:nvSpPr>
          <p:cNvPr id="14" name="TextBox 13"/>
          <p:cNvSpPr txBox="1"/>
          <p:nvPr/>
        </p:nvSpPr>
        <p:spPr>
          <a:xfrm>
            <a:off x="6400800" y="2633246"/>
            <a:ext cx="2145139" cy="307777"/>
          </a:xfrm>
          <a:prstGeom prst="rect">
            <a:avLst/>
          </a:prstGeom>
          <a:noFill/>
        </p:spPr>
        <p:txBody>
          <a:bodyPr wrap="none" rtlCol="0">
            <a:spAutoFit/>
          </a:bodyPr>
          <a:lstStyle/>
          <a:p>
            <a:pPr algn="l" rtl="0"/>
            <a:r>
              <a:rPr lang="es" sz="1400" b="0" i="0" u="none">
                <a:solidFill>
                  <a:schemeClr val="bg1"/>
                </a:solidFill>
                <a:latin typeface="+mj-lt"/>
              </a:rPr>
              <a:t>facebook.com/hypackinc</a:t>
            </a:r>
            <a:endParaRPr lang="es" sz="1600" dirty="0">
              <a:solidFill>
                <a:schemeClr val="bg1"/>
              </a:solidFill>
              <a:latin typeface="+mj-lt"/>
            </a:endParaRPr>
          </a:p>
        </p:txBody>
      </p:sp>
      <p:sp>
        <p:nvSpPr>
          <p:cNvPr id="15" name="TextBox 14"/>
          <p:cNvSpPr txBox="1"/>
          <p:nvPr/>
        </p:nvSpPr>
        <p:spPr>
          <a:xfrm>
            <a:off x="6419630" y="3531073"/>
            <a:ext cx="1657570" cy="307777"/>
          </a:xfrm>
          <a:prstGeom prst="rect">
            <a:avLst/>
          </a:prstGeom>
          <a:noFill/>
        </p:spPr>
        <p:txBody>
          <a:bodyPr wrap="none" rtlCol="0">
            <a:spAutoFit/>
          </a:bodyPr>
          <a:lstStyle/>
          <a:p>
            <a:pPr algn="l" rtl="0"/>
            <a:r>
              <a:rPr lang="es" sz="1400" b="0" i="0" u="none">
                <a:solidFill>
                  <a:schemeClr val="bg1"/>
                </a:solidFill>
                <a:latin typeface="+mj-lt"/>
              </a:rPr>
              <a:t>twitter.com/hypack</a:t>
            </a:r>
            <a:endParaRPr lang="es" dirty="0">
              <a:solidFill>
                <a:schemeClr val="bg1"/>
              </a:solidFill>
              <a:latin typeface="+mj-lt"/>
            </a:endParaRPr>
          </a:p>
        </p:txBody>
      </p:sp>
      <p:sp>
        <p:nvSpPr>
          <p:cNvPr id="16" name="Rectangle 15"/>
          <p:cNvSpPr/>
          <p:nvPr/>
        </p:nvSpPr>
        <p:spPr>
          <a:xfrm>
            <a:off x="6400800" y="3072110"/>
            <a:ext cx="4572000" cy="307777"/>
          </a:xfrm>
          <a:prstGeom prst="rect">
            <a:avLst/>
          </a:prstGeom>
        </p:spPr>
        <p:txBody>
          <a:bodyPr>
            <a:spAutoFit/>
          </a:bodyPr>
          <a:lstStyle/>
          <a:p>
            <a:pPr algn="l" rtl="0"/>
            <a:r>
              <a:rPr lang="es" sz="1400" b="0" i="0" u="none">
                <a:solidFill>
                  <a:schemeClr val="bg1"/>
                </a:solidFill>
                <a:latin typeface="+mj-lt"/>
              </a:rPr>
              <a:t>linkedin.com/groups/1990404</a:t>
            </a:r>
            <a:endParaRPr lang="es" sz="1600" dirty="0">
              <a:solidFill>
                <a:schemeClr val="bg1"/>
              </a:solidFill>
              <a:latin typeface="+mj-lt"/>
            </a:endParaRPr>
          </a:p>
        </p:txBody>
      </p:sp>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l="15493"/>
          <a:stretch/>
        </p:blipFill>
        <p:spPr>
          <a:xfrm>
            <a:off x="0" y="4152900"/>
            <a:ext cx="9144000" cy="2705100"/>
          </a:xfrm>
          <a:prstGeom prst="rect">
            <a:avLst/>
          </a:prstGeom>
        </p:spPr>
      </p:pic>
    </p:spTree>
    <p:extLst>
      <p:ext uri="{BB962C8B-B14F-4D97-AF65-F5344CB8AC3E}">
        <p14:creationId xmlns:p14="http://schemas.microsoft.com/office/powerpoint/2010/main" val="29919798"/>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9703" y="1874702"/>
            <a:ext cx="8554481" cy="1470025"/>
          </a:xfrm>
        </p:spPr>
        <p:txBody>
          <a:bodyPr/>
          <a:lstStyle/>
          <a:p>
            <a:pPr algn="l" rtl="0"/>
            <a:r>
              <a:rPr lang="es" b="0" i="0" u="none"/>
              <a:t>Gracias !</a:t>
            </a:r>
            <a:endParaRPr lang="es" sz="2400" dirty="0"/>
          </a:p>
        </p:txBody>
      </p:sp>
      <p:sp>
        <p:nvSpPr>
          <p:cNvPr id="6" name="Rectangle 5"/>
          <p:cNvSpPr/>
          <p:nvPr/>
        </p:nvSpPr>
        <p:spPr>
          <a:xfrm>
            <a:off x="511657" y="4756957"/>
            <a:ext cx="8142645" cy="1538883"/>
          </a:xfrm>
          <a:prstGeom prst="rect">
            <a:avLst/>
          </a:prstGeom>
          <a:noFill/>
        </p:spPr>
        <p:txBody>
          <a:bodyPr wrap="square">
            <a:spAutoFit/>
          </a:bodyPr>
          <a:lstStyle/>
          <a:p>
            <a:pPr algn="l" rtl="0">
              <a:buClr>
                <a:schemeClr val="tx1">
                  <a:lumMod val="65000"/>
                  <a:lumOff val="35000"/>
                </a:schemeClr>
              </a:buClr>
            </a:pPr>
            <a:r>
              <a:rPr lang="es" sz="1600" b="0" i="0" u="none" dirty="0">
                <a:solidFill>
                  <a:schemeClr val="tx1">
                    <a:lumMod val="65000"/>
                    <a:lumOff val="35000"/>
                  </a:schemeClr>
                </a:solidFill>
                <a:hlinkClick r:id="rId2"/>
              </a:rPr>
              <a:t>HYPACK on Youtube.com</a:t>
            </a:r>
            <a:r>
              <a:rPr lang="es" sz="1600" b="0" i="0" u="none" dirty="0">
                <a:solidFill>
                  <a:schemeClr val="tx1">
                    <a:lumMod val="65000"/>
                    <a:lumOff val="35000"/>
                  </a:schemeClr>
                </a:solidFill>
              </a:rPr>
              <a:t>  ( </a:t>
            </a:r>
            <a:r>
              <a:rPr lang="es" sz="1600" b="0" i="0" u="none" dirty="0" smtClean="0">
                <a:solidFill>
                  <a:schemeClr val="tx1">
                    <a:lumMod val="65000"/>
                    <a:lumOff val="35000"/>
                  </a:schemeClr>
                </a:solidFill>
              </a:rPr>
              <a:t>Sesiones Históricas)</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3"/>
              </a:rPr>
              <a:t>HYPACK Live Chat</a:t>
            </a:r>
            <a:r>
              <a:rPr lang="es" sz="1600" b="0" i="0" u="none" dirty="0">
                <a:solidFill>
                  <a:schemeClr val="tx1">
                    <a:lumMod val="65000"/>
                    <a:lumOff val="35000"/>
                  </a:schemeClr>
                </a:solidFill>
              </a:rPr>
              <a:t> </a:t>
            </a:r>
          </a:p>
          <a:p>
            <a:pPr algn="l" rtl="0">
              <a:buClr>
                <a:schemeClr val="tx1">
                  <a:lumMod val="65000"/>
                  <a:lumOff val="35000"/>
                </a:schemeClr>
              </a:buClr>
            </a:pPr>
            <a:endParaRPr lang="es" sz="1600" dirty="0">
              <a:solidFill>
                <a:schemeClr val="tx1">
                  <a:lumMod val="65000"/>
                  <a:lumOff val="35000"/>
                </a:schemeClr>
              </a:solidFill>
            </a:endParaRPr>
          </a:p>
          <a:p>
            <a:pPr algn="l" rtl="0">
              <a:buClr>
                <a:schemeClr val="tx1">
                  <a:lumMod val="65000"/>
                  <a:lumOff val="35000"/>
                </a:schemeClr>
              </a:buClr>
            </a:pPr>
            <a:r>
              <a:rPr lang="es" sz="1600" b="0" i="0" u="none" dirty="0">
                <a:solidFill>
                  <a:schemeClr val="tx1">
                    <a:lumMod val="65000"/>
                    <a:lumOff val="35000"/>
                  </a:schemeClr>
                </a:solidFill>
                <a:hlinkClick r:id="rId4"/>
              </a:rPr>
              <a:t>HYPACK on Youtube.com </a:t>
            </a:r>
            <a:r>
              <a:rPr lang="es" sz="1600" b="0" i="0" u="none" dirty="0">
                <a:solidFill>
                  <a:schemeClr val="tx1">
                    <a:lumMod val="65000"/>
                    <a:lumOff val="35000"/>
                  </a:schemeClr>
                </a:solidFill>
              </a:rPr>
              <a:t>  ( </a:t>
            </a:r>
            <a:r>
              <a:rPr lang="es" sz="1600" b="0" i="0" u="none" dirty="0" smtClean="0">
                <a:solidFill>
                  <a:schemeClr val="tx1">
                    <a:lumMod val="65000"/>
                    <a:lumOff val="35000"/>
                  </a:schemeClr>
                </a:solidFill>
              </a:rPr>
              <a:t>Sesiones Mas Nuevas) </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5"/>
              </a:rPr>
              <a:t>HYPACK Ustream</a:t>
            </a:r>
            <a:endParaRPr lang="es" sz="1600" dirty="0">
              <a:solidFill>
                <a:schemeClr val="tx1">
                  <a:lumMod val="65000"/>
                  <a:lumOff val="35000"/>
                </a:schemeClr>
              </a:solidFill>
            </a:endParaRPr>
          </a:p>
          <a:p>
            <a:pPr algn="l" rtl="0">
              <a:buClr>
                <a:schemeClr val="tx1">
                  <a:lumMod val="65000"/>
                  <a:lumOff val="35000"/>
                </a:schemeClr>
              </a:buClr>
            </a:pPr>
            <a:endParaRPr lang="es" sz="1600" dirty="0">
              <a:solidFill>
                <a:schemeClr val="tx1">
                  <a:lumMod val="65000"/>
                  <a:lumOff val="35000"/>
                </a:schemeClr>
              </a:solidFill>
              <a:hlinkClick r:id="rId6"/>
            </a:endParaRPr>
          </a:p>
          <a:p>
            <a:pPr algn="l" rtl="0">
              <a:buClr>
                <a:schemeClr val="tx1">
                  <a:lumMod val="65000"/>
                  <a:lumOff val="35000"/>
                </a:schemeClr>
              </a:buClr>
            </a:pPr>
            <a:r>
              <a:rPr lang="es" sz="1600" b="0" i="0" u="none" dirty="0">
                <a:solidFill>
                  <a:schemeClr val="tx1">
                    <a:lumMod val="65000"/>
                    <a:lumOff val="35000"/>
                  </a:schemeClr>
                </a:solidFill>
                <a:hlinkClick r:id="rId6"/>
              </a:rPr>
              <a:t>HYPACK SUPPORT Site </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7"/>
              </a:rPr>
              <a:t>HYPACK Website</a:t>
            </a:r>
            <a:r>
              <a:rPr lang="es" sz="1600" b="0" i="0" u="none" dirty="0">
                <a:solidFill>
                  <a:schemeClr val="tx1">
                    <a:lumMod val="65000"/>
                    <a:lumOff val="35000"/>
                  </a:schemeClr>
                </a:solidFill>
              </a:rPr>
              <a:t>		</a:t>
            </a:r>
          </a:p>
          <a:p>
            <a:pPr algn="l" rtl="0">
              <a:buClr>
                <a:schemeClr val="tx1">
                  <a:lumMod val="65000"/>
                  <a:lumOff val="35000"/>
                </a:schemeClr>
              </a:buClr>
            </a:pPr>
            <a:endParaRPr lang="es" sz="1400" dirty="0">
              <a:solidFill>
                <a:schemeClr val="tx1">
                  <a:lumMod val="65000"/>
                  <a:lumOff val="35000"/>
                </a:schemeClr>
              </a:solidFill>
            </a:endParaRPr>
          </a:p>
        </p:txBody>
      </p:sp>
      <p:sp>
        <p:nvSpPr>
          <p:cNvPr id="3" name="TextBox 2"/>
          <p:cNvSpPr txBox="1"/>
          <p:nvPr/>
        </p:nvSpPr>
        <p:spPr>
          <a:xfrm>
            <a:off x="499703" y="4319514"/>
            <a:ext cx="3108543" cy="369332"/>
          </a:xfrm>
          <a:prstGeom prst="rect">
            <a:avLst/>
          </a:prstGeom>
          <a:noFill/>
        </p:spPr>
        <p:txBody>
          <a:bodyPr wrap="none" rtlCol="0">
            <a:spAutoFit/>
          </a:bodyPr>
          <a:lstStyle/>
          <a:p>
            <a:pPr algn="l" rtl="0"/>
            <a:r>
              <a:rPr lang="es" b="1" i="0" u="none">
                <a:solidFill>
                  <a:schemeClr val="bg2"/>
                </a:solidFill>
              </a:rPr>
              <a:t>Vínculos para más información:</a:t>
            </a:r>
          </a:p>
        </p:txBody>
      </p:sp>
      <p:sp>
        <p:nvSpPr>
          <p:cNvPr id="5" name="TextBox 4"/>
          <p:cNvSpPr txBox="1"/>
          <p:nvPr/>
        </p:nvSpPr>
        <p:spPr>
          <a:xfrm>
            <a:off x="5981700" y="1737360"/>
            <a:ext cx="2427781" cy="2308324"/>
          </a:xfrm>
          <a:prstGeom prst="rect">
            <a:avLst/>
          </a:prstGeom>
          <a:noFill/>
        </p:spPr>
        <p:txBody>
          <a:bodyPr wrap="none" rtlCol="0">
            <a:spAutoFit/>
          </a:bodyPr>
          <a:lstStyle/>
          <a:p>
            <a:pPr algn="l" rtl="0"/>
            <a:r>
              <a:rPr lang="es" b="1" i="0" u="sng">
                <a:solidFill>
                  <a:schemeClr val="bg1"/>
                </a:solidFill>
              </a:rPr>
              <a:t>Contáctenos:</a:t>
            </a:r>
          </a:p>
          <a:p>
            <a:endParaRPr lang="es" dirty="0"/>
          </a:p>
          <a:p>
            <a:pPr algn="l" rtl="0"/>
            <a:r>
              <a:rPr lang="es" b="0" i="0" u="none">
                <a:solidFill>
                  <a:schemeClr val="bg1"/>
                </a:solidFill>
              </a:rPr>
              <a:t>Sales@HYPACK.com</a:t>
            </a:r>
          </a:p>
          <a:p>
            <a:endParaRPr lang="es" dirty="0">
              <a:solidFill>
                <a:schemeClr val="bg1"/>
              </a:solidFill>
            </a:endParaRPr>
          </a:p>
          <a:p>
            <a:pPr algn="l" rtl="0"/>
            <a:r>
              <a:rPr lang="es" b="0" i="0" u="none">
                <a:solidFill>
                  <a:schemeClr val="bg1"/>
                </a:solidFill>
              </a:rPr>
              <a:t>Help@HYPACK.com</a:t>
            </a:r>
          </a:p>
          <a:p>
            <a:endParaRPr lang="es" dirty="0">
              <a:solidFill>
                <a:schemeClr val="bg1"/>
              </a:solidFill>
            </a:endParaRPr>
          </a:p>
          <a:p>
            <a:pPr algn="l" rtl="0"/>
            <a:r>
              <a:rPr lang="es" b="0" i="0" u="none">
                <a:solidFill>
                  <a:schemeClr val="bg1"/>
                </a:solidFill>
              </a:rPr>
              <a:t>(860) 635 - 1500</a:t>
            </a:r>
          </a:p>
          <a:p>
            <a:endParaRPr lang="es" dirty="0"/>
          </a:p>
        </p:txBody>
      </p:sp>
    </p:spTree>
    <p:extLst>
      <p:ext uri="{BB962C8B-B14F-4D97-AF65-F5344CB8AC3E}">
        <p14:creationId xmlns:p14="http://schemas.microsoft.com/office/powerpoint/2010/main" val="842392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692" y="-25985"/>
            <a:ext cx="6528671" cy="988786"/>
          </a:xfrm>
        </p:spPr>
        <p:txBody>
          <a:bodyPr/>
          <a:lstStyle/>
          <a:p>
            <a:pPr algn="l" rtl="0"/>
            <a:r>
              <a:rPr lang="es" b="0" i="0" u="none"/>
              <a:t>Planeamiento de Misión</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7</a:t>
            </a:fld>
            <a:endParaRPr lang="e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1" y="2354563"/>
            <a:ext cx="7245654" cy="40690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365761" y="1503880"/>
            <a:ext cx="8877302" cy="1261884"/>
          </a:xfrm>
          <a:prstGeom prst="rect">
            <a:avLst/>
          </a:prstGeom>
        </p:spPr>
        <p:txBody>
          <a:bodyPr wrap="square">
            <a:spAutoFit/>
          </a:bodyPr>
          <a:lstStyle/>
          <a:p>
            <a:pPr algn="l" rtl="0"/>
            <a:r>
              <a:rPr lang="es" sz="2000" b="0" i="0" u="none">
                <a:solidFill>
                  <a:schemeClr val="tx1">
                    <a:lumMod val="65000"/>
                    <a:lumOff val="35000"/>
                  </a:schemeClr>
                </a:solidFill>
              </a:rPr>
              <a:t>Planee misiones autónomas en la Ventana Ppal de Hypack usando </a:t>
            </a:r>
          </a:p>
          <a:p>
            <a:pPr algn="l" rtl="0"/>
            <a:r>
              <a:rPr lang="es" sz="2000" b="0" i="0" u="none">
                <a:solidFill>
                  <a:schemeClr val="tx1">
                    <a:lumMod val="65000"/>
                    <a:lumOff val="35000"/>
                  </a:schemeClr>
                </a:solidFill>
              </a:rPr>
              <a:t>Editor Línea/Editor Borde, autopiloto, o un sistema de navegación del drone</a:t>
            </a:r>
            <a:endParaRPr lang="es" dirty="0">
              <a:solidFill>
                <a:schemeClr val="tx1">
                  <a:lumMod val="65000"/>
                  <a:lumOff val="35000"/>
                </a:schemeClr>
              </a:solidFill>
            </a:endParaRPr>
          </a:p>
          <a:p>
            <a:endParaRPr lang="es" dirty="0">
              <a:solidFill>
                <a:schemeClr val="tx1">
                  <a:lumMod val="65000"/>
                  <a:lumOff val="35000"/>
                </a:schemeClr>
              </a:solidFill>
            </a:endParaRPr>
          </a:p>
          <a:p>
            <a:endParaRPr lang="es" dirty="0">
              <a:solidFill>
                <a:schemeClr val="tx1">
                  <a:lumMod val="65000"/>
                  <a:lumOff val="35000"/>
                </a:schemeClr>
              </a:solidFill>
            </a:endParaRPr>
          </a:p>
        </p:txBody>
      </p:sp>
    </p:spTree>
    <p:extLst>
      <p:ext uri="{BB962C8B-B14F-4D97-AF65-F5344CB8AC3E}">
        <p14:creationId xmlns:p14="http://schemas.microsoft.com/office/powerpoint/2010/main" val="35157904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Planeamiento de Misión</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8</a:t>
            </a:fld>
            <a:endParaRPr lang="es"/>
          </a:p>
        </p:txBody>
      </p:sp>
      <p:sp>
        <p:nvSpPr>
          <p:cNvPr id="4" name="TextBox 3"/>
          <p:cNvSpPr txBox="1"/>
          <p:nvPr/>
        </p:nvSpPr>
        <p:spPr>
          <a:xfrm>
            <a:off x="5486400" y="1691639"/>
            <a:ext cx="3280410" cy="4524315"/>
          </a:xfrm>
          <a:prstGeom prst="rect">
            <a:avLst/>
          </a:prstGeom>
          <a:noFill/>
        </p:spPr>
        <p:txBody>
          <a:bodyPr wrap="square" rtlCol="0">
            <a:spAutoFit/>
          </a:bodyPr>
          <a:lstStyle/>
          <a:p>
            <a:pPr algn="l" rtl="0"/>
            <a:r>
              <a:rPr lang="es" b="0" i="0" u="none" dirty="0">
                <a:solidFill>
                  <a:schemeClr val="tx1">
                    <a:lumMod val="65000"/>
                    <a:lumOff val="35000"/>
                  </a:schemeClr>
                </a:solidFill>
              </a:rPr>
              <a:t>Cargue la misión directamente o exporte el plan de misión en formato de terceros / propietario.</a:t>
            </a:r>
          </a:p>
          <a:p>
            <a:endParaRPr lang="es" dirty="0">
              <a:solidFill>
                <a:schemeClr val="tx1">
                  <a:lumMod val="65000"/>
                  <a:lumOff val="35000"/>
                </a:schemeClr>
              </a:solidFill>
            </a:endParaRPr>
          </a:p>
          <a:p>
            <a:pPr algn="l" rtl="0">
              <a:defRPr/>
            </a:pPr>
            <a:r>
              <a:rPr lang="es" b="0" i="0" u="none" dirty="0">
                <a:solidFill>
                  <a:schemeClr val="tx1">
                    <a:lumMod val="65000"/>
                    <a:lumOff val="35000"/>
                  </a:schemeClr>
                </a:solidFill>
              </a:rPr>
              <a:t>Puede importar formatos</a:t>
            </a:r>
            <a:r>
              <a:rPr lang="es" b="1" i="0" u="none" dirty="0">
                <a:solidFill>
                  <a:schemeClr val="tx1">
                    <a:lumMod val="65000"/>
                    <a:lumOff val="35000"/>
                  </a:schemeClr>
                </a:solidFill>
              </a:rPr>
              <a:t> GPX y Navlink </a:t>
            </a:r>
            <a:r>
              <a:rPr lang="es" b="0" i="0" u="none" dirty="0">
                <a:solidFill>
                  <a:schemeClr val="tx1">
                    <a:lumMod val="65000"/>
                    <a:lumOff val="35000"/>
                  </a:schemeClr>
                </a:solidFill>
              </a:rPr>
              <a:t>en Planeamiento de Misión, puede exportar </a:t>
            </a:r>
            <a:r>
              <a:rPr lang="es" b="1" i="0" u="none" dirty="0">
                <a:solidFill>
                  <a:schemeClr val="tx1">
                    <a:lumMod val="65000"/>
                    <a:lumOff val="35000"/>
                  </a:schemeClr>
                </a:solidFill>
              </a:rPr>
              <a:t>GPX, MAVlink, MOOS-IvP BHV, Teledyne ZRP</a:t>
            </a:r>
          </a:p>
          <a:p>
            <a:endParaRPr lang="es" dirty="0">
              <a:solidFill>
                <a:schemeClr val="tx1">
                  <a:lumMod val="65000"/>
                  <a:lumOff val="35000"/>
                </a:schemeClr>
              </a:solidFill>
            </a:endParaRPr>
          </a:p>
          <a:p>
            <a:pPr algn="l" rtl="0"/>
            <a:r>
              <a:rPr lang="es" b="0" i="0" u="none" dirty="0">
                <a:solidFill>
                  <a:schemeClr val="tx1">
                    <a:lumMod val="65000"/>
                    <a:lumOff val="35000"/>
                  </a:schemeClr>
                </a:solidFill>
              </a:rPr>
              <a:t>Reporte de Línea le da un estimado de tiempo con base en la distancia de la línea y la velocidad de levantamiento entrada</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39" y="1201757"/>
            <a:ext cx="4824137" cy="3050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155" y="4716780"/>
            <a:ext cx="4917413" cy="15011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Straight Arrow Connector 7"/>
          <p:cNvCxnSpPr/>
          <p:nvPr/>
        </p:nvCxnSpPr>
        <p:spPr>
          <a:xfrm flipH="1">
            <a:off x="5029876" y="4922520"/>
            <a:ext cx="471764" cy="0"/>
          </a:xfrm>
          <a:prstGeom prst="straightConnector1">
            <a:avLst/>
          </a:prstGeom>
          <a:ln w="76200">
            <a:solidFill>
              <a:schemeClr val="bg2"/>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H="1" flipV="1">
            <a:off x="4861560" y="2148840"/>
            <a:ext cx="624840" cy="929640"/>
          </a:xfrm>
          <a:prstGeom prst="straightConnector1">
            <a:avLst/>
          </a:prstGeom>
          <a:ln w="76200">
            <a:solidFill>
              <a:schemeClr val="bg2"/>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098128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4724" y="0"/>
            <a:ext cx="6528671" cy="988786"/>
          </a:xfrm>
        </p:spPr>
        <p:txBody>
          <a:bodyPr/>
          <a:lstStyle/>
          <a:p>
            <a:pPr algn="l" rtl="0"/>
            <a:r>
              <a:rPr lang="es" b="0" i="0" u="none"/>
              <a:t>Cartas FAA - Planeamiento de Misión</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9</a:t>
            </a:fld>
            <a:endParaRPr lang="es"/>
          </a:p>
        </p:txBody>
      </p:sp>
      <p:pic>
        <p:nvPicPr>
          <p:cNvPr id="4" name="Content Placeholder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52400" y="2513648"/>
            <a:ext cx="6713320" cy="3723323"/>
          </a:xfrm>
          <a:prstGeom prst="rect">
            <a:avLst/>
          </a:prstGeom>
        </p:spPr>
      </p:pic>
      <p:sp>
        <p:nvSpPr>
          <p:cNvPr id="5" name="TextBox 4"/>
          <p:cNvSpPr txBox="1"/>
          <p:nvPr/>
        </p:nvSpPr>
        <p:spPr>
          <a:xfrm>
            <a:off x="0" y="1036320"/>
            <a:ext cx="8206740" cy="1323439"/>
          </a:xfrm>
          <a:prstGeom prst="rect">
            <a:avLst/>
          </a:prstGeom>
          <a:noFill/>
        </p:spPr>
        <p:txBody>
          <a:bodyPr wrap="square" rtlCol="0">
            <a:spAutoFit/>
          </a:bodyPr>
          <a:lstStyle/>
          <a:p>
            <a:pPr algn="l" rtl="0"/>
            <a:r>
              <a:rPr lang="es" sz="1600" b="0" i="0" u="none" dirty="0">
                <a:solidFill>
                  <a:schemeClr val="tx1">
                    <a:lumMod val="65000"/>
                    <a:lumOff val="35000"/>
                  </a:schemeClr>
                </a:solidFill>
              </a:rPr>
              <a:t>Para volar un drone «comercialmente» usted necesita una licencia FAA part 107</a:t>
            </a:r>
          </a:p>
          <a:p>
            <a:endParaRPr lang="es" sz="1600" dirty="0">
              <a:solidFill>
                <a:schemeClr val="tx1">
                  <a:lumMod val="65000"/>
                  <a:lumOff val="35000"/>
                </a:schemeClr>
              </a:solidFill>
            </a:endParaRPr>
          </a:p>
          <a:p>
            <a:pPr algn="l" rtl="0"/>
            <a:r>
              <a:rPr lang="es" sz="1600" b="0" i="0" u="none" dirty="0">
                <a:solidFill>
                  <a:schemeClr val="tx1">
                    <a:lumMod val="65000"/>
                    <a:lumOff val="35000"/>
                  </a:schemeClr>
                </a:solidFill>
              </a:rPr>
              <a:t>Part 107 le enseña como leer cartas VFR (navegación a través de espacios aéreos regulados), leyes relacionadas con el espacio aéreo, habilidades de observaciones climáticas básicas, reportes de vuelo y requerimientos, etc.</a:t>
            </a:r>
          </a:p>
        </p:txBody>
      </p:sp>
      <p:sp>
        <p:nvSpPr>
          <p:cNvPr id="6" name="TextBox 5"/>
          <p:cNvSpPr txBox="1"/>
          <p:nvPr/>
        </p:nvSpPr>
        <p:spPr>
          <a:xfrm>
            <a:off x="7033260" y="2513648"/>
            <a:ext cx="2016736" cy="1077218"/>
          </a:xfrm>
          <a:prstGeom prst="rect">
            <a:avLst/>
          </a:prstGeom>
          <a:noFill/>
        </p:spPr>
        <p:txBody>
          <a:bodyPr wrap="square" rtlCol="0">
            <a:spAutoFit/>
          </a:bodyPr>
          <a:lstStyle/>
          <a:p>
            <a:pPr algn="l" rtl="0"/>
            <a:r>
              <a:rPr lang="es" sz="1600" b="1" i="0" u="none" dirty="0">
                <a:solidFill>
                  <a:schemeClr val="tx1">
                    <a:lumMod val="65000"/>
                    <a:lumOff val="35000"/>
                  </a:schemeClr>
                </a:solidFill>
              </a:rPr>
              <a:t>Volando un Drone</a:t>
            </a:r>
          </a:p>
          <a:p>
            <a:pPr algn="l" rtl="0"/>
            <a:r>
              <a:rPr lang="es" sz="1600" b="1" i="0" u="none" dirty="0">
                <a:solidFill>
                  <a:schemeClr val="tx1">
                    <a:lumMod val="65000"/>
                    <a:lumOff val="35000"/>
                  </a:schemeClr>
                </a:solidFill>
              </a:rPr>
              <a:t>para propósitos no recreacionales es uso comercial</a:t>
            </a:r>
          </a:p>
        </p:txBody>
      </p:sp>
      <p:sp>
        <p:nvSpPr>
          <p:cNvPr id="7" name="TextBox 6"/>
          <p:cNvSpPr txBox="1"/>
          <p:nvPr/>
        </p:nvSpPr>
        <p:spPr>
          <a:xfrm>
            <a:off x="419100" y="6211669"/>
            <a:ext cx="6949440" cy="584775"/>
          </a:xfrm>
          <a:prstGeom prst="rect">
            <a:avLst/>
          </a:prstGeom>
          <a:noFill/>
        </p:spPr>
        <p:txBody>
          <a:bodyPr wrap="square" rtlCol="0">
            <a:spAutoFit/>
          </a:bodyPr>
          <a:lstStyle/>
          <a:p>
            <a:pPr algn="l" rtl="0"/>
            <a:r>
              <a:rPr lang="es" sz="1600" b="0" i="0" u="none">
                <a:solidFill>
                  <a:schemeClr val="tx1">
                    <a:lumMod val="65000"/>
                    <a:lumOff val="35000"/>
                  </a:schemeClr>
                </a:solidFill>
              </a:rPr>
              <a:t>VFR estan disponibles para descarga desde la FAA como productos gratis, similar a las cartas marinas de la NOAA</a:t>
            </a:r>
          </a:p>
        </p:txBody>
      </p:sp>
    </p:spTree>
    <p:extLst>
      <p:ext uri="{BB962C8B-B14F-4D97-AF65-F5344CB8AC3E}">
        <p14:creationId xmlns:p14="http://schemas.microsoft.com/office/powerpoint/2010/main" val="4098529347"/>
      </p:ext>
    </p:extLst>
  </p:cSld>
  <p:clrMapOvr>
    <a:masterClrMapping/>
  </p:clrMapOvr>
</p:sld>
</file>

<file path=ppt/theme/theme1.xml><?xml version="1.0" encoding="utf-8"?>
<a:theme xmlns:a="http://schemas.openxmlformats.org/drawingml/2006/main" name="Bell Gossett Eco">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ell Gossett">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Xylem_Template.potx</Template>
  <TotalTime>11187</TotalTime>
  <Words>2170</Words>
  <Application>Microsoft Office PowerPoint</Application>
  <PresentationFormat>On-screen Show (4:3)</PresentationFormat>
  <Paragraphs>477</Paragraphs>
  <Slides>69</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69</vt:i4>
      </vt:variant>
    </vt:vector>
  </HeadingPairs>
  <TitlesOfParts>
    <vt:vector size="75" baseType="lpstr">
      <vt:lpstr>Arial</vt:lpstr>
      <vt:lpstr>Wingdings</vt:lpstr>
      <vt:lpstr>Lucida Grande</vt:lpstr>
      <vt:lpstr>Calibri</vt:lpstr>
      <vt:lpstr>Bell Gossett Eco</vt:lpstr>
      <vt:lpstr>Bell Gossett</vt:lpstr>
      <vt:lpstr>Hypack No Tripulado</vt:lpstr>
      <vt:lpstr>Qué son Sistemas No Tripulados?</vt:lpstr>
      <vt:lpstr>¿Cómo se involucra HYPACK?</vt:lpstr>
      <vt:lpstr>Plataformas UUV</vt:lpstr>
      <vt:lpstr>Plataformas USV</vt:lpstr>
      <vt:lpstr>Planeamiento Levantamiento para vehículos autónomos</vt:lpstr>
      <vt:lpstr>Planeamiento de Misión</vt:lpstr>
      <vt:lpstr>Planeamiento de Misión</vt:lpstr>
      <vt:lpstr>Cartas FAA - Planeamiento de Misión</vt:lpstr>
      <vt:lpstr>Adquisición de Levantamiento para vehículos autónomos</vt:lpstr>
      <vt:lpstr>Planeamiento de Misión</vt:lpstr>
      <vt:lpstr>Planeamiento de Líneas Adaptativo</vt:lpstr>
      <vt:lpstr>Vista Remota de la Plataforma</vt:lpstr>
      <vt:lpstr>LiDAR en Tiempo Real</vt:lpstr>
      <vt:lpstr>Colectando datos de calidad del agua</vt:lpstr>
      <vt:lpstr>Procesamiento Datos para vehículos autónomos</vt:lpstr>
      <vt:lpstr>Convertidor Datos</vt:lpstr>
      <vt:lpstr>Separar y Unir Datos</vt:lpstr>
      <vt:lpstr>Herramientas MBMAX</vt:lpstr>
      <vt:lpstr>Auto-Procesamiento</vt:lpstr>
      <vt:lpstr>Herramientas MBMAX</vt:lpstr>
      <vt:lpstr>Filtro Vegetación</vt:lpstr>
      <vt:lpstr>Filtro Vegetación</vt:lpstr>
      <vt:lpstr>Nube Puntos RGB</vt:lpstr>
      <vt:lpstr>Procesando datos de calidad del agua</vt:lpstr>
      <vt:lpstr>Datos de Calidad del Agua cont....</vt:lpstr>
      <vt:lpstr>Calidad del Agua continuación...</vt:lpstr>
      <vt:lpstr>Calidad del Agua continuación...</vt:lpstr>
      <vt:lpstr>Carga Util LiDAR HYPACK</vt:lpstr>
      <vt:lpstr>Porque la Carga Util LiDAR HYPACK?</vt:lpstr>
      <vt:lpstr> Conduciendo un Levantamiento LiDAR en HYPACK Max/HYSWEEP</vt:lpstr>
      <vt:lpstr>Planeamiento de Misión</vt:lpstr>
      <vt:lpstr> HYPACK® LEVANTAMIENTO / HYSWEEP®</vt:lpstr>
      <vt:lpstr> HYPACK® LEVANTAMIENTO / HYSWEEP®</vt:lpstr>
      <vt:lpstr>Nube en Tiempo Real</vt:lpstr>
      <vt:lpstr>Vista Remota de la Plataforma</vt:lpstr>
      <vt:lpstr>Procesando Datos LiDAR</vt:lpstr>
      <vt:lpstr>Separar/Unir Datos</vt:lpstr>
      <vt:lpstr>MBMAX64</vt:lpstr>
      <vt:lpstr>Edición de LiDAR en MBMAX64</vt:lpstr>
      <vt:lpstr>Filtrado GPS</vt:lpstr>
      <vt:lpstr>Filtrado GPS</vt:lpstr>
      <vt:lpstr>Datos Sensor Vuelo</vt:lpstr>
      <vt:lpstr>Filtro Vegetación</vt:lpstr>
      <vt:lpstr>Filtro Vegetación</vt:lpstr>
      <vt:lpstr>Volumen de Depósitos TIN</vt:lpstr>
      <vt:lpstr>Volumen Pila de Almacenamiento.</vt:lpstr>
      <vt:lpstr>Volumen Pila de Almacenamiento.</vt:lpstr>
      <vt:lpstr>Productos Finales para Datos LiDAR</vt:lpstr>
      <vt:lpstr>Nube Puntos RGB</vt:lpstr>
      <vt:lpstr>Productos Exportables</vt:lpstr>
      <vt:lpstr>Específicaciones Sistema Carga Util</vt:lpstr>
      <vt:lpstr>Generalidades Carga Util</vt:lpstr>
      <vt:lpstr>Capacidades Clave</vt:lpstr>
      <vt:lpstr>VLP Puck Lite</vt:lpstr>
      <vt:lpstr>Canales Velodyne</vt:lpstr>
      <vt:lpstr>Elipse 2D mini GNSS/INS</vt:lpstr>
      <vt:lpstr>Datos de Ejemplo</vt:lpstr>
      <vt:lpstr>Datos de Ejemplo</vt:lpstr>
      <vt:lpstr>Carga Util montada a un DJI Matrice 600</vt:lpstr>
      <vt:lpstr>Panel trasero de la Carga Util LiDAR HYPACK</vt:lpstr>
      <vt:lpstr>Datos Ejemplo Carga Util LiDAR HYPACK </vt:lpstr>
      <vt:lpstr>Procesamiento Datos Ejemplo en MBMAX64</vt:lpstr>
      <vt:lpstr>Datos Ejemplo Carga Util LiDAR HYPACK </vt:lpstr>
      <vt:lpstr>Beneficios Carga Util LiDAR HYPACK</vt:lpstr>
      <vt:lpstr>Aplicaciones Potenciales</vt:lpstr>
      <vt:lpstr>Q&amp;A</vt:lpstr>
      <vt:lpstr>PowerPoint Presentation</vt:lpstr>
      <vt:lpstr>Gracias !</vt:lpstr>
    </vt:vector>
  </TitlesOfParts>
  <Company>McDill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goes here Second line</dc:title>
  <dc:creator>Kori Zangl Holsten</dc:creator>
  <cp:lastModifiedBy>JJBragg</cp:lastModifiedBy>
  <cp:revision>230</cp:revision>
  <dcterms:created xsi:type="dcterms:W3CDTF">2014-07-07T18:31:44Z</dcterms:created>
  <dcterms:modified xsi:type="dcterms:W3CDTF">2020-02-21T14:18:48Z</dcterms:modified>
</cp:coreProperties>
</file>