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73"/>
  </p:notesMasterIdLst>
  <p:handoutMasterIdLst>
    <p:handoutMasterId r:id="rId74"/>
  </p:handoutMasterIdLst>
  <p:sldIdLst>
    <p:sldId id="293" r:id="rId3"/>
    <p:sldId id="352" r:id="rId4"/>
    <p:sldId id="349" r:id="rId5"/>
    <p:sldId id="297" r:id="rId6"/>
    <p:sldId id="353" r:id="rId7"/>
    <p:sldId id="351" r:id="rId8"/>
    <p:sldId id="358" r:id="rId9"/>
    <p:sldId id="355" r:id="rId10"/>
    <p:sldId id="356" r:id="rId11"/>
    <p:sldId id="357" r:id="rId12"/>
    <p:sldId id="359" r:id="rId13"/>
    <p:sldId id="360" r:id="rId14"/>
    <p:sldId id="361" r:id="rId15"/>
    <p:sldId id="362" r:id="rId16"/>
    <p:sldId id="370" r:id="rId17"/>
    <p:sldId id="363" r:id="rId18"/>
    <p:sldId id="364" r:id="rId19"/>
    <p:sldId id="365" r:id="rId20"/>
    <p:sldId id="366" r:id="rId21"/>
    <p:sldId id="377" r:id="rId22"/>
    <p:sldId id="367" r:id="rId23"/>
    <p:sldId id="368" r:id="rId24"/>
    <p:sldId id="369" r:id="rId25"/>
    <p:sldId id="375" r:id="rId26"/>
    <p:sldId id="371" r:id="rId27"/>
    <p:sldId id="372" r:id="rId28"/>
    <p:sldId id="373" r:id="rId29"/>
    <p:sldId id="374"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390" r:id="rId43"/>
    <p:sldId id="391" r:id="rId44"/>
    <p:sldId id="392" r:id="rId45"/>
    <p:sldId id="393" r:id="rId46"/>
    <p:sldId id="394" r:id="rId47"/>
    <p:sldId id="395" r:id="rId48"/>
    <p:sldId id="396" r:id="rId49"/>
    <p:sldId id="397" r:id="rId50"/>
    <p:sldId id="398" r:id="rId51"/>
    <p:sldId id="399" r:id="rId52"/>
    <p:sldId id="400" r:id="rId53"/>
    <p:sldId id="401" r:id="rId54"/>
    <p:sldId id="402" r:id="rId55"/>
    <p:sldId id="403" r:id="rId56"/>
    <p:sldId id="404" r:id="rId57"/>
    <p:sldId id="405" r:id="rId58"/>
    <p:sldId id="406" r:id="rId59"/>
    <p:sldId id="407" r:id="rId60"/>
    <p:sldId id="408" r:id="rId61"/>
    <p:sldId id="409" r:id="rId62"/>
    <p:sldId id="410" r:id="rId63"/>
    <p:sldId id="411" r:id="rId64"/>
    <p:sldId id="412" r:id="rId65"/>
    <p:sldId id="413" r:id="rId66"/>
    <p:sldId id="414" r:id="rId67"/>
    <p:sldId id="415" r:id="rId68"/>
    <p:sldId id="416" r:id="rId69"/>
    <p:sldId id="417" r:id="rId70"/>
    <p:sldId id="418" r:id="rId71"/>
    <p:sldId id="376" r:id="rId72"/>
  </p:sldIdLst>
  <p:sldSz cx="9144000" cy="6858000" type="screen4x3"/>
  <p:notesSz cx="6858000" cy="9144000"/>
  <p:embeddedFontLst>
    <p:embeddedFont>
      <p:font typeface="Calibri" panose="020F0502020204030204" pitchFamily="34" charset="0"/>
      <p:regular r:id="rId75"/>
      <p:bold r:id="rId76"/>
      <p:italic r:id="rId77"/>
      <p:boldItalic r:id="rId7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56" autoAdjust="0"/>
    <p:restoredTop sz="95590" autoAdjust="0"/>
  </p:normalViewPr>
  <p:slideViewPr>
    <p:cSldViewPr snapToGrid="0">
      <p:cViewPr varScale="1">
        <p:scale>
          <a:sx n="72" d="100"/>
          <a:sy n="72" d="100"/>
        </p:scale>
        <p:origin x="-1638"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font" Target="fonts/font2.fntdata"/><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handoutMaster" Target="handoutMasters/handoutMaster1.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font" Target="fonts/font4.fntdata"/><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3.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1/17/2020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1/17/2020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7BFA869-9319-4338-AF54-2735E46F1DFD}" type="datetimeFigureOut">
              <a:rPr lang="en-US" smtClean="0"/>
              <a:t>1/17/2020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85E8AA4D-0D70-493C-908B-27002ACFC956}" type="slidenum">
              <a:rPr lang="en-US" smtClean="0"/>
              <a:t>‹#›</a:t>
            </a:fld>
            <a:endParaRPr lang="en-US"/>
          </a:p>
        </p:txBody>
      </p:sp>
    </p:spTree>
    <p:extLst>
      <p:ext uri="{BB962C8B-B14F-4D97-AF65-F5344CB8AC3E}">
        <p14:creationId xmlns:p14="http://schemas.microsoft.com/office/powerpoint/2010/main" val="487050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2B461E99-A520-4C47-9280-7BE61E966C52}" type="slidenum">
              <a:rPr lang="en-US" smtClean="0"/>
              <a:t>‹#›</a:t>
            </a:fld>
            <a:endParaRPr lang="en-US"/>
          </a:p>
        </p:txBody>
      </p:sp>
    </p:spTree>
    <p:extLst>
      <p:ext uri="{BB962C8B-B14F-4D97-AF65-F5344CB8AC3E}">
        <p14:creationId xmlns:p14="http://schemas.microsoft.com/office/powerpoint/2010/main" val="25843371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8.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9.xml"/><Relationship Id="rId5" Type="http://schemas.openxmlformats.org/officeDocument/2006/relationships/image" Target="../media/image86.png"/><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Hypack Unmanned</a:t>
            </a:r>
            <a:endParaRPr lang="en-US" sz="2400" dirty="0"/>
          </a:p>
        </p:txBody>
      </p:sp>
      <p:sp>
        <p:nvSpPr>
          <p:cNvPr id="2" name="Subtitle 1"/>
          <p:cNvSpPr>
            <a:spLocks noGrp="1"/>
          </p:cNvSpPr>
          <p:nvPr>
            <p:ph type="subTitle" idx="1"/>
          </p:nvPr>
        </p:nvSpPr>
        <p:spPr>
          <a:xfrm>
            <a:off x="433136" y="2774482"/>
            <a:ext cx="4138863" cy="422029"/>
          </a:xfrm>
        </p:spPr>
        <p:txBody>
          <a:bodyPr/>
          <a:lstStyle/>
          <a:p>
            <a:r>
              <a:rPr lang="en-US" dirty="0"/>
              <a:t>HYPACK 2020 Training Event</a:t>
            </a:r>
          </a:p>
        </p:txBody>
      </p:sp>
      <p:sp>
        <p:nvSpPr>
          <p:cNvPr id="7" name="Content Placeholder 6"/>
          <p:cNvSpPr>
            <a:spLocks noGrp="1"/>
          </p:cNvSpPr>
          <p:nvPr>
            <p:ph sz="quarter" idx="11"/>
          </p:nvPr>
        </p:nvSpPr>
        <p:spPr/>
        <p:txBody>
          <a:bodyPr/>
          <a:lstStyle/>
          <a:p>
            <a:r>
              <a:rPr lang="en-US" dirty="0"/>
              <a:t>January 2020</a:t>
            </a:r>
          </a:p>
        </p:txBody>
      </p:sp>
      <p:pic>
        <p:nvPicPr>
          <p:cNvPr id="9" name="Picture Placeholder 8">
            <a:extLst>
              <a:ext uri="{FF2B5EF4-FFF2-40B4-BE49-F238E27FC236}">
                <a16:creationId xmlns="" xmlns:a16="http://schemas.microsoft.com/office/drawing/2014/main" id="{89B836AE-4A36-48C5-9D90-D5CA07B17248}"/>
              </a:ext>
            </a:extLst>
          </p:cNvPr>
          <p:cNvPicPr>
            <a:picLocks noGrp="1" noChangeAspect="1"/>
          </p:cNvPicPr>
          <p:nvPr>
            <p:ph type="pic" sz="quarter" idx="10"/>
          </p:nvPr>
        </p:nvPicPr>
        <p:blipFill>
          <a:blip r:embed="rId2"/>
          <a:srcRect t="3119" b="3119"/>
          <a:stretch>
            <a:fillRect/>
          </a:stretch>
        </p:blipFill>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419574"/>
            <a:ext cx="8417116" cy="1362075"/>
          </a:xfrm>
        </p:spPr>
        <p:txBody>
          <a:bodyPr/>
          <a:lstStyle/>
          <a:p>
            <a:r>
              <a:rPr lang="en-US" dirty="0"/>
              <a:t>Survey acquisition for autonomous vehicles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10</a:t>
            </a:fld>
            <a:endParaRPr lang="en-US"/>
          </a:p>
        </p:txBody>
      </p:sp>
    </p:spTree>
    <p:extLst>
      <p:ext uri="{BB962C8B-B14F-4D97-AF65-F5344CB8AC3E}">
        <p14:creationId xmlns:p14="http://schemas.microsoft.com/office/powerpoint/2010/main" val="2808175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 Planning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11</a:t>
            </a:fld>
            <a:endParaRPr lang="en-US"/>
          </a:p>
        </p:txBody>
      </p:sp>
      <p:sp>
        <p:nvSpPr>
          <p:cNvPr id="7" name="TextBox 6"/>
          <p:cNvSpPr txBox="1"/>
          <p:nvPr/>
        </p:nvSpPr>
        <p:spPr>
          <a:xfrm>
            <a:off x="160094" y="1249680"/>
            <a:ext cx="7978140"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Autopilot works with mission plans to steer, navigate, and collect data autonomously- does not require user input! </a:t>
            </a:r>
          </a:p>
          <a:p>
            <a:pPr marL="285750" indent="-285750">
              <a:buFont typeface="Arial" panose="020B0604020202020204" pitchFamily="34" charset="0"/>
              <a:buChar char="•"/>
            </a:pPr>
            <a:r>
              <a:rPr lang="en-US" dirty="0">
                <a:solidFill>
                  <a:schemeClr val="tx1">
                    <a:lumMod val="65000"/>
                    <a:lumOff val="35000"/>
                  </a:schemeClr>
                </a:solidFill>
              </a:rPr>
              <a:t>The drivers use standard NMEA- marine GPS commands to communicate between GPS, autonomous vehicle, and autopilot</a:t>
            </a:r>
          </a:p>
          <a:p>
            <a:pPr marL="285750" indent="-285750">
              <a:buFont typeface="Arial" panose="020B0604020202020204" pitchFamily="34" charset="0"/>
              <a:buChar char="•"/>
            </a:pPr>
            <a:r>
              <a:rPr lang="en-US" dirty="0">
                <a:solidFill>
                  <a:schemeClr val="tx1">
                    <a:lumMod val="65000"/>
                    <a:lumOff val="35000"/>
                  </a:schemeClr>
                </a:solidFill>
              </a:rPr>
              <a:t>Report position, attitude, basic system health</a:t>
            </a:r>
          </a:p>
          <a:p>
            <a:endParaRPr lang="en-US" dirty="0"/>
          </a:p>
        </p:txBody>
      </p:sp>
      <p:pic>
        <p:nvPicPr>
          <p:cNvPr id="11" name="Picture 3"/>
          <p:cNvPicPr>
            <a:picLocks noChangeAspect="1" noChangeArrowheads="1"/>
          </p:cNvPicPr>
          <p:nvPr/>
        </p:nvPicPr>
        <p:blipFill>
          <a:blip r:embed="rId2"/>
          <a:srcRect/>
          <a:stretch>
            <a:fillRect/>
          </a:stretch>
        </p:blipFill>
        <p:spPr bwMode="auto">
          <a:xfrm>
            <a:off x="251460" y="2744806"/>
            <a:ext cx="2783838" cy="3518098"/>
          </a:xfrm>
          <a:prstGeom prst="rect">
            <a:avLst/>
          </a:prstGeom>
          <a:ln w="12700">
            <a:solidFill>
              <a:schemeClr val="bg2"/>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2" name="Picture 4"/>
          <p:cNvPicPr>
            <a:picLocks noChangeAspect="1" noChangeArrowheads="1"/>
          </p:cNvPicPr>
          <p:nvPr/>
        </p:nvPicPr>
        <p:blipFill>
          <a:blip r:embed="rId3"/>
          <a:srcRect/>
          <a:stretch>
            <a:fillRect/>
          </a:stretch>
        </p:blipFill>
        <p:spPr bwMode="auto">
          <a:xfrm>
            <a:off x="3078402" y="3485553"/>
            <a:ext cx="2227733" cy="30996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349240" y="2650932"/>
            <a:ext cx="3411371" cy="341137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093720" y="2920186"/>
            <a:ext cx="2255520" cy="369332"/>
          </a:xfrm>
          <a:prstGeom prst="rect">
            <a:avLst/>
          </a:prstGeom>
          <a:noFill/>
        </p:spPr>
        <p:txBody>
          <a:bodyPr wrap="square" rtlCol="0">
            <a:spAutoFit/>
          </a:bodyPr>
          <a:lstStyle/>
          <a:p>
            <a:r>
              <a:rPr lang="en-US" dirty="0">
                <a:solidFill>
                  <a:schemeClr val="tx1">
                    <a:lumMod val="65000"/>
                    <a:lumOff val="35000"/>
                  </a:schemeClr>
                </a:solidFill>
              </a:rPr>
              <a:t>Autopilot interfaces</a:t>
            </a:r>
          </a:p>
        </p:txBody>
      </p:sp>
      <p:sp>
        <p:nvSpPr>
          <p:cNvPr id="14" name="TextBox 13"/>
          <p:cNvSpPr txBox="1"/>
          <p:nvPr/>
        </p:nvSpPr>
        <p:spPr>
          <a:xfrm>
            <a:off x="5572836" y="3641277"/>
            <a:ext cx="3230880" cy="369332"/>
          </a:xfrm>
          <a:prstGeom prst="rect">
            <a:avLst/>
          </a:prstGeom>
          <a:noFill/>
        </p:spPr>
        <p:txBody>
          <a:bodyPr wrap="square" rtlCol="0">
            <a:spAutoFit/>
          </a:bodyPr>
          <a:lstStyle/>
          <a:p>
            <a:r>
              <a:rPr lang="en-US" dirty="0">
                <a:solidFill>
                  <a:schemeClr val="bg1"/>
                </a:solidFill>
              </a:rPr>
              <a:t>Example of system position</a:t>
            </a:r>
          </a:p>
        </p:txBody>
      </p:sp>
      <p:cxnSp>
        <p:nvCxnSpPr>
          <p:cNvPr id="16" name="Straight Arrow Connector 15"/>
          <p:cNvCxnSpPr/>
          <p:nvPr/>
        </p:nvCxnSpPr>
        <p:spPr>
          <a:xfrm flipH="1">
            <a:off x="4964430" y="3200041"/>
            <a:ext cx="114300" cy="5562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2636520" y="3165156"/>
            <a:ext cx="457200" cy="2887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5878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Line Planning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12</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167" y="1307253"/>
            <a:ext cx="6571976" cy="497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p:cNvSpPr txBox="1">
            <a:spLocks noChangeArrowheads="1"/>
          </p:cNvSpPr>
          <p:nvPr/>
        </p:nvSpPr>
        <p:spPr bwMode="auto">
          <a:xfrm>
            <a:off x="7121525" y="2011680"/>
            <a:ext cx="1646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r>
              <a:rPr lang="en-US" altLang="en-US" sz="1800" dirty="0">
                <a:solidFill>
                  <a:schemeClr val="tx1">
                    <a:lumMod val="65000"/>
                    <a:lumOff val="35000"/>
                  </a:schemeClr>
                </a:solidFill>
              </a:rPr>
              <a:t>AutoLines.dll</a:t>
            </a:r>
          </a:p>
        </p:txBody>
      </p:sp>
      <p:sp>
        <p:nvSpPr>
          <p:cNvPr id="7" name="TextBox 6"/>
          <p:cNvSpPr txBox="1"/>
          <p:nvPr/>
        </p:nvSpPr>
        <p:spPr>
          <a:xfrm>
            <a:off x="7030085" y="2396808"/>
            <a:ext cx="2113915" cy="4524315"/>
          </a:xfrm>
          <a:prstGeom prst="rect">
            <a:avLst/>
          </a:prstGeom>
          <a:noFill/>
        </p:spPr>
        <p:txBody>
          <a:bodyPr wrap="square" rtlCol="0">
            <a:spAutoFit/>
          </a:bodyPr>
          <a:lstStyle/>
          <a:p>
            <a:r>
              <a:rPr lang="en-US" altLang="en-US" dirty="0">
                <a:solidFill>
                  <a:schemeClr val="tx1">
                    <a:lumMod val="65000"/>
                    <a:lumOff val="35000"/>
                  </a:schemeClr>
                </a:solidFill>
              </a:rPr>
              <a:t>1. Survey tracks MBES coverage during logging</a:t>
            </a:r>
          </a:p>
          <a:p>
            <a:r>
              <a:rPr lang="en-US" altLang="en-US" dirty="0">
                <a:solidFill>
                  <a:schemeClr val="tx1">
                    <a:lumMod val="65000"/>
                    <a:lumOff val="35000"/>
                  </a:schemeClr>
                </a:solidFill>
              </a:rPr>
              <a:t>2. When logging ends, a new planned line is generated.</a:t>
            </a:r>
          </a:p>
          <a:p>
            <a:r>
              <a:rPr lang="en-US" altLang="en-US" dirty="0">
                <a:solidFill>
                  <a:schemeClr val="tx1">
                    <a:lumMod val="65000"/>
                    <a:lumOff val="35000"/>
                  </a:schemeClr>
                </a:solidFill>
              </a:rPr>
              <a:t>3. When logging begins, a new tracking line begins on the opposite side of the vessel.</a:t>
            </a:r>
          </a:p>
          <a:p>
            <a:endParaRPr lang="en-US" altLang="en-US" dirty="0"/>
          </a:p>
          <a:p>
            <a:endParaRPr lang="en-US" altLang="en-US" dirty="0"/>
          </a:p>
          <a:p>
            <a:pPr marL="342900" indent="-342900">
              <a:buAutoNum type="arabicPeriod"/>
            </a:pPr>
            <a:endParaRPr lang="en-US" altLang="en-US" dirty="0"/>
          </a:p>
        </p:txBody>
      </p:sp>
    </p:spTree>
    <p:extLst>
      <p:ext uri="{BB962C8B-B14F-4D97-AF65-F5344CB8AC3E}">
        <p14:creationId xmlns:p14="http://schemas.microsoft.com/office/powerpoint/2010/main" val="4217111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Remote Viewing Platform</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13</a:t>
            </a:fld>
            <a:endParaRPr lang="en-US"/>
          </a:p>
        </p:txBody>
      </p:sp>
      <p:pic>
        <p:nvPicPr>
          <p:cNvPr id="4" name="Picture 2" descr="C:\Users\vpradith\Downloads\1-SALES_WORKING\Unmanned Boat Stuff\Remote_Web_View_Example.png"/>
          <p:cNvPicPr>
            <a:picLocks noChangeAspect="1" noChangeArrowheads="1"/>
          </p:cNvPicPr>
          <p:nvPr/>
        </p:nvPicPr>
        <p:blipFill rotWithShape="1">
          <a:blip r:embed="rId2"/>
          <a:srcRect t="263" b="26249"/>
          <a:stretch/>
        </p:blipFill>
        <p:spPr>
          <a:xfrm>
            <a:off x="5303519" y="1534979"/>
            <a:ext cx="3601403" cy="4705166"/>
          </a:xfrm>
          <a:prstGeom prst="rect">
            <a:avLst/>
          </a:prstGeom>
          <a:effectLst>
            <a:outerShdw blurRad="292100" dist="139700" dir="2700000" algn="tl" rotWithShape="0">
              <a:srgbClr val="333333">
                <a:alpha val="65000"/>
              </a:srgbClr>
            </a:outerShdw>
          </a:effectLst>
          <a:extLst/>
        </p:spPr>
      </p:pic>
      <p:sp>
        <p:nvSpPr>
          <p:cNvPr id="5" name="Content Placeholder 3"/>
          <p:cNvSpPr txBox="1">
            <a:spLocks/>
          </p:cNvSpPr>
          <p:nvPr/>
        </p:nvSpPr>
        <p:spPr>
          <a:xfrm>
            <a:off x="324280" y="1181100"/>
            <a:ext cx="4691062" cy="4691063"/>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itchFamily="34" charset="0"/>
              <a:buChar char="•"/>
              <a:defRPr/>
            </a:pPr>
            <a:r>
              <a:rPr lang="en-US" b="1" dirty="0">
                <a:solidFill>
                  <a:schemeClr val="tx1">
                    <a:lumMod val="65000"/>
                    <a:lumOff val="35000"/>
                  </a:schemeClr>
                </a:solidFill>
              </a:rPr>
              <a:t>Observe &amp; interact</a:t>
            </a:r>
            <a:r>
              <a:rPr lang="en-US" dirty="0">
                <a:solidFill>
                  <a:schemeClr val="tx1">
                    <a:lumMod val="65000"/>
                    <a:lumOff val="35000"/>
                  </a:schemeClr>
                </a:solidFill>
              </a:rPr>
              <a:t> with autonomous operations using HYPACK remote tools</a:t>
            </a:r>
          </a:p>
          <a:p>
            <a:pPr>
              <a:defRPr/>
            </a:pPr>
            <a:endParaRPr lang="en-US" dirty="0">
              <a:solidFill>
                <a:schemeClr val="tx1">
                  <a:lumMod val="65000"/>
                  <a:lumOff val="35000"/>
                </a:schemeClr>
              </a:solidFill>
            </a:endParaRPr>
          </a:p>
          <a:p>
            <a:pPr marL="479425" lvl="1" indent="-342900">
              <a:defRPr/>
            </a:pPr>
            <a:r>
              <a:rPr lang="en-US" dirty="0">
                <a:solidFill>
                  <a:schemeClr val="tx1">
                    <a:lumMod val="65000"/>
                    <a:lumOff val="35000"/>
                  </a:schemeClr>
                </a:solidFill>
              </a:rPr>
              <a:t>View vessel position</a:t>
            </a:r>
          </a:p>
          <a:p>
            <a:pPr marL="479425" lvl="1" indent="-342900">
              <a:defRPr/>
            </a:pPr>
            <a:r>
              <a:rPr lang="en-US" dirty="0">
                <a:solidFill>
                  <a:schemeClr val="tx1">
                    <a:lumMod val="65000"/>
                    <a:lumOff val="35000"/>
                  </a:schemeClr>
                </a:solidFill>
              </a:rPr>
              <a:t>Manually control logging</a:t>
            </a:r>
          </a:p>
          <a:p>
            <a:pPr marL="479425" lvl="1" indent="-342900">
              <a:defRPr/>
            </a:pPr>
            <a:endParaRPr lang="en-US" dirty="0">
              <a:solidFill>
                <a:schemeClr val="tx1">
                  <a:lumMod val="65000"/>
                  <a:lumOff val="35000"/>
                </a:schemeClr>
              </a:solidFill>
            </a:endParaRPr>
          </a:p>
          <a:p>
            <a:pPr marL="342900" indent="-342900">
              <a:buFont typeface="Arial" pitchFamily="34" charset="0"/>
              <a:buChar char="•"/>
              <a:defRPr/>
            </a:pPr>
            <a:r>
              <a:rPr lang="en-US" dirty="0">
                <a:solidFill>
                  <a:schemeClr val="tx1">
                    <a:lumMod val="65000"/>
                    <a:lumOff val="35000"/>
                  </a:schemeClr>
                </a:solidFill>
              </a:rPr>
              <a:t>Use any web enabled device</a:t>
            </a:r>
          </a:p>
          <a:p>
            <a:pPr marL="479425" lvl="1" indent="-342900">
              <a:defRPr/>
            </a:pPr>
            <a:r>
              <a:rPr lang="en-US" dirty="0">
                <a:solidFill>
                  <a:schemeClr val="tx1">
                    <a:lumMod val="65000"/>
                    <a:lumOff val="35000"/>
                  </a:schemeClr>
                </a:solidFill>
              </a:rPr>
              <a:t>smartphones, tablets, computers</a:t>
            </a:r>
          </a:p>
          <a:p>
            <a:pPr>
              <a:defRPr/>
            </a:pPr>
            <a:endParaRPr lang="en-US" dirty="0">
              <a:solidFill>
                <a:schemeClr val="tx1">
                  <a:lumMod val="65000"/>
                  <a:lumOff val="35000"/>
                </a:schemeClr>
              </a:solidFill>
            </a:endParaRPr>
          </a:p>
          <a:p>
            <a:pPr marL="342900" indent="-342900">
              <a:buFont typeface="Arial" pitchFamily="34" charset="0"/>
              <a:buChar char="•"/>
              <a:defRPr/>
            </a:pPr>
            <a:r>
              <a:rPr lang="en-US" b="1" dirty="0">
                <a:solidFill>
                  <a:schemeClr val="tx1">
                    <a:lumMod val="65000"/>
                    <a:lumOff val="35000"/>
                  </a:schemeClr>
                </a:solidFill>
              </a:rPr>
              <a:t>Controlled access</a:t>
            </a:r>
            <a:r>
              <a:rPr lang="en-US" dirty="0">
                <a:solidFill>
                  <a:schemeClr val="tx1">
                    <a:lumMod val="65000"/>
                    <a:lumOff val="35000"/>
                  </a:schemeClr>
                </a:solidFill>
              </a:rPr>
              <a:t> and secured views</a:t>
            </a:r>
          </a:p>
        </p:txBody>
      </p:sp>
    </p:spTree>
    <p:extLst>
      <p:ext uri="{BB962C8B-B14F-4D97-AF65-F5344CB8AC3E}">
        <p14:creationId xmlns:p14="http://schemas.microsoft.com/office/powerpoint/2010/main" val="3118940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 time LiDAR</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14</a:t>
            </a:fld>
            <a:endParaRPr lang="en-US"/>
          </a:p>
        </p:txBody>
      </p:sp>
      <p:sp>
        <p:nvSpPr>
          <p:cNvPr id="4" name="TextBox 3"/>
          <p:cNvSpPr txBox="1"/>
          <p:nvPr/>
        </p:nvSpPr>
        <p:spPr>
          <a:xfrm>
            <a:off x="320040" y="1485900"/>
            <a:ext cx="5715000" cy="923330"/>
          </a:xfrm>
          <a:prstGeom prst="rect">
            <a:avLst/>
          </a:prstGeom>
          <a:noFill/>
        </p:spPr>
        <p:txBody>
          <a:bodyPr wrap="square" rtlCol="0">
            <a:spAutoFit/>
          </a:bodyPr>
          <a:lstStyle/>
          <a:p>
            <a:r>
              <a:rPr lang="en-US" altLang="en-US" dirty="0">
                <a:solidFill>
                  <a:schemeClr val="tx1">
                    <a:lumMod val="65000"/>
                    <a:lumOff val="35000"/>
                  </a:schemeClr>
                </a:solidFill>
                <a:latin typeface="Arial" pitchFamily="34" charset="0"/>
                <a:cs typeface="Arial" pitchFamily="34" charset="0"/>
              </a:rPr>
              <a:t>Real-time 3D data visualization, including </a:t>
            </a:r>
            <a:r>
              <a:rPr lang="en-US" altLang="en-US" b="1" dirty="0">
                <a:solidFill>
                  <a:schemeClr val="tx1">
                    <a:lumMod val="65000"/>
                    <a:lumOff val="35000"/>
                  </a:schemeClr>
                </a:solidFill>
                <a:latin typeface="Arial" pitchFamily="34" charset="0"/>
                <a:cs typeface="Arial" pitchFamily="34" charset="0"/>
              </a:rPr>
              <a:t>high-density point clouds</a:t>
            </a:r>
            <a:r>
              <a:rPr lang="en-US" altLang="en-US" dirty="0">
                <a:solidFill>
                  <a:schemeClr val="tx1">
                    <a:lumMod val="65000"/>
                    <a:lumOff val="35000"/>
                  </a:schemeClr>
                </a:solidFill>
                <a:latin typeface="Arial" pitchFamily="34" charset="0"/>
                <a:cs typeface="Arial" pitchFamily="34" charset="0"/>
              </a:rPr>
              <a:t> from LiDAR sensors mounted on autonomous aerial platforms.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 y="2580752"/>
            <a:ext cx="5989320" cy="3207468"/>
          </a:xfrm>
          <a:prstGeom prst="rect">
            <a:avLst/>
          </a:prstGeom>
        </p:spPr>
      </p:pic>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rcRect l="4709" t="-2" r="4709" b="-2"/>
          <a:stretch>
            <a:fillRect/>
          </a:stretch>
        </p:blipFill>
        <p:spPr bwMode="auto">
          <a:xfrm>
            <a:off x="6309360" y="1723270"/>
            <a:ext cx="2781300" cy="306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140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Collecting water quality data</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15</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7020" y="1754980"/>
            <a:ext cx="6240780" cy="4230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58140" y="1754980"/>
            <a:ext cx="2331720" cy="2862322"/>
          </a:xfrm>
          <a:prstGeom prst="rect">
            <a:avLst/>
          </a:prstGeom>
          <a:noFill/>
        </p:spPr>
        <p:txBody>
          <a:bodyPr wrap="square" rtlCol="0">
            <a:spAutoFit/>
          </a:bodyPr>
          <a:lstStyle/>
          <a:p>
            <a:r>
              <a:rPr lang="en-US" dirty="0">
                <a:solidFill>
                  <a:schemeClr val="tx1">
                    <a:lumMod val="65000"/>
                    <a:lumOff val="35000"/>
                  </a:schemeClr>
                </a:solidFill>
              </a:rPr>
              <a:t>Can collect water quality data from a YSI EXO or 6660 </a:t>
            </a:r>
            <a:r>
              <a:rPr lang="en-US" dirty="0" err="1">
                <a:solidFill>
                  <a:schemeClr val="tx1">
                    <a:lumMod val="65000"/>
                    <a:lumOff val="35000"/>
                  </a:schemeClr>
                </a:solidFill>
              </a:rPr>
              <a:t>Sonde</a:t>
            </a:r>
            <a:r>
              <a:rPr lang="en-US" dirty="0">
                <a:solidFill>
                  <a:schemeClr val="tx1">
                    <a:lumMod val="65000"/>
                    <a:lumOff val="35000"/>
                  </a:schemeClr>
                </a:solidFill>
              </a:rPr>
              <a:t> with ysi6660.dll or ysiexo.dll in Hypack</a:t>
            </a:r>
          </a:p>
          <a:p>
            <a:endParaRPr lang="en-US" dirty="0">
              <a:solidFill>
                <a:schemeClr val="tx1">
                  <a:lumMod val="65000"/>
                  <a:lumOff val="35000"/>
                </a:schemeClr>
              </a:solidFill>
            </a:endParaRPr>
          </a:p>
          <a:p>
            <a:r>
              <a:rPr lang="en-US" dirty="0">
                <a:solidFill>
                  <a:schemeClr val="tx1">
                    <a:lumMod val="65000"/>
                    <a:lumOff val="35000"/>
                  </a:schemeClr>
                </a:solidFill>
              </a:rPr>
              <a:t>Good applications for studies with USV or potential UAVs</a:t>
            </a:r>
          </a:p>
        </p:txBody>
      </p:sp>
    </p:spTree>
    <p:extLst>
      <p:ext uri="{BB962C8B-B14F-4D97-AF65-F5344CB8AC3E}">
        <p14:creationId xmlns:p14="http://schemas.microsoft.com/office/powerpoint/2010/main" val="19633448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72" y="2392680"/>
            <a:ext cx="9855708" cy="1362075"/>
          </a:xfrm>
        </p:spPr>
        <p:txBody>
          <a:bodyPr/>
          <a:lstStyle/>
          <a:p>
            <a:r>
              <a:rPr lang="en-US" dirty="0"/>
              <a:t>Data processing</a:t>
            </a:r>
            <a:br>
              <a:rPr lang="en-US" dirty="0"/>
            </a:br>
            <a:r>
              <a:rPr lang="en-US" dirty="0"/>
              <a:t>for autonomous vehicles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16</a:t>
            </a:fld>
            <a:endParaRPr lang="en-US"/>
          </a:p>
        </p:txBody>
      </p:sp>
    </p:spTree>
    <p:extLst>
      <p:ext uri="{BB962C8B-B14F-4D97-AF65-F5344CB8AC3E}">
        <p14:creationId xmlns:p14="http://schemas.microsoft.com/office/powerpoint/2010/main" val="2983814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Converter</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17</a:t>
            </a:fld>
            <a:endParaRPr lang="en-US"/>
          </a:p>
        </p:txBody>
      </p:sp>
      <p:sp>
        <p:nvSpPr>
          <p:cNvPr id="4" name="Content Placeholder 43"/>
          <p:cNvSpPr txBox="1">
            <a:spLocks/>
          </p:cNvSpPr>
          <p:nvPr/>
        </p:nvSpPr>
        <p:spPr>
          <a:xfrm>
            <a:off x="323338" y="1444456"/>
            <a:ext cx="8458200" cy="1371600"/>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2000" dirty="0">
                <a:solidFill>
                  <a:schemeClr val="tx1">
                    <a:lumMod val="65000"/>
                    <a:lumOff val="35000"/>
                  </a:schemeClr>
                </a:solidFill>
                <a:latin typeface="Arial" pitchFamily="34" charset="0"/>
                <a:cs typeface="Arial" pitchFamily="34" charset="0"/>
              </a:rPr>
              <a:t>Data Converter can convert SSS and MBES for data processing. LiDAR data for UAVs can be logged in Hypack proprietary format (HSX).</a:t>
            </a:r>
            <a:endParaRPr lang="en-US" altLang="en-US" sz="1100" dirty="0">
              <a:solidFill>
                <a:schemeClr val="tx1">
                  <a:lumMod val="65000"/>
                  <a:lumOff val="35000"/>
                </a:schemeClr>
              </a:solidFill>
              <a:latin typeface="Arial" pitchFamily="34" charset="0"/>
              <a:cs typeface="Arial" pitchFamily="34" charset="0"/>
            </a:endParaRPr>
          </a:p>
          <a:p>
            <a:r>
              <a:rPr lang="en-US" altLang="en-US" sz="2000" dirty="0">
                <a:solidFill>
                  <a:schemeClr val="tx1">
                    <a:lumMod val="65000"/>
                    <a:lumOff val="35000"/>
                  </a:schemeClr>
                </a:solidFill>
                <a:latin typeface="Arial" pitchFamily="34" charset="0"/>
                <a:cs typeface="Arial" pitchFamily="34" charset="0"/>
              </a:rPr>
              <a:t>Ideal tool for autonomous platforms with </a:t>
            </a:r>
            <a:r>
              <a:rPr lang="en-US" altLang="en-US" sz="2000" b="1" dirty="0">
                <a:solidFill>
                  <a:schemeClr val="tx1">
                    <a:lumMod val="65000"/>
                    <a:lumOff val="35000"/>
                  </a:schemeClr>
                </a:solidFill>
                <a:latin typeface="Arial" pitchFamily="34" charset="0"/>
                <a:cs typeface="Arial" pitchFamily="34" charset="0"/>
              </a:rPr>
              <a:t>proprietary logging </a:t>
            </a:r>
            <a:r>
              <a:rPr lang="en-US" altLang="en-US" sz="2000" dirty="0">
                <a:solidFill>
                  <a:schemeClr val="tx1">
                    <a:lumMod val="65000"/>
                    <a:lumOff val="35000"/>
                  </a:schemeClr>
                </a:solidFill>
                <a:latin typeface="Arial" pitchFamily="34" charset="0"/>
                <a:cs typeface="Arial" pitchFamily="34" charset="0"/>
              </a:rPr>
              <a:t>features.</a:t>
            </a:r>
          </a:p>
        </p:txBody>
      </p:sp>
      <p:sp>
        <p:nvSpPr>
          <p:cNvPr id="5" name="TextBox 27"/>
          <p:cNvSpPr txBox="1">
            <a:spLocks noChangeArrowheads="1"/>
          </p:cNvSpPr>
          <p:nvPr/>
        </p:nvSpPr>
        <p:spPr bwMode="auto">
          <a:xfrm>
            <a:off x="469583" y="2697787"/>
            <a:ext cx="2963862" cy="3354387"/>
          </a:xfrm>
          <a:prstGeom prst="rect">
            <a:avLst/>
          </a:prstGeom>
          <a:noFill/>
          <a:ln w="9525">
            <a:noFill/>
            <a:miter lim="800000"/>
            <a:headEnd/>
            <a:tailEnd/>
          </a:ln>
        </p:spPr>
        <p:txBody>
          <a:bodyPr lIns="91427" tIns="45713" rIns="91427" bIns="45713">
            <a:spAutoFit/>
          </a:bodyPr>
          <a:lstStyle/>
          <a:p>
            <a:pPr algn="ctr">
              <a:spcAft>
                <a:spcPts val="600"/>
              </a:spcAft>
              <a:defRPr/>
            </a:pPr>
            <a:r>
              <a:rPr lang="en-US" sz="1050" dirty="0">
                <a:latin typeface="Arial" charset="0"/>
              </a:rPr>
              <a:t>EDGETECH</a:t>
            </a:r>
          </a:p>
          <a:p>
            <a:pPr algn="ctr">
              <a:spcAft>
                <a:spcPts val="600"/>
              </a:spcAft>
              <a:defRPr/>
            </a:pPr>
            <a:r>
              <a:rPr lang="en-US" sz="1050" dirty="0">
                <a:latin typeface="Arial" charset="0"/>
              </a:rPr>
              <a:t>JSTAR</a:t>
            </a:r>
          </a:p>
          <a:p>
            <a:pPr algn="ctr">
              <a:spcAft>
                <a:spcPts val="600"/>
              </a:spcAft>
              <a:defRPr/>
            </a:pPr>
            <a:r>
              <a:rPr lang="en-US" sz="1050" dirty="0">
                <a:latin typeface="Arial" charset="0"/>
              </a:rPr>
              <a:t>KLEIN SDF</a:t>
            </a:r>
          </a:p>
          <a:p>
            <a:pPr algn="ctr">
              <a:spcAft>
                <a:spcPts val="600"/>
              </a:spcAft>
              <a:defRPr/>
            </a:pPr>
            <a:r>
              <a:rPr lang="en-US" sz="1050" dirty="0">
                <a:latin typeface="Arial" charset="0"/>
              </a:rPr>
              <a:t>ODOM TDY</a:t>
            </a:r>
          </a:p>
          <a:p>
            <a:pPr algn="ctr">
              <a:spcAft>
                <a:spcPts val="600"/>
              </a:spcAft>
              <a:defRPr/>
            </a:pPr>
            <a:r>
              <a:rPr lang="en-US" sz="1050" dirty="0">
                <a:latin typeface="Arial" charset="0"/>
              </a:rPr>
              <a:t>CMAX</a:t>
            </a:r>
          </a:p>
          <a:p>
            <a:pPr algn="ctr">
              <a:spcAft>
                <a:spcPts val="600"/>
              </a:spcAft>
              <a:defRPr/>
            </a:pPr>
            <a:r>
              <a:rPr lang="en-US" sz="1050" dirty="0">
                <a:latin typeface="Arial" charset="0"/>
              </a:rPr>
              <a:t>MARINE SONIC</a:t>
            </a:r>
          </a:p>
          <a:p>
            <a:pPr algn="ctr">
              <a:spcAft>
                <a:spcPts val="600"/>
              </a:spcAft>
              <a:defRPr/>
            </a:pPr>
            <a:r>
              <a:rPr lang="en-US" sz="1050" dirty="0">
                <a:latin typeface="Arial" charset="0"/>
              </a:rPr>
              <a:t>IMAGENEX</a:t>
            </a:r>
          </a:p>
          <a:p>
            <a:pPr algn="ctr">
              <a:spcAft>
                <a:spcPts val="600"/>
              </a:spcAft>
              <a:defRPr/>
            </a:pPr>
            <a:r>
              <a:rPr lang="en-US" sz="1050" dirty="0">
                <a:latin typeface="Arial" charset="0"/>
              </a:rPr>
              <a:t>ELAC HYDROSTAR</a:t>
            </a:r>
          </a:p>
          <a:p>
            <a:pPr algn="ctr">
              <a:spcAft>
                <a:spcPts val="600"/>
              </a:spcAft>
              <a:defRPr/>
            </a:pPr>
            <a:r>
              <a:rPr lang="en-US" sz="1050" dirty="0">
                <a:latin typeface="Arial" charset="0"/>
              </a:rPr>
              <a:t>KONGSBERG</a:t>
            </a:r>
          </a:p>
          <a:p>
            <a:pPr algn="ctr">
              <a:spcAft>
                <a:spcPts val="600"/>
              </a:spcAft>
              <a:defRPr/>
            </a:pPr>
            <a:r>
              <a:rPr lang="en-US" sz="1050" dirty="0">
                <a:latin typeface="Arial" charset="0"/>
              </a:rPr>
              <a:t>Generic Sensor Format</a:t>
            </a:r>
          </a:p>
          <a:p>
            <a:pPr algn="ctr">
              <a:spcAft>
                <a:spcPts val="600"/>
              </a:spcAft>
              <a:defRPr/>
            </a:pPr>
            <a:r>
              <a:rPr lang="en-US" sz="1050" dirty="0">
                <a:latin typeface="Arial" charset="0"/>
              </a:rPr>
              <a:t>APPLIED SIGNAL</a:t>
            </a:r>
          </a:p>
          <a:p>
            <a:pPr algn="ctr">
              <a:spcAft>
                <a:spcPts val="600"/>
              </a:spcAft>
              <a:defRPr/>
            </a:pPr>
            <a:r>
              <a:rPr lang="en-US" sz="1050" dirty="0" err="1">
                <a:latin typeface="Arial" charset="0"/>
              </a:rPr>
              <a:t>SwathPlus</a:t>
            </a:r>
            <a:endParaRPr lang="en-US" sz="1050" dirty="0">
              <a:latin typeface="Arial" charset="0"/>
            </a:endParaRPr>
          </a:p>
          <a:p>
            <a:pPr algn="ctr">
              <a:spcAft>
                <a:spcPts val="600"/>
              </a:spcAft>
              <a:defRPr/>
            </a:pPr>
            <a:r>
              <a:rPr lang="en-US" sz="1050" dirty="0">
                <a:latin typeface="Arial" charset="0"/>
              </a:rPr>
              <a:t>Kraken TIL</a:t>
            </a:r>
          </a:p>
          <a:p>
            <a:pPr algn="ctr">
              <a:spcAft>
                <a:spcPts val="600"/>
              </a:spcAft>
              <a:defRPr/>
            </a:pPr>
            <a:r>
              <a:rPr lang="en-US" sz="1050" dirty="0">
                <a:latin typeface="Arial" charset="0"/>
              </a:rPr>
              <a:t>XTF files created  by other logging systems</a:t>
            </a:r>
          </a:p>
        </p:txBody>
      </p:sp>
      <p:grpSp>
        <p:nvGrpSpPr>
          <p:cNvPr id="6" name="Gruppieren 42"/>
          <p:cNvGrpSpPr>
            <a:grpSpLocks/>
          </p:cNvGrpSpPr>
          <p:nvPr/>
        </p:nvGrpSpPr>
        <p:grpSpPr bwMode="auto">
          <a:xfrm>
            <a:off x="3665538" y="2816056"/>
            <a:ext cx="4862513" cy="2968625"/>
            <a:chOff x="1378742" y="2245519"/>
            <a:chExt cx="7102154" cy="4572000"/>
          </a:xfrm>
        </p:grpSpPr>
        <p:sp>
          <p:nvSpPr>
            <p:cNvPr id="7" name="Rounded Rectangle 6"/>
            <p:cNvSpPr/>
            <p:nvPr/>
          </p:nvSpPr>
          <p:spPr>
            <a:xfrm>
              <a:off x="2825607" y="3883615"/>
              <a:ext cx="3090816" cy="1753007"/>
            </a:xfrm>
            <a:prstGeom prst="round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effectLst>
                    <a:outerShdw blurRad="38100" dist="38100" dir="2700000" algn="tl">
                      <a:srgbClr val="000000">
                        <a:alpha val="43137"/>
                      </a:srgbClr>
                    </a:outerShdw>
                  </a:effectLst>
                </a:rPr>
                <a:t>DATA CONVERTER</a:t>
              </a:r>
            </a:p>
          </p:txBody>
        </p:sp>
        <p:sp>
          <p:nvSpPr>
            <p:cNvPr id="8" name="Rounded Rectangle 9"/>
            <p:cNvSpPr/>
            <p:nvPr/>
          </p:nvSpPr>
          <p:spPr>
            <a:xfrm>
              <a:off x="1378743" y="4113438"/>
              <a:ext cx="762849" cy="378962"/>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effectLst>
                    <a:outerShdw blurRad="38100" dist="38100" dir="2700000" algn="tl">
                      <a:srgbClr val="000000">
                        <a:alpha val="43137"/>
                      </a:srgbClr>
                    </a:outerShdw>
                  </a:effectLst>
                </a:rPr>
                <a:t>MST</a:t>
              </a:r>
              <a:endParaRPr lang="en-US" sz="1200" dirty="0">
                <a:solidFill>
                  <a:schemeClr val="bg1"/>
                </a:solidFill>
                <a:effectLst>
                  <a:outerShdw blurRad="38100" dist="38100" dir="2700000" algn="tl">
                    <a:srgbClr val="000000">
                      <a:alpha val="43137"/>
                    </a:srgbClr>
                  </a:outerShdw>
                </a:effectLst>
              </a:endParaRPr>
            </a:p>
          </p:txBody>
        </p:sp>
        <p:sp>
          <p:nvSpPr>
            <p:cNvPr id="9" name="Rounded Rectangle 10"/>
            <p:cNvSpPr/>
            <p:nvPr/>
          </p:nvSpPr>
          <p:spPr>
            <a:xfrm>
              <a:off x="1378743" y="4646430"/>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XSE</a:t>
              </a:r>
            </a:p>
          </p:txBody>
        </p:sp>
        <p:sp>
          <p:nvSpPr>
            <p:cNvPr id="10" name="Rounded Rectangle 11"/>
            <p:cNvSpPr/>
            <p:nvPr/>
          </p:nvSpPr>
          <p:spPr>
            <a:xfrm>
              <a:off x="1378743" y="5179423"/>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83P</a:t>
              </a:r>
            </a:p>
          </p:txBody>
        </p:sp>
        <p:sp>
          <p:nvSpPr>
            <p:cNvPr id="11" name="Rounded Rectangle 12"/>
            <p:cNvSpPr/>
            <p:nvPr/>
          </p:nvSpPr>
          <p:spPr>
            <a:xfrm>
              <a:off x="3440059" y="2247963"/>
              <a:ext cx="762850" cy="378963"/>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a:solidFill>
                    <a:schemeClr val="bg1"/>
                  </a:solidFill>
                  <a:effectLst>
                    <a:outerShdw blurRad="38100" dist="38100" dir="2700000" algn="tl">
                      <a:srgbClr val="000000">
                        <a:alpha val="43137"/>
                      </a:srgbClr>
                    </a:outerShdw>
                  </a:effectLst>
                </a:rPr>
                <a:t>SDF</a:t>
              </a:r>
            </a:p>
          </p:txBody>
        </p:sp>
        <p:sp>
          <p:nvSpPr>
            <p:cNvPr id="12" name="Rounded Rectangle 14"/>
            <p:cNvSpPr/>
            <p:nvPr/>
          </p:nvSpPr>
          <p:spPr>
            <a:xfrm>
              <a:off x="6454359" y="3944737"/>
              <a:ext cx="2026537" cy="1603867"/>
            </a:xfrm>
            <a:prstGeom prst="round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rgbClr val="FF0000"/>
                  </a:solidFill>
                  <a:effectLst>
                    <a:outerShdw blurRad="38100" dist="38100" dir="2700000" algn="tl">
                      <a:srgbClr val="000000">
                        <a:alpha val="43137"/>
                      </a:srgbClr>
                    </a:outerShdw>
                  </a:effectLst>
                </a:rPr>
                <a:t>HYPACK </a:t>
              </a:r>
              <a:r>
                <a:rPr lang="en-US" sz="1800" dirty="0">
                  <a:solidFill>
                    <a:srgbClr val="FF0000"/>
                  </a:solidFill>
                  <a:effectLst>
                    <a:outerShdw blurRad="38100" dist="38100" dir="2700000" algn="tl">
                      <a:srgbClr val="000000">
                        <a:alpha val="43137"/>
                      </a:srgbClr>
                    </a:outerShdw>
                  </a:effectLst>
                </a:rPr>
                <a:t>file</a:t>
              </a:r>
              <a:endParaRPr lang="en-US" sz="2800" dirty="0">
                <a:solidFill>
                  <a:srgbClr val="FF0000"/>
                </a:solidFill>
                <a:effectLst>
                  <a:outerShdw blurRad="38100" dist="38100" dir="2700000" algn="tl">
                    <a:srgbClr val="000000">
                      <a:alpha val="43137"/>
                    </a:srgbClr>
                  </a:outerShdw>
                </a:effectLst>
              </a:endParaRPr>
            </a:p>
          </p:txBody>
        </p:sp>
        <p:cxnSp>
          <p:nvCxnSpPr>
            <p:cNvPr id="13" name="Straight Arrow Connector 19"/>
            <p:cNvCxnSpPr/>
            <p:nvPr/>
          </p:nvCxnSpPr>
          <p:spPr>
            <a:xfrm flipV="1">
              <a:off x="2141592" y="4340814"/>
              <a:ext cx="684015" cy="24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20"/>
            <p:cNvCxnSpPr/>
            <p:nvPr/>
          </p:nvCxnSpPr>
          <p:spPr>
            <a:xfrm flipV="1">
              <a:off x="2141592" y="4798015"/>
              <a:ext cx="684015" cy="24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21"/>
            <p:cNvCxnSpPr/>
            <p:nvPr/>
          </p:nvCxnSpPr>
          <p:spPr>
            <a:xfrm flipV="1">
              <a:off x="2141592" y="5331008"/>
              <a:ext cx="684015" cy="24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22"/>
            <p:cNvCxnSpPr/>
            <p:nvPr/>
          </p:nvCxnSpPr>
          <p:spPr>
            <a:xfrm flipV="1">
              <a:off x="3284708"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3"/>
            <p:cNvCxnSpPr>
              <a:cxnSpLocks noChangeShapeType="1"/>
            </p:cNvCxnSpPr>
            <p:nvPr/>
          </p:nvCxnSpPr>
          <p:spPr bwMode="auto">
            <a:xfrm>
              <a:off x="5931272" y="4798219"/>
              <a:ext cx="533400" cy="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ounded Rectangle 12"/>
            <p:cNvSpPr/>
            <p:nvPr/>
          </p:nvSpPr>
          <p:spPr>
            <a:xfrm>
              <a:off x="2902123" y="6245408"/>
              <a:ext cx="762850"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XTF</a:t>
              </a:r>
            </a:p>
          </p:txBody>
        </p:sp>
        <p:sp>
          <p:nvSpPr>
            <p:cNvPr id="19" name="Rounded Rectangle 12"/>
            <p:cNvSpPr/>
            <p:nvPr/>
          </p:nvSpPr>
          <p:spPr>
            <a:xfrm>
              <a:off x="4413910" y="2247963"/>
              <a:ext cx="762850" cy="378963"/>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effectLst>
                    <a:outerShdw blurRad="38100" dist="38100" dir="2700000" algn="tl">
                      <a:srgbClr val="000000">
                        <a:alpha val="43137"/>
                      </a:srgbClr>
                    </a:outerShdw>
                  </a:effectLst>
                </a:rPr>
                <a:t>CM2</a:t>
              </a:r>
              <a:endParaRPr lang="en-US" sz="1200" dirty="0">
                <a:solidFill>
                  <a:schemeClr val="bg1"/>
                </a:solidFill>
                <a:effectLst>
                  <a:outerShdw blurRad="38100" dist="38100" dir="2700000" algn="tl">
                    <a:srgbClr val="000000">
                      <a:alpha val="43137"/>
                    </a:srgbClr>
                  </a:outerShdw>
                </a:effectLst>
              </a:endParaRPr>
            </a:p>
          </p:txBody>
        </p:sp>
        <p:sp>
          <p:nvSpPr>
            <p:cNvPr id="20" name="Rounded Rectangle 12"/>
            <p:cNvSpPr/>
            <p:nvPr/>
          </p:nvSpPr>
          <p:spPr>
            <a:xfrm>
              <a:off x="2445341" y="2245519"/>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a:solidFill>
                    <a:schemeClr val="bg1"/>
                  </a:solidFill>
                  <a:effectLst>
                    <a:outerShdw blurRad="38100" dist="38100" dir="2700000" algn="tl">
                      <a:srgbClr val="000000">
                        <a:alpha val="43137"/>
                      </a:srgbClr>
                    </a:outerShdw>
                  </a:effectLst>
                </a:rPr>
                <a:t>JSF</a:t>
              </a:r>
            </a:p>
          </p:txBody>
        </p:sp>
        <p:sp>
          <p:nvSpPr>
            <p:cNvPr id="21" name="Line 36"/>
            <p:cNvSpPr>
              <a:spLocks noChangeShapeType="1"/>
            </p:cNvSpPr>
            <p:nvPr/>
          </p:nvSpPr>
          <p:spPr bwMode="auto">
            <a:xfrm>
              <a:off x="2140743" y="3102769"/>
              <a:ext cx="1066800" cy="781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Line 37"/>
            <p:cNvSpPr>
              <a:spLocks noChangeShapeType="1"/>
            </p:cNvSpPr>
            <p:nvPr/>
          </p:nvSpPr>
          <p:spPr bwMode="auto">
            <a:xfrm>
              <a:off x="3009106" y="2718594"/>
              <a:ext cx="396875"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38"/>
            <p:cNvSpPr>
              <a:spLocks noChangeShapeType="1"/>
            </p:cNvSpPr>
            <p:nvPr/>
          </p:nvSpPr>
          <p:spPr bwMode="auto">
            <a:xfrm flipH="1">
              <a:off x="3817143" y="2718594"/>
              <a:ext cx="6350"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cxnSp>
          <p:nvCxnSpPr>
            <p:cNvPr id="24" name="Straight Arrow Connector 22"/>
            <p:cNvCxnSpPr/>
            <p:nvPr/>
          </p:nvCxnSpPr>
          <p:spPr>
            <a:xfrm flipV="1">
              <a:off x="4121755"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2"/>
            <p:cNvCxnSpPr/>
            <p:nvPr/>
          </p:nvCxnSpPr>
          <p:spPr>
            <a:xfrm flipV="1">
              <a:off x="4998221"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7"/>
            <p:cNvSpPr/>
            <p:nvPr/>
          </p:nvSpPr>
          <p:spPr>
            <a:xfrm>
              <a:off x="3818007" y="6245408"/>
              <a:ext cx="760531"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a:solidFill>
                    <a:schemeClr val="bg1"/>
                  </a:solidFill>
                  <a:effectLst>
                    <a:outerShdw blurRad="38100" dist="38100" dir="2700000" algn="tl">
                      <a:srgbClr val="000000">
                        <a:alpha val="43137"/>
                      </a:srgbClr>
                    </a:outerShdw>
                  </a:effectLst>
                </a:rPr>
                <a:t>ALL</a:t>
              </a:r>
            </a:p>
          </p:txBody>
        </p:sp>
        <p:sp>
          <p:nvSpPr>
            <p:cNvPr id="27" name="Rounded Rectangle 8"/>
            <p:cNvSpPr/>
            <p:nvPr/>
          </p:nvSpPr>
          <p:spPr>
            <a:xfrm>
              <a:off x="4666648" y="6247852"/>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GSF</a:t>
              </a:r>
            </a:p>
          </p:txBody>
        </p:sp>
        <p:sp>
          <p:nvSpPr>
            <p:cNvPr id="28" name="Rounded Rectangle 11"/>
            <p:cNvSpPr/>
            <p:nvPr/>
          </p:nvSpPr>
          <p:spPr>
            <a:xfrm>
              <a:off x="1378743" y="5810212"/>
              <a:ext cx="762849" cy="418081"/>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81S</a:t>
              </a:r>
            </a:p>
          </p:txBody>
        </p:sp>
        <p:sp>
          <p:nvSpPr>
            <p:cNvPr id="29" name="Rounded Rectangle 11"/>
            <p:cNvSpPr/>
            <p:nvPr/>
          </p:nvSpPr>
          <p:spPr>
            <a:xfrm>
              <a:off x="1378743" y="3502208"/>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IMG</a:t>
              </a:r>
            </a:p>
          </p:txBody>
        </p:sp>
        <p:cxnSp>
          <p:nvCxnSpPr>
            <p:cNvPr id="30" name="Straight Arrow Connector 21"/>
            <p:cNvCxnSpPr/>
            <p:nvPr/>
          </p:nvCxnSpPr>
          <p:spPr>
            <a:xfrm flipV="1">
              <a:off x="2215790" y="5560830"/>
              <a:ext cx="609817" cy="38140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21"/>
            <p:cNvCxnSpPr>
              <a:cxnSpLocks noChangeShapeType="1"/>
            </p:cNvCxnSpPr>
            <p:nvPr/>
          </p:nvCxnSpPr>
          <p:spPr bwMode="auto">
            <a:xfrm>
              <a:off x="2140743" y="3710782"/>
              <a:ext cx="685800" cy="22860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2" name="Rounded Rectangle 12"/>
            <p:cNvSpPr/>
            <p:nvPr/>
          </p:nvSpPr>
          <p:spPr>
            <a:xfrm>
              <a:off x="1378742" y="2817630"/>
              <a:ext cx="776763"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effectLst>
                    <a:outerShdw blurRad="38100" dist="38100" dir="2700000" algn="tl">
                      <a:srgbClr val="000000">
                        <a:alpha val="43137"/>
                      </a:srgbClr>
                    </a:outerShdw>
                  </a:effectLst>
                </a:rPr>
                <a:t>s7k</a:t>
              </a:r>
            </a:p>
          </p:txBody>
        </p:sp>
        <p:sp>
          <p:nvSpPr>
            <p:cNvPr id="33" name="Rounded Rectangle 12"/>
            <p:cNvSpPr/>
            <p:nvPr/>
          </p:nvSpPr>
          <p:spPr>
            <a:xfrm>
              <a:off x="5301970" y="2245519"/>
              <a:ext cx="762849" cy="572111"/>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effectLst>
                    <a:outerShdw blurRad="38100" dist="38100" dir="2700000" algn="tl">
                      <a:srgbClr val="000000">
                        <a:alpha val="43137"/>
                      </a:srgbClr>
                    </a:outerShdw>
                  </a:effectLst>
                </a:rPr>
                <a:t>SXI/ SXP</a:t>
              </a:r>
            </a:p>
          </p:txBody>
        </p:sp>
        <p:sp>
          <p:nvSpPr>
            <p:cNvPr id="34" name="Line 38"/>
            <p:cNvSpPr>
              <a:spLocks noChangeShapeType="1"/>
            </p:cNvSpPr>
            <p:nvPr/>
          </p:nvSpPr>
          <p:spPr bwMode="auto">
            <a:xfrm flipH="1">
              <a:off x="4645818" y="2718594"/>
              <a:ext cx="4763"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 name="Line 38"/>
            <p:cNvSpPr>
              <a:spLocks noChangeShapeType="1"/>
            </p:cNvSpPr>
            <p:nvPr/>
          </p:nvSpPr>
          <p:spPr bwMode="auto">
            <a:xfrm flipH="1">
              <a:off x="5036343" y="2872582"/>
              <a:ext cx="539750" cy="9525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6" name="Rounded Rectangle 12"/>
            <p:cNvSpPr/>
            <p:nvPr/>
          </p:nvSpPr>
          <p:spPr>
            <a:xfrm>
              <a:off x="1378743" y="2262633"/>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TDY</a:t>
              </a:r>
            </a:p>
          </p:txBody>
        </p:sp>
        <p:sp>
          <p:nvSpPr>
            <p:cNvPr id="37" name="Line 36"/>
            <p:cNvSpPr>
              <a:spLocks noChangeShapeType="1"/>
            </p:cNvSpPr>
            <p:nvPr/>
          </p:nvSpPr>
          <p:spPr bwMode="auto">
            <a:xfrm>
              <a:off x="2135981" y="2561432"/>
              <a:ext cx="1201737" cy="1289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8" name="Rounded Rectangle 36"/>
            <p:cNvSpPr/>
            <p:nvPr/>
          </p:nvSpPr>
          <p:spPr>
            <a:xfrm>
              <a:off x="1392655" y="6436112"/>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effectLst>
                    <a:outerShdw blurRad="38100" dist="38100" dir="2700000" algn="tl">
                      <a:srgbClr val="000000">
                        <a:alpha val="43137"/>
                      </a:srgbClr>
                    </a:outerShdw>
                  </a:effectLst>
                </a:rPr>
                <a:t>D1P</a:t>
              </a:r>
            </a:p>
          </p:txBody>
        </p:sp>
        <p:cxnSp>
          <p:nvCxnSpPr>
            <p:cNvPr id="39" name="Straight Arrow Connector 21"/>
            <p:cNvCxnSpPr/>
            <p:nvPr/>
          </p:nvCxnSpPr>
          <p:spPr>
            <a:xfrm flipV="1">
              <a:off x="2178691" y="5636622"/>
              <a:ext cx="830092" cy="9755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5707740" y="6042479"/>
              <a:ext cx="762850"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effectLst>
                    <a:outerShdw blurRad="38100" dist="38100" dir="2700000" algn="tl">
                      <a:srgbClr val="000000">
                        <a:alpha val="43137"/>
                      </a:srgbClr>
                    </a:outerShdw>
                  </a:effectLst>
                </a:rPr>
                <a:t>TIL</a:t>
              </a:r>
              <a:endParaRPr lang="en-US" dirty="0">
                <a:solidFill>
                  <a:schemeClr val="bg1"/>
                </a:solidFill>
                <a:effectLst>
                  <a:outerShdw blurRad="38100" dist="38100" dir="2700000" algn="tl">
                    <a:srgbClr val="000000">
                      <a:alpha val="43137"/>
                    </a:srgbClr>
                  </a:outerShdw>
                </a:effectLst>
              </a:endParaRPr>
            </a:p>
          </p:txBody>
        </p:sp>
        <p:cxnSp>
          <p:nvCxnSpPr>
            <p:cNvPr id="41" name="Straight Arrow Connector 22"/>
            <p:cNvCxnSpPr/>
            <p:nvPr/>
          </p:nvCxnSpPr>
          <p:spPr>
            <a:xfrm flipH="1" flipV="1">
              <a:off x="5301970" y="5560830"/>
              <a:ext cx="405770" cy="535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0819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Splitter and Joiner</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18</a:t>
            </a:fld>
            <a:endParaRPr lang="en-US"/>
          </a:p>
        </p:txBody>
      </p:sp>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 y="1184275"/>
            <a:ext cx="3886200" cy="474662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4564380" y="1406585"/>
            <a:ext cx="4091940" cy="4524315"/>
          </a:xfrm>
          <a:prstGeom prst="rect">
            <a:avLst/>
          </a:prstGeom>
          <a:noFill/>
        </p:spPr>
        <p:txBody>
          <a:bodyPr wrap="square" rtlCol="0">
            <a:spAutoFit/>
          </a:bodyPr>
          <a:lstStyle/>
          <a:p>
            <a:pPr>
              <a:defRPr/>
            </a:pPr>
            <a:r>
              <a:rPr lang="en-US" sz="2400" b="1" dirty="0">
                <a:solidFill>
                  <a:schemeClr val="tx1">
                    <a:lumMod val="65000"/>
                    <a:lumOff val="35000"/>
                  </a:schemeClr>
                </a:solidFill>
              </a:rPr>
              <a:t>Post-process</a:t>
            </a:r>
            <a:r>
              <a:rPr lang="en-US" sz="2400" dirty="0">
                <a:solidFill>
                  <a:schemeClr val="tx1">
                    <a:lumMod val="65000"/>
                    <a:lumOff val="35000"/>
                  </a:schemeClr>
                </a:solidFill>
              </a:rPr>
              <a:t> data collected autonomously.</a:t>
            </a:r>
          </a:p>
          <a:p>
            <a:pPr>
              <a:defRPr/>
            </a:pPr>
            <a:endParaRPr lang="en-US" sz="2400" dirty="0">
              <a:solidFill>
                <a:schemeClr val="tx1">
                  <a:lumMod val="65000"/>
                  <a:lumOff val="35000"/>
                </a:schemeClr>
              </a:solidFill>
            </a:endParaRPr>
          </a:p>
          <a:p>
            <a:pPr marL="342900" indent="-342900">
              <a:buFont typeface="Arial" pitchFamily="34" charset="0"/>
              <a:buChar char="•"/>
              <a:defRPr/>
            </a:pPr>
            <a:r>
              <a:rPr lang="en-US" sz="2400" dirty="0">
                <a:solidFill>
                  <a:schemeClr val="tx1">
                    <a:lumMod val="65000"/>
                    <a:lumOff val="35000"/>
                  </a:schemeClr>
                </a:solidFill>
              </a:rPr>
              <a:t>Remove turns</a:t>
            </a:r>
          </a:p>
          <a:p>
            <a:pPr marL="342900" indent="-342900">
              <a:buFont typeface="Arial" pitchFamily="34" charset="0"/>
              <a:buChar char="•"/>
              <a:defRPr/>
            </a:pPr>
            <a:r>
              <a:rPr lang="en-US" sz="2400" dirty="0">
                <a:solidFill>
                  <a:schemeClr val="tx1">
                    <a:lumMod val="65000"/>
                    <a:lumOff val="35000"/>
                  </a:schemeClr>
                </a:solidFill>
              </a:rPr>
              <a:t>Create traditional-looking survey track lines from a contiguously logged AUV file</a:t>
            </a:r>
          </a:p>
          <a:p>
            <a:pPr marL="342900" indent="-342900">
              <a:buFont typeface="Arial" pitchFamily="34" charset="0"/>
              <a:buChar char="•"/>
              <a:defRPr/>
            </a:pPr>
            <a:r>
              <a:rPr lang="en-US" sz="2400" dirty="0">
                <a:solidFill>
                  <a:schemeClr val="tx1">
                    <a:lumMod val="65000"/>
                    <a:lumOff val="35000"/>
                  </a:schemeClr>
                </a:solidFill>
              </a:rPr>
              <a:t>Launch the tool directly from the Data Converter or Utilities-&gt; File work -&gt; Data Splitter/Joiner</a:t>
            </a:r>
          </a:p>
        </p:txBody>
      </p:sp>
    </p:spTree>
    <p:extLst>
      <p:ext uri="{BB962C8B-B14F-4D97-AF65-F5344CB8AC3E}">
        <p14:creationId xmlns:p14="http://schemas.microsoft.com/office/powerpoint/2010/main" val="287131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MBMAX Tools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19</a:t>
            </a:fld>
            <a:endParaRPr lang="en-US"/>
          </a:p>
        </p:txBody>
      </p:sp>
      <p:sp>
        <p:nvSpPr>
          <p:cNvPr id="4" name="TextBox 3"/>
          <p:cNvSpPr txBox="1"/>
          <p:nvPr/>
        </p:nvSpPr>
        <p:spPr>
          <a:xfrm>
            <a:off x="275754" y="1071212"/>
            <a:ext cx="7787640"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Can process </a:t>
            </a:r>
            <a:r>
              <a:rPr lang="en-US" dirty="0" err="1">
                <a:solidFill>
                  <a:schemeClr val="tx1">
                    <a:lumMod val="65000"/>
                    <a:lumOff val="35000"/>
                  </a:schemeClr>
                </a:solidFill>
              </a:rPr>
              <a:t>multibeam</a:t>
            </a:r>
            <a:r>
              <a:rPr lang="en-US" dirty="0">
                <a:solidFill>
                  <a:schemeClr val="tx1">
                    <a:lumMod val="65000"/>
                    <a:lumOff val="35000"/>
                  </a:schemeClr>
                </a:solidFill>
              </a:rPr>
              <a:t>, single beam, side scan data. </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a:solidFill>
                  <a:schemeClr val="tx1">
                    <a:lumMod val="65000"/>
                    <a:lumOff val="35000"/>
                  </a:schemeClr>
                </a:solidFill>
              </a:rPr>
              <a:t>Can merge XYZ files with .all files to join sonar and LiDAR data</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a:solidFill>
                  <a:schemeClr val="tx1">
                    <a:lumMod val="65000"/>
                    <a:lumOff val="35000"/>
                  </a:schemeClr>
                </a:solidFill>
              </a:rPr>
              <a:t>MBMax64 can embed images with position for data correlation</a:t>
            </a:r>
          </a:p>
          <a:p>
            <a:pPr marL="285750" indent="-285750">
              <a:buFont typeface="Arial" panose="020B0604020202020204" pitchFamily="34" charset="0"/>
              <a:buChar char="•"/>
            </a:pPr>
            <a:endParaRPr lang="en-US" dirty="0"/>
          </a:p>
          <a:p>
            <a:endParaRPr lang="en-US" dirty="0"/>
          </a:p>
          <a:p>
            <a:endParaRPr lang="en-US" dirty="0"/>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557995"/>
            <a:ext cx="6826508" cy="3846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34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Unmanned Systems?</a:t>
            </a:r>
          </a:p>
        </p:txBody>
      </p:sp>
      <p:sp>
        <p:nvSpPr>
          <p:cNvPr id="3" name="Content Placeholder 2"/>
          <p:cNvSpPr>
            <a:spLocks noGrp="1"/>
          </p:cNvSpPr>
          <p:nvPr>
            <p:ph idx="1"/>
          </p:nvPr>
        </p:nvSpPr>
        <p:spPr>
          <a:xfrm>
            <a:off x="347472" y="1285875"/>
            <a:ext cx="8146823" cy="4690872"/>
          </a:xfrm>
        </p:spPr>
        <p:txBody>
          <a:bodyPr/>
          <a:lstStyle/>
          <a:p>
            <a:pPr>
              <a:defRPr/>
            </a:pPr>
            <a:r>
              <a:rPr lang="en-US" b="1" dirty="0">
                <a:solidFill>
                  <a:schemeClr val="tx1">
                    <a:lumMod val="65000"/>
                    <a:lumOff val="35000"/>
                  </a:schemeClr>
                </a:solidFill>
              </a:rPr>
              <a:t>Underwater (AUVs)</a:t>
            </a:r>
          </a:p>
          <a:p>
            <a:pPr marL="342900" indent="-342900">
              <a:buFont typeface="Arial" pitchFamily="34" charset="0"/>
              <a:buChar char="•"/>
              <a:defRPr/>
            </a:pPr>
            <a:r>
              <a:rPr lang="en-US" dirty="0">
                <a:solidFill>
                  <a:schemeClr val="tx1">
                    <a:lumMod val="65000"/>
                    <a:lumOff val="35000"/>
                  </a:schemeClr>
                </a:solidFill>
              </a:rPr>
              <a:t>Autonomous Underwater Vehicles</a:t>
            </a:r>
          </a:p>
          <a:p>
            <a:pPr marL="342900" indent="-342900">
              <a:buFont typeface="Arial" pitchFamily="34" charset="0"/>
              <a:buChar char="•"/>
              <a:defRPr/>
            </a:pPr>
            <a:r>
              <a:rPr lang="en-US" dirty="0">
                <a:solidFill>
                  <a:schemeClr val="tx1">
                    <a:lumMod val="65000"/>
                    <a:lumOff val="35000"/>
                  </a:schemeClr>
                </a:solidFill>
              </a:rPr>
              <a:t>Vehicle tracking/Processing</a:t>
            </a:r>
          </a:p>
          <a:p>
            <a:pPr marL="342900" indent="-342900">
              <a:buFont typeface="Arial" pitchFamily="34" charset="0"/>
              <a:buChar char="•"/>
              <a:defRPr/>
            </a:pPr>
            <a:endParaRPr lang="en-US" dirty="0">
              <a:solidFill>
                <a:schemeClr val="tx1">
                  <a:lumMod val="65000"/>
                  <a:lumOff val="35000"/>
                </a:schemeClr>
              </a:solidFill>
            </a:endParaRPr>
          </a:p>
          <a:p>
            <a:pPr>
              <a:defRPr/>
            </a:pPr>
            <a:r>
              <a:rPr lang="en-US" b="1" dirty="0">
                <a:solidFill>
                  <a:schemeClr val="tx1">
                    <a:lumMod val="65000"/>
                    <a:lumOff val="35000"/>
                  </a:schemeClr>
                </a:solidFill>
              </a:rPr>
              <a:t>On the Surface (USVs)</a:t>
            </a:r>
          </a:p>
          <a:p>
            <a:pPr marL="342900" indent="-342900">
              <a:buFont typeface="Arial" pitchFamily="34" charset="0"/>
              <a:buChar char="•"/>
              <a:defRPr/>
            </a:pPr>
            <a:r>
              <a:rPr lang="en-US" dirty="0">
                <a:solidFill>
                  <a:schemeClr val="tx1">
                    <a:lumMod val="65000"/>
                    <a:lumOff val="35000"/>
                  </a:schemeClr>
                </a:solidFill>
              </a:rPr>
              <a:t>Unmanned Surface Vessels</a:t>
            </a:r>
          </a:p>
          <a:p>
            <a:pPr marL="342900" indent="-342900">
              <a:buFont typeface="Arial" pitchFamily="34" charset="0"/>
              <a:buChar char="•"/>
              <a:defRPr/>
            </a:pPr>
            <a:r>
              <a:rPr lang="en-US" dirty="0">
                <a:solidFill>
                  <a:schemeClr val="tx1">
                    <a:lumMod val="65000"/>
                    <a:lumOff val="35000"/>
                  </a:schemeClr>
                </a:solidFill>
              </a:rPr>
              <a:t>Bathymetric Mapping</a:t>
            </a:r>
          </a:p>
          <a:p>
            <a:pPr marL="342900" indent="-342900">
              <a:buFont typeface="Arial" pitchFamily="34" charset="0"/>
              <a:buChar char="•"/>
              <a:defRPr/>
            </a:pPr>
            <a:endParaRPr lang="en-US" dirty="0">
              <a:solidFill>
                <a:schemeClr val="tx1">
                  <a:lumMod val="65000"/>
                  <a:lumOff val="35000"/>
                </a:schemeClr>
              </a:solidFill>
            </a:endParaRPr>
          </a:p>
          <a:p>
            <a:pPr>
              <a:defRPr/>
            </a:pPr>
            <a:r>
              <a:rPr lang="en-US" b="1" dirty="0">
                <a:solidFill>
                  <a:schemeClr val="tx1">
                    <a:lumMod val="65000"/>
                    <a:lumOff val="35000"/>
                  </a:schemeClr>
                </a:solidFill>
              </a:rPr>
              <a:t>In the Air (UAVs)</a:t>
            </a:r>
          </a:p>
          <a:p>
            <a:pPr marL="342900" indent="-342900">
              <a:buFont typeface="Arial" pitchFamily="34" charset="0"/>
              <a:buChar char="•"/>
              <a:defRPr/>
            </a:pPr>
            <a:r>
              <a:rPr lang="en-US" dirty="0">
                <a:solidFill>
                  <a:schemeClr val="tx1">
                    <a:lumMod val="65000"/>
                    <a:lumOff val="35000"/>
                  </a:schemeClr>
                </a:solidFill>
              </a:rPr>
              <a:t>Unmanned Aerial Vehicles</a:t>
            </a:r>
          </a:p>
          <a:p>
            <a:pPr marL="342900" indent="-342900">
              <a:buFont typeface="Arial" pitchFamily="34" charset="0"/>
              <a:buChar char="•"/>
              <a:defRPr/>
            </a:pPr>
            <a:r>
              <a:rPr lang="en-US" dirty="0">
                <a:solidFill>
                  <a:schemeClr val="tx1">
                    <a:lumMod val="65000"/>
                    <a:lumOff val="35000"/>
                  </a:schemeClr>
                </a:solidFill>
              </a:rPr>
              <a:t>Topographic Mapping</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2</a:t>
            </a:fld>
            <a:endParaRPr lang="en-US"/>
          </a:p>
        </p:txBody>
      </p:sp>
    </p:spTree>
    <p:extLst>
      <p:ext uri="{BB962C8B-B14F-4D97-AF65-F5344CB8AC3E}">
        <p14:creationId xmlns:p14="http://schemas.microsoft.com/office/powerpoint/2010/main" val="2123464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Auto-Processing</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20</a:t>
            </a:fld>
            <a:endParaRPr lang="en-US"/>
          </a:p>
        </p:txBody>
      </p:sp>
      <p:sp>
        <p:nvSpPr>
          <p:cNvPr id="4" name="TextBox 3"/>
          <p:cNvSpPr txBox="1"/>
          <p:nvPr/>
        </p:nvSpPr>
        <p:spPr>
          <a:xfrm>
            <a:off x="143433" y="1398491"/>
            <a:ext cx="3836895" cy="4801314"/>
          </a:xfrm>
          <a:prstGeom prst="rect">
            <a:avLst/>
          </a:prstGeom>
          <a:noFill/>
        </p:spPr>
        <p:txBody>
          <a:bodyPr wrap="square" rtlCol="0">
            <a:spAutoFit/>
          </a:bodyPr>
          <a:lstStyle/>
          <a:p>
            <a:r>
              <a:rPr lang="en-US" dirty="0" smtClean="0"/>
              <a:t>-Auto-processing for Multibeam data</a:t>
            </a:r>
          </a:p>
          <a:p>
            <a:r>
              <a:rPr lang="en-US" dirty="0"/>
              <a:t>	</a:t>
            </a:r>
            <a:r>
              <a:rPr lang="en-US" dirty="0" smtClean="0"/>
              <a:t>NOTE: Cannot process files with MBES and LiDAR</a:t>
            </a:r>
          </a:p>
          <a:p>
            <a:endParaRPr lang="en-US" dirty="0"/>
          </a:p>
          <a:p>
            <a:r>
              <a:rPr lang="en-US" dirty="0" smtClean="0"/>
              <a:t>-Enable option through survey in shell</a:t>
            </a:r>
          </a:p>
          <a:p>
            <a:endParaRPr lang="en-US" dirty="0"/>
          </a:p>
          <a:p>
            <a:r>
              <a:rPr lang="en-US" dirty="0" smtClean="0"/>
              <a:t>-Set up Read Parameters in MBMAX</a:t>
            </a:r>
          </a:p>
          <a:p>
            <a:endParaRPr lang="en-US" dirty="0"/>
          </a:p>
          <a:p>
            <a:r>
              <a:rPr lang="en-US" dirty="0" smtClean="0"/>
              <a:t>-As soon as the user stops logging, parameters are applied and an hs2x file is ready for quick load</a:t>
            </a:r>
          </a:p>
          <a:p>
            <a:endParaRPr lang="en-US" b="1" dirty="0"/>
          </a:p>
          <a:p>
            <a:pPr algn="ctr"/>
            <a:r>
              <a:rPr lang="en-US" b="1" dirty="0" smtClean="0"/>
              <a:t>Great for autonomous applications!</a:t>
            </a:r>
            <a:endParaRPr lang="en-US"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328" y="1674513"/>
            <a:ext cx="5047252" cy="3336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564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MBMax</a:t>
            </a:r>
            <a:r>
              <a:rPr lang="en-US" dirty="0"/>
              <a:t> Tools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21</a:t>
            </a:fld>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080260"/>
            <a:ext cx="7686675" cy="399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6"/>
          <p:cNvSpPr txBox="1">
            <a:spLocks noChangeArrowheads="1"/>
          </p:cNvSpPr>
          <p:nvPr/>
        </p:nvSpPr>
        <p:spPr bwMode="auto">
          <a:xfrm>
            <a:off x="259080" y="1243648"/>
            <a:ext cx="66294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r>
              <a:rPr lang="en-US" altLang="en-US" sz="1800" b="0" dirty="0">
                <a:solidFill>
                  <a:schemeClr val="tx1">
                    <a:lumMod val="65000"/>
                    <a:lumOff val="35000"/>
                  </a:schemeClr>
                </a:solidFill>
              </a:rPr>
              <a:t>Can also apply pressure data to bathy data from an underwater vehicle w/smoothing for depth correction</a:t>
            </a:r>
            <a:endParaRPr lang="en-US" altLang="en-US" b="0" dirty="0">
              <a:solidFill>
                <a:schemeClr val="tx1">
                  <a:lumMod val="65000"/>
                  <a:lumOff val="35000"/>
                </a:schemeClr>
              </a:solidFill>
            </a:endParaRPr>
          </a:p>
        </p:txBody>
      </p:sp>
    </p:spTree>
    <p:extLst>
      <p:ext uri="{BB962C8B-B14F-4D97-AF65-F5344CB8AC3E}">
        <p14:creationId xmlns:p14="http://schemas.microsoft.com/office/powerpoint/2010/main" val="84671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Vegetation Filter</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22</a:t>
            </a:fld>
            <a:endParaRPr lang="en-US"/>
          </a:p>
        </p:txBody>
      </p:sp>
      <p:grpSp>
        <p:nvGrpSpPr>
          <p:cNvPr id="5" name="Group 4"/>
          <p:cNvGrpSpPr/>
          <p:nvPr/>
        </p:nvGrpSpPr>
        <p:grpSpPr>
          <a:xfrm>
            <a:off x="347472" y="2988108"/>
            <a:ext cx="6714565" cy="3466957"/>
            <a:chOff x="2255521" y="1562101"/>
            <a:chExt cx="6690485" cy="351565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521" y="1562101"/>
              <a:ext cx="6690485" cy="3515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282189" y="3648302"/>
              <a:ext cx="1230629" cy="110657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6"/>
          <p:cNvSpPr/>
          <p:nvPr/>
        </p:nvSpPr>
        <p:spPr>
          <a:xfrm>
            <a:off x="302110" y="1111284"/>
            <a:ext cx="7542008" cy="1754326"/>
          </a:xfrm>
          <a:prstGeom prst="rect">
            <a:avLst/>
          </a:prstGeom>
        </p:spPr>
        <p:txBody>
          <a:bodyPr wrap="square">
            <a:spAutoFit/>
          </a:bodyPr>
          <a:lstStyle/>
          <a:p>
            <a:pPr lvl="0"/>
            <a:r>
              <a:rPr lang="en-US" b="1" dirty="0">
                <a:solidFill>
                  <a:schemeClr val="tx1">
                    <a:lumMod val="65000"/>
                    <a:lumOff val="35000"/>
                  </a:schemeClr>
                </a:solidFill>
              </a:rPr>
              <a:t>Window Size:</a:t>
            </a:r>
            <a:r>
              <a:rPr lang="en-US" dirty="0">
                <a:solidFill>
                  <a:schemeClr val="tx1">
                    <a:lumMod val="65000"/>
                    <a:lumOff val="35000"/>
                  </a:schemeClr>
                </a:solidFill>
              </a:rPr>
              <a:t> The along profile segment distance</a:t>
            </a:r>
          </a:p>
          <a:p>
            <a:endParaRPr lang="en-US" b="1" dirty="0">
              <a:solidFill>
                <a:schemeClr val="tx1">
                  <a:lumMod val="65000"/>
                  <a:lumOff val="35000"/>
                </a:schemeClr>
              </a:solidFill>
            </a:endParaRPr>
          </a:p>
          <a:p>
            <a:r>
              <a:rPr lang="en-US" b="1" dirty="0">
                <a:solidFill>
                  <a:schemeClr val="tx1">
                    <a:lumMod val="65000"/>
                    <a:lumOff val="35000"/>
                  </a:schemeClr>
                </a:solidFill>
              </a:rPr>
              <a:t>Overlap Percent:</a:t>
            </a:r>
            <a:r>
              <a:rPr lang="en-US" dirty="0">
                <a:solidFill>
                  <a:schemeClr val="tx1">
                    <a:lumMod val="65000"/>
                    <a:lumOff val="35000"/>
                  </a:schemeClr>
                </a:solidFill>
              </a:rPr>
              <a:t> Overlap between window segments</a:t>
            </a:r>
          </a:p>
          <a:p>
            <a:pPr lvl="0"/>
            <a:endParaRPr lang="en-US" b="1" dirty="0">
              <a:solidFill>
                <a:schemeClr val="tx1">
                  <a:lumMod val="65000"/>
                  <a:lumOff val="35000"/>
                </a:schemeClr>
              </a:solidFill>
            </a:endParaRPr>
          </a:p>
          <a:p>
            <a:pPr lvl="0"/>
            <a:r>
              <a:rPr lang="en-US" b="1" dirty="0">
                <a:solidFill>
                  <a:schemeClr val="tx1">
                    <a:lumMod val="65000"/>
                    <a:lumOff val="35000"/>
                  </a:schemeClr>
                </a:solidFill>
              </a:rPr>
              <a:t>Gate Size:</a:t>
            </a:r>
            <a:r>
              <a:rPr lang="en-US" dirty="0">
                <a:solidFill>
                  <a:schemeClr val="tx1">
                    <a:lumMod val="65000"/>
                    <a:lumOff val="35000"/>
                  </a:schemeClr>
                </a:solidFill>
              </a:rPr>
              <a:t> Elevation above and below interpolated ground level, filters data outside of gates</a:t>
            </a:r>
          </a:p>
        </p:txBody>
      </p:sp>
    </p:spTree>
    <p:extLst>
      <p:ext uri="{BB962C8B-B14F-4D97-AF65-F5344CB8AC3E}">
        <p14:creationId xmlns:p14="http://schemas.microsoft.com/office/powerpoint/2010/main" val="37412451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Vegetation Filter</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23</a:t>
            </a:fld>
            <a:endParaRPr lang="en-U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259080" y="1125246"/>
            <a:ext cx="4810125" cy="2895600"/>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3"/>
          <a:stretch>
            <a:fillRect/>
          </a:stretch>
        </p:blipFill>
        <p:spPr>
          <a:xfrm>
            <a:off x="2731770" y="4107180"/>
            <a:ext cx="4674870" cy="258953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679141" y="2272553"/>
            <a:ext cx="3017520" cy="1015663"/>
          </a:xfrm>
          <a:prstGeom prst="rect">
            <a:avLst/>
          </a:prstGeom>
          <a:noFill/>
        </p:spPr>
        <p:txBody>
          <a:bodyPr wrap="square" rtlCol="0">
            <a:spAutoFit/>
          </a:bodyPr>
          <a:lstStyle/>
          <a:p>
            <a:r>
              <a:rPr lang="en-US" sz="2000" b="1" dirty="0">
                <a:solidFill>
                  <a:schemeClr val="tx1">
                    <a:lumMod val="65000"/>
                    <a:lumOff val="35000"/>
                  </a:schemeClr>
                </a:solidFill>
              </a:rPr>
              <a:t>Filtering allows for analysis of ground elevations</a:t>
            </a:r>
          </a:p>
        </p:txBody>
      </p:sp>
    </p:spTree>
    <p:extLst>
      <p:ext uri="{BB962C8B-B14F-4D97-AF65-F5344CB8AC3E}">
        <p14:creationId xmlns:p14="http://schemas.microsoft.com/office/powerpoint/2010/main" val="2145953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RGB Point Clouds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24</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8053" y="1592898"/>
            <a:ext cx="4640581"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92898"/>
            <a:ext cx="4169453"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13460" y="4815840"/>
            <a:ext cx="6903720" cy="646331"/>
          </a:xfrm>
          <a:prstGeom prst="rect">
            <a:avLst/>
          </a:prstGeom>
          <a:noFill/>
        </p:spPr>
        <p:txBody>
          <a:bodyPr wrap="square" rtlCol="0">
            <a:spAutoFit/>
          </a:bodyPr>
          <a:lstStyle/>
          <a:p>
            <a:r>
              <a:rPr lang="en-US" dirty="0">
                <a:solidFill>
                  <a:schemeClr val="tx1">
                    <a:lumMod val="65000"/>
                    <a:lumOff val="35000"/>
                  </a:schemeClr>
                </a:solidFill>
              </a:rPr>
              <a:t>You import </a:t>
            </a:r>
            <a:r>
              <a:rPr lang="en-US" dirty="0" err="1">
                <a:solidFill>
                  <a:schemeClr val="tx1">
                    <a:lumMod val="65000"/>
                    <a:lumOff val="35000"/>
                  </a:schemeClr>
                </a:solidFill>
              </a:rPr>
              <a:t>geotiffs</a:t>
            </a:r>
            <a:r>
              <a:rPr lang="en-US" dirty="0">
                <a:solidFill>
                  <a:schemeClr val="tx1">
                    <a:lumMod val="65000"/>
                    <a:lumOff val="35000"/>
                  </a:schemeClr>
                </a:solidFill>
              </a:rPr>
              <a:t> into Hypack Real Time Cloud to color your XYZ file with RGB colors- producing a realistic looking point cloud!</a:t>
            </a:r>
          </a:p>
        </p:txBody>
      </p:sp>
    </p:spTree>
    <p:extLst>
      <p:ext uri="{BB962C8B-B14F-4D97-AF65-F5344CB8AC3E}">
        <p14:creationId xmlns:p14="http://schemas.microsoft.com/office/powerpoint/2010/main" val="141025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water quality data</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25</a:t>
            </a:fld>
            <a:endParaRPr lang="en-US"/>
          </a:p>
        </p:txBody>
      </p:sp>
      <p:sp>
        <p:nvSpPr>
          <p:cNvPr id="4" name="TextBox 3"/>
          <p:cNvSpPr txBox="1"/>
          <p:nvPr/>
        </p:nvSpPr>
        <p:spPr>
          <a:xfrm>
            <a:off x="419100" y="1143000"/>
            <a:ext cx="8656320" cy="1754326"/>
          </a:xfrm>
          <a:prstGeom prst="rect">
            <a:avLst/>
          </a:prstGeom>
          <a:noFill/>
        </p:spPr>
        <p:txBody>
          <a:bodyPr wrap="square" rtlCol="0">
            <a:spAutoFit/>
          </a:bodyPr>
          <a:lstStyle/>
          <a:p>
            <a:r>
              <a:rPr lang="en-US" dirty="0">
                <a:solidFill>
                  <a:schemeClr val="tx1">
                    <a:lumMod val="65000"/>
                    <a:lumOff val="35000"/>
                  </a:schemeClr>
                </a:solidFill>
              </a:rPr>
              <a:t>Process water quality data in SBES Editor</a:t>
            </a:r>
          </a:p>
          <a:p>
            <a:endParaRPr lang="en-US" dirty="0">
              <a:solidFill>
                <a:schemeClr val="tx1">
                  <a:lumMod val="65000"/>
                  <a:lumOff val="35000"/>
                </a:schemeClr>
              </a:solidFill>
            </a:endParaRPr>
          </a:p>
          <a:p>
            <a:r>
              <a:rPr lang="en-US" dirty="0">
                <a:solidFill>
                  <a:schemeClr val="tx1">
                    <a:lumMod val="65000"/>
                    <a:lumOff val="35000"/>
                  </a:schemeClr>
                </a:solidFill>
              </a:rPr>
              <a:t>Open Read Parameters, choose specialty device, can read two data types at a time and view it as a time series</a:t>
            </a:r>
          </a:p>
          <a:p>
            <a:endParaRPr lang="en-US" dirty="0">
              <a:solidFill>
                <a:schemeClr val="tx1">
                  <a:lumMod val="65000"/>
                  <a:lumOff val="35000"/>
                </a:schemeClr>
              </a:solidFill>
            </a:endParaRPr>
          </a:p>
          <a:p>
            <a:r>
              <a:rPr lang="en-US" dirty="0">
                <a:solidFill>
                  <a:schemeClr val="tx1">
                    <a:lumMod val="65000"/>
                    <a:lumOff val="35000"/>
                  </a:schemeClr>
                </a:solidFill>
              </a:rPr>
              <a:t>Can view profiles, edit data, view and edit spreadsheet, filter, etc.</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 y="2897326"/>
            <a:ext cx="6545580" cy="3633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8480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Quality data continued….</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26</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647" y="1501140"/>
            <a:ext cx="8677387"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7648" y="4922520"/>
            <a:ext cx="8677386" cy="861774"/>
          </a:xfrm>
          <a:prstGeom prst="rect">
            <a:avLst/>
          </a:prstGeom>
          <a:noFill/>
        </p:spPr>
        <p:txBody>
          <a:bodyPr wrap="square" rtlCol="0">
            <a:spAutoFit/>
          </a:bodyPr>
          <a:lstStyle/>
          <a:p>
            <a:r>
              <a:rPr lang="en-US" sz="1400" dirty="0"/>
              <a:t>Salinity in Mystic Harbor</a:t>
            </a:r>
          </a:p>
          <a:p>
            <a:endParaRPr lang="en-US" dirty="0">
              <a:solidFill>
                <a:schemeClr val="tx1">
                  <a:lumMod val="65000"/>
                  <a:lumOff val="35000"/>
                </a:schemeClr>
              </a:solidFill>
            </a:endParaRPr>
          </a:p>
          <a:p>
            <a:r>
              <a:rPr lang="en-US" dirty="0">
                <a:solidFill>
                  <a:schemeClr val="tx1">
                    <a:lumMod val="65000"/>
                    <a:lumOff val="35000"/>
                  </a:schemeClr>
                </a:solidFill>
              </a:rPr>
              <a:t>Can save data as an EDT or XYZ, modeled and displayed using TIN model</a:t>
            </a:r>
          </a:p>
        </p:txBody>
      </p:sp>
    </p:spTree>
    <p:extLst>
      <p:ext uri="{BB962C8B-B14F-4D97-AF65-F5344CB8AC3E}">
        <p14:creationId xmlns:p14="http://schemas.microsoft.com/office/powerpoint/2010/main" val="445084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Quality continued…</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27</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210" y="1403350"/>
            <a:ext cx="7613650" cy="4047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0210" y="5516880"/>
            <a:ext cx="7613650" cy="369332"/>
          </a:xfrm>
          <a:prstGeom prst="rect">
            <a:avLst/>
          </a:prstGeom>
          <a:noFill/>
        </p:spPr>
        <p:txBody>
          <a:bodyPr wrap="square" rtlCol="0">
            <a:spAutoFit/>
          </a:bodyPr>
          <a:lstStyle/>
          <a:p>
            <a:r>
              <a:rPr lang="en-US" dirty="0">
                <a:solidFill>
                  <a:schemeClr val="tx1">
                    <a:lumMod val="65000"/>
                    <a:lumOff val="35000"/>
                  </a:schemeClr>
                </a:solidFill>
              </a:rPr>
              <a:t>Data collected  by </a:t>
            </a:r>
            <a:r>
              <a:rPr lang="en-US" dirty="0" err="1">
                <a:solidFill>
                  <a:schemeClr val="tx1">
                    <a:lumMod val="65000"/>
                    <a:lumOff val="35000"/>
                  </a:schemeClr>
                </a:solidFill>
              </a:rPr>
              <a:t>HyCat</a:t>
            </a:r>
            <a:r>
              <a:rPr lang="en-US" dirty="0">
                <a:solidFill>
                  <a:schemeClr val="tx1">
                    <a:lumMod val="65000"/>
                    <a:lumOff val="35000"/>
                  </a:schemeClr>
                </a:solidFill>
              </a:rPr>
              <a:t> at </a:t>
            </a:r>
            <a:r>
              <a:rPr lang="en-US" dirty="0" err="1">
                <a:solidFill>
                  <a:schemeClr val="tx1">
                    <a:lumMod val="65000"/>
                    <a:lumOff val="35000"/>
                  </a:schemeClr>
                </a:solidFill>
              </a:rPr>
              <a:t>Sontek</a:t>
            </a:r>
            <a:r>
              <a:rPr lang="en-US" dirty="0">
                <a:solidFill>
                  <a:schemeClr val="tx1">
                    <a:lumMod val="65000"/>
                    <a:lumOff val="35000"/>
                  </a:schemeClr>
                </a:solidFill>
              </a:rPr>
              <a:t> SRC Facility</a:t>
            </a:r>
          </a:p>
        </p:txBody>
      </p:sp>
    </p:spTree>
    <p:extLst>
      <p:ext uri="{BB962C8B-B14F-4D97-AF65-F5344CB8AC3E}">
        <p14:creationId xmlns:p14="http://schemas.microsoft.com/office/powerpoint/2010/main" val="1806437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quality continued</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28</a:t>
            </a:fld>
            <a:endParaRPr lang="en-US"/>
          </a:p>
        </p:txBody>
      </p:sp>
      <p:sp>
        <p:nvSpPr>
          <p:cNvPr id="4" name="TextBox 3"/>
          <p:cNvSpPr txBox="1"/>
          <p:nvPr/>
        </p:nvSpPr>
        <p:spPr>
          <a:xfrm>
            <a:off x="472440" y="1516380"/>
            <a:ext cx="8145780" cy="369332"/>
          </a:xfrm>
          <a:prstGeom prst="rect">
            <a:avLst/>
          </a:prstGeom>
          <a:noFill/>
        </p:spPr>
        <p:txBody>
          <a:bodyPr wrap="square" rtlCol="0">
            <a:spAutoFit/>
          </a:bodyPr>
          <a:lstStyle/>
          <a:p>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 y="1207135"/>
            <a:ext cx="5981700" cy="4606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583680" y="2544202"/>
            <a:ext cx="2164080" cy="1477328"/>
          </a:xfrm>
          <a:prstGeom prst="rect">
            <a:avLst/>
          </a:prstGeom>
          <a:noFill/>
        </p:spPr>
        <p:txBody>
          <a:bodyPr wrap="square" rtlCol="0">
            <a:spAutoFit/>
          </a:bodyPr>
          <a:lstStyle/>
          <a:p>
            <a:r>
              <a:rPr lang="en-US" dirty="0">
                <a:solidFill>
                  <a:schemeClr val="tx1">
                    <a:lumMod val="65000"/>
                    <a:lumOff val="35000"/>
                  </a:schemeClr>
                </a:solidFill>
              </a:rPr>
              <a:t>Data from HYCAT with bathymetry, contours, temperature, SSS mosaic</a:t>
            </a:r>
          </a:p>
        </p:txBody>
      </p:sp>
    </p:spTree>
    <p:extLst>
      <p:ext uri="{BB962C8B-B14F-4D97-AF65-F5344CB8AC3E}">
        <p14:creationId xmlns:p14="http://schemas.microsoft.com/office/powerpoint/2010/main" val="3685317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0302" y="1798321"/>
            <a:ext cx="6851523" cy="1011554"/>
          </a:xfrm>
        </p:spPr>
        <p:txBody>
          <a:bodyPr/>
          <a:lstStyle/>
          <a:p>
            <a:r>
              <a:rPr lang="en-US" dirty="0" smtClean="0"/>
              <a:t>HYPACK LiDAR Payload</a:t>
            </a:r>
            <a:endParaRPr lang="en-US" sz="2400" dirty="0"/>
          </a:p>
        </p:txBody>
      </p:sp>
      <p:sp>
        <p:nvSpPr>
          <p:cNvPr id="7" name="Content Placeholder 6"/>
          <p:cNvSpPr>
            <a:spLocks noGrp="1"/>
          </p:cNvSpPr>
          <p:nvPr>
            <p:ph sz="quarter" idx="11"/>
          </p:nvPr>
        </p:nvSpPr>
        <p:spPr/>
        <p:txBody>
          <a:bodyPr/>
          <a:lstStyle/>
          <a:p>
            <a:r>
              <a:rPr lang="en-US" dirty="0" smtClean="0"/>
              <a:t>November 2019</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9758" b="16620"/>
          <a:stretch/>
        </p:blipFill>
        <p:spPr>
          <a:xfrm>
            <a:off x="0" y="4152900"/>
            <a:ext cx="9144000" cy="2705100"/>
          </a:xfrm>
          <a:prstGeom prst="rect">
            <a:avLst/>
          </a:prstGeom>
        </p:spPr>
      </p:pic>
      <p:sp>
        <p:nvSpPr>
          <p:cNvPr id="2" name="TextBox 1"/>
          <p:cNvSpPr txBox="1"/>
          <p:nvPr/>
        </p:nvSpPr>
        <p:spPr>
          <a:xfrm>
            <a:off x="85725" y="2667000"/>
            <a:ext cx="6867525" cy="276999"/>
          </a:xfrm>
          <a:prstGeom prst="rect">
            <a:avLst/>
          </a:prstGeom>
          <a:noFill/>
        </p:spPr>
        <p:txBody>
          <a:bodyPr wrap="square" rtlCol="0">
            <a:spAutoFit/>
          </a:bodyPr>
          <a:lstStyle/>
          <a:p>
            <a:r>
              <a:rPr lang="en-US" sz="1200" dirty="0" smtClean="0">
                <a:solidFill>
                  <a:schemeClr val="bg1"/>
                </a:solidFill>
              </a:rPr>
              <a:t>PORTABLE </a:t>
            </a:r>
            <a:r>
              <a:rPr lang="en-US" sz="1200" dirty="0">
                <a:solidFill>
                  <a:schemeClr val="bg1"/>
                </a:solidFill>
              </a:rPr>
              <a:t>LIDAR SOLUTION FOR TOPOGRAPHIC, AERIAL, AND MARINE SURVEYING</a:t>
            </a:r>
          </a:p>
        </p:txBody>
      </p:sp>
    </p:spTree>
    <p:extLst>
      <p:ext uri="{BB962C8B-B14F-4D97-AF65-F5344CB8AC3E}">
        <p14:creationId xmlns:p14="http://schemas.microsoft.com/office/powerpoint/2010/main" val="37970922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F2F8E5-1108-0A46-83A0-852BF6A1A522}" type="slidenum">
              <a:rPr lang="en-US" smtClean="0"/>
              <a:pPr/>
              <a:t>3</a:t>
            </a:fld>
            <a:endParaRPr lang="en-US"/>
          </a:p>
        </p:txBody>
      </p:sp>
      <p:sp>
        <p:nvSpPr>
          <p:cNvPr id="6" name="Title 1"/>
          <p:cNvSpPr>
            <a:spLocks noGrp="1"/>
          </p:cNvSpPr>
          <p:nvPr>
            <p:ph type="title"/>
          </p:nvPr>
        </p:nvSpPr>
        <p:spPr>
          <a:xfrm>
            <a:off x="291036" y="202446"/>
            <a:ext cx="6037572" cy="760077"/>
          </a:xfrm>
        </p:spPr>
        <p:txBody>
          <a:bodyPr/>
          <a:lstStyle/>
          <a:p>
            <a:r>
              <a:rPr lang="en-US" sz="3200" dirty="0"/>
              <a:t>How is HYPACK Involved?</a:t>
            </a:r>
          </a:p>
        </p:txBody>
      </p:sp>
      <p:sp>
        <p:nvSpPr>
          <p:cNvPr id="2" name="TextBox 1"/>
          <p:cNvSpPr txBox="1"/>
          <p:nvPr/>
        </p:nvSpPr>
        <p:spPr>
          <a:xfrm>
            <a:off x="358140" y="1173480"/>
            <a:ext cx="8427720" cy="295465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tx1">
                    <a:lumMod val="65000"/>
                    <a:lumOff val="35000"/>
                  </a:schemeClr>
                </a:solidFill>
              </a:rPr>
              <a:t>Sensor integration through Hypack drivers</a:t>
            </a:r>
          </a:p>
          <a:p>
            <a:pPr marL="342900" indent="-342900">
              <a:buFont typeface="Arial" panose="020B0604020202020204" pitchFamily="34" charset="0"/>
              <a:buChar char="•"/>
            </a:pPr>
            <a:r>
              <a:rPr lang="en-US" sz="2400" dirty="0">
                <a:solidFill>
                  <a:schemeClr val="tx1">
                    <a:lumMod val="65000"/>
                    <a:lumOff val="35000"/>
                  </a:schemeClr>
                </a:solidFill>
              </a:rPr>
              <a:t>Mission planning through Hypack combined with GNSS systems and autopilot system enables autonomous data collection</a:t>
            </a:r>
          </a:p>
          <a:p>
            <a:pPr marL="342900" indent="-342900">
              <a:buFont typeface="Arial" panose="020B0604020202020204" pitchFamily="34" charset="0"/>
              <a:buChar char="•"/>
            </a:pPr>
            <a:r>
              <a:rPr lang="en-US" sz="2400" dirty="0">
                <a:solidFill>
                  <a:schemeClr val="tx1">
                    <a:lumMod val="65000"/>
                    <a:lumOff val="35000"/>
                  </a:schemeClr>
                </a:solidFill>
              </a:rPr>
              <a:t>Data from sensors that are supported by Hypack can be visualized in real time along with system health</a:t>
            </a:r>
          </a:p>
          <a:p>
            <a:pPr marL="342900" indent="-342900">
              <a:buFont typeface="Arial" panose="020B0604020202020204" pitchFamily="34" charset="0"/>
              <a:buChar char="•"/>
            </a:pPr>
            <a:r>
              <a:rPr lang="en-US" sz="2400" dirty="0">
                <a:solidFill>
                  <a:schemeClr val="tx1">
                    <a:lumMod val="65000"/>
                    <a:lumOff val="35000"/>
                  </a:schemeClr>
                </a:solidFill>
              </a:rPr>
              <a:t>Data acquisition and processing can be done in Hypack</a:t>
            </a:r>
          </a:p>
          <a:p>
            <a:pPr marL="285750" indent="-285750">
              <a:buFontTx/>
              <a:buChar char="-"/>
            </a:pPr>
            <a:endParaRPr lang="en-US" dirty="0"/>
          </a:p>
        </p:txBody>
      </p:sp>
      <p:pic>
        <p:nvPicPr>
          <p:cNvPr id="20" name="Picture 2"/>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a:xfrm>
            <a:off x="1751619" y="3943495"/>
            <a:ext cx="5218336" cy="253936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1319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F2F8E5-1108-0A46-83A0-852BF6A1A522}" type="slidenum">
              <a:rPr lang="en-US" smtClean="0"/>
              <a:pPr/>
              <a:t>30</a:t>
            </a:fld>
            <a:endParaRPr lang="en-US"/>
          </a:p>
        </p:txBody>
      </p:sp>
      <p:sp>
        <p:nvSpPr>
          <p:cNvPr id="6" name="Title 1"/>
          <p:cNvSpPr>
            <a:spLocks noGrp="1"/>
          </p:cNvSpPr>
          <p:nvPr>
            <p:ph type="title"/>
          </p:nvPr>
        </p:nvSpPr>
        <p:spPr>
          <a:xfrm>
            <a:off x="291036" y="202446"/>
            <a:ext cx="6757464" cy="760077"/>
          </a:xfrm>
        </p:spPr>
        <p:txBody>
          <a:bodyPr/>
          <a:lstStyle/>
          <a:p>
            <a:r>
              <a:rPr lang="en-US" sz="3200" dirty="0" smtClean="0"/>
              <a:t>Why The HYPACK LiDAR Payload?</a:t>
            </a:r>
            <a:endParaRPr lang="en-US" sz="3200" dirty="0"/>
          </a:p>
        </p:txBody>
      </p:sp>
      <p:sp>
        <p:nvSpPr>
          <p:cNvPr id="2" name="TextBox 1"/>
          <p:cNvSpPr txBox="1"/>
          <p:nvPr/>
        </p:nvSpPr>
        <p:spPr>
          <a:xfrm>
            <a:off x="533400" y="4099560"/>
            <a:ext cx="7726680" cy="369332"/>
          </a:xfrm>
          <a:prstGeom prst="rect">
            <a:avLst/>
          </a:prstGeom>
          <a:noFill/>
        </p:spPr>
        <p:txBody>
          <a:bodyPr wrap="square" rtlCol="0">
            <a:spAutoFit/>
          </a:bodyPr>
          <a:lstStyle/>
          <a:p>
            <a:endParaRPr lang="en-US" dirty="0"/>
          </a:p>
        </p:txBody>
      </p:sp>
      <p:sp>
        <p:nvSpPr>
          <p:cNvPr id="3" name="TextBox 2"/>
          <p:cNvSpPr txBox="1"/>
          <p:nvPr/>
        </p:nvSpPr>
        <p:spPr>
          <a:xfrm>
            <a:off x="235133" y="1534716"/>
            <a:ext cx="8323214" cy="3693319"/>
          </a:xfrm>
          <a:prstGeom prst="rect">
            <a:avLst/>
          </a:prstGeom>
          <a:noFill/>
        </p:spPr>
        <p:txBody>
          <a:bodyPr wrap="square" rtlCol="0">
            <a:spAutoFit/>
          </a:bodyPr>
          <a:lstStyle/>
          <a:p>
            <a:pPr marL="285750" indent="-285750">
              <a:buFontTx/>
              <a:buChar char="-"/>
            </a:pPr>
            <a:r>
              <a:rPr lang="en-US" dirty="0" smtClean="0">
                <a:solidFill>
                  <a:schemeClr val="tx1">
                    <a:lumMod val="65000"/>
                    <a:lumOff val="35000"/>
                  </a:schemeClr>
                </a:solidFill>
              </a:rPr>
              <a:t>LiDAR is a quick and accurate</a:t>
            </a:r>
            <a:r>
              <a:rPr lang="en-US" dirty="0">
                <a:solidFill>
                  <a:schemeClr val="tx1">
                    <a:lumMod val="65000"/>
                    <a:lumOff val="35000"/>
                  </a:schemeClr>
                </a:solidFill>
              </a:rPr>
              <a:t> </a:t>
            </a:r>
            <a:r>
              <a:rPr lang="en-US" dirty="0" smtClean="0">
                <a:solidFill>
                  <a:schemeClr val="tx1">
                    <a:lumMod val="65000"/>
                    <a:lumOff val="35000"/>
                  </a:schemeClr>
                </a:solidFill>
              </a:rPr>
              <a:t>way to capture difficult to obtain data</a:t>
            </a:r>
          </a:p>
          <a:p>
            <a:pPr marL="285750" indent="-285750">
              <a:buFontTx/>
              <a:buChar char="-"/>
            </a:pPr>
            <a:endParaRPr lang="en-US" dirty="0">
              <a:solidFill>
                <a:schemeClr val="tx1">
                  <a:lumMod val="65000"/>
                  <a:lumOff val="35000"/>
                </a:schemeClr>
              </a:solidFill>
            </a:endParaRPr>
          </a:p>
          <a:p>
            <a:pPr marL="285750" indent="-285750">
              <a:buFontTx/>
              <a:buChar char="-"/>
            </a:pPr>
            <a:r>
              <a:rPr lang="en-US" dirty="0" smtClean="0">
                <a:solidFill>
                  <a:schemeClr val="tx1">
                    <a:lumMod val="65000"/>
                    <a:lumOff val="35000"/>
                  </a:schemeClr>
                </a:solidFill>
              </a:rPr>
              <a:t>LiDAR is good for thin edge features</a:t>
            </a:r>
          </a:p>
          <a:p>
            <a:pPr marL="285750" indent="-285750">
              <a:buFontTx/>
              <a:buChar char="-"/>
            </a:pPr>
            <a:endParaRPr lang="en-US" dirty="0" smtClean="0">
              <a:solidFill>
                <a:schemeClr val="tx1">
                  <a:lumMod val="65000"/>
                  <a:lumOff val="35000"/>
                </a:schemeClr>
              </a:solidFill>
            </a:endParaRPr>
          </a:p>
          <a:p>
            <a:pPr marL="285750" indent="-285750">
              <a:buFontTx/>
              <a:buChar char="-"/>
            </a:pPr>
            <a:r>
              <a:rPr lang="en-US" dirty="0" smtClean="0">
                <a:solidFill>
                  <a:schemeClr val="tx1">
                    <a:lumMod val="65000"/>
                    <a:lumOff val="35000"/>
                  </a:schemeClr>
                </a:solidFill>
              </a:rPr>
              <a:t>LiDAR can penetrate through forest canopies and dense vegetation</a:t>
            </a:r>
          </a:p>
          <a:p>
            <a:pPr marL="285750" indent="-285750">
              <a:buFontTx/>
              <a:buChar char="-"/>
            </a:pPr>
            <a:endParaRPr lang="en-US" dirty="0">
              <a:solidFill>
                <a:schemeClr val="tx1">
                  <a:lumMod val="65000"/>
                  <a:lumOff val="35000"/>
                </a:schemeClr>
              </a:solidFill>
            </a:endParaRPr>
          </a:p>
          <a:p>
            <a:pPr marL="285750" indent="-285750">
              <a:buFontTx/>
              <a:buChar char="-"/>
            </a:pPr>
            <a:r>
              <a:rPr lang="en-US" dirty="0" smtClean="0">
                <a:solidFill>
                  <a:schemeClr val="tx1">
                    <a:lumMod val="65000"/>
                    <a:lumOff val="35000"/>
                  </a:schemeClr>
                </a:solidFill>
              </a:rPr>
              <a:t>Quick integration with other data sources and workflows</a:t>
            </a:r>
          </a:p>
          <a:p>
            <a:pPr marL="285750" indent="-285750">
              <a:buFontTx/>
              <a:buChar char="-"/>
            </a:pPr>
            <a:endParaRPr lang="en-US" dirty="0">
              <a:solidFill>
                <a:schemeClr val="tx1">
                  <a:lumMod val="65000"/>
                  <a:lumOff val="35000"/>
                </a:schemeClr>
              </a:solidFill>
            </a:endParaRPr>
          </a:p>
          <a:p>
            <a:pPr marL="285750" indent="-285750">
              <a:buFontTx/>
              <a:buChar char="-"/>
            </a:pPr>
            <a:r>
              <a:rPr lang="en-US" dirty="0" smtClean="0">
                <a:solidFill>
                  <a:schemeClr val="tx1">
                    <a:lumMod val="65000"/>
                    <a:lumOff val="35000"/>
                  </a:schemeClr>
                </a:solidFill>
              </a:rPr>
              <a:t>Quick data turn around</a:t>
            </a:r>
          </a:p>
          <a:p>
            <a:pPr marL="285750" indent="-285750">
              <a:buFontTx/>
              <a:buChar char="-"/>
            </a:pPr>
            <a:endParaRPr lang="en-US" dirty="0">
              <a:solidFill>
                <a:schemeClr val="tx1">
                  <a:lumMod val="65000"/>
                  <a:lumOff val="35000"/>
                </a:schemeClr>
              </a:solidFill>
            </a:endParaRPr>
          </a:p>
          <a:p>
            <a:pPr marL="285750" indent="-285750">
              <a:buFontTx/>
              <a:buChar char="-"/>
            </a:pPr>
            <a:r>
              <a:rPr lang="en-US" dirty="0" smtClean="0">
                <a:solidFill>
                  <a:schemeClr val="tx1">
                    <a:lumMod val="65000"/>
                    <a:lumOff val="35000"/>
                  </a:schemeClr>
                </a:solidFill>
              </a:rPr>
              <a:t>Low cost alternative to traditional methods</a:t>
            </a:r>
          </a:p>
          <a:p>
            <a:pPr marL="285750" indent="-285750">
              <a:buFontTx/>
              <a:buChar char="-"/>
            </a:pPr>
            <a:endParaRPr lang="en-US" dirty="0">
              <a:solidFill>
                <a:schemeClr val="tx1">
                  <a:lumMod val="65000"/>
                  <a:lumOff val="35000"/>
                </a:schemeClr>
              </a:solidFill>
            </a:endParaRPr>
          </a:p>
          <a:p>
            <a:pPr marL="285750" indent="-285750">
              <a:buFontTx/>
              <a:buChar char="-"/>
            </a:pPr>
            <a:r>
              <a:rPr lang="en-US" b="1" dirty="0" smtClean="0">
                <a:solidFill>
                  <a:srgbClr val="0D739C"/>
                </a:solidFill>
              </a:rPr>
              <a:t>Overall: </a:t>
            </a:r>
            <a:r>
              <a:rPr lang="en-US" dirty="0" smtClean="0">
                <a:solidFill>
                  <a:schemeClr val="tx1">
                    <a:lumMod val="65000"/>
                    <a:lumOff val="35000"/>
                  </a:schemeClr>
                </a:solidFill>
              </a:rPr>
              <a:t>Increasing efficiency and reducing risk</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751" y="3351983"/>
            <a:ext cx="3489274" cy="2078742"/>
          </a:xfrm>
          <a:prstGeom prst="rect">
            <a:avLst/>
          </a:prstGeom>
        </p:spPr>
      </p:pic>
    </p:spTree>
    <p:extLst>
      <p:ext uri="{BB962C8B-B14F-4D97-AF65-F5344CB8AC3E}">
        <p14:creationId xmlns:p14="http://schemas.microsoft.com/office/powerpoint/2010/main" val="36797333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5592" y="1828800"/>
            <a:ext cx="7772400" cy="1362075"/>
          </a:xfrm>
        </p:spPr>
        <p:txBody>
          <a:bodyPr/>
          <a:lstStyle/>
          <a:p>
            <a:r>
              <a:rPr lang="en-US" dirty="0" smtClean="0"/>
              <a:t/>
            </a:r>
            <a:br>
              <a:rPr lang="en-US" dirty="0" smtClean="0"/>
            </a:br>
            <a:r>
              <a:rPr lang="en-US" dirty="0" smtClean="0"/>
              <a:t>Conducting a LiDAR Survey</a:t>
            </a:r>
            <a:br>
              <a:rPr lang="en-US" dirty="0" smtClean="0"/>
            </a:br>
            <a:r>
              <a:rPr lang="en-US" dirty="0" smtClean="0"/>
              <a:t>in HYPACK MAX/HYSWEEP</a:t>
            </a:r>
            <a:endParaRPr lang="en-US" dirty="0"/>
          </a:p>
        </p:txBody>
      </p:sp>
    </p:spTree>
    <p:extLst>
      <p:ext uri="{BB962C8B-B14F-4D97-AF65-F5344CB8AC3E}">
        <p14:creationId xmlns:p14="http://schemas.microsoft.com/office/powerpoint/2010/main" val="26465684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692" y="-25985"/>
            <a:ext cx="6528671" cy="988786"/>
          </a:xfrm>
        </p:spPr>
        <p:txBody>
          <a:bodyPr/>
          <a:lstStyle/>
          <a:p>
            <a:r>
              <a:rPr lang="en-US" dirty="0" smtClean="0"/>
              <a:t>Mission Planning</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32</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1" y="2354563"/>
            <a:ext cx="7245654" cy="4069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80036" y="1503880"/>
            <a:ext cx="8877302" cy="1261884"/>
          </a:xfrm>
          <a:prstGeom prst="rect">
            <a:avLst/>
          </a:prstGeom>
        </p:spPr>
        <p:txBody>
          <a:bodyPr wrap="square">
            <a:spAutoFit/>
          </a:bodyPr>
          <a:lstStyle/>
          <a:p>
            <a:r>
              <a:rPr lang="en-US" sz="2000" dirty="0">
                <a:solidFill>
                  <a:schemeClr val="tx1">
                    <a:lumMod val="65000"/>
                    <a:lumOff val="35000"/>
                  </a:schemeClr>
                </a:solidFill>
              </a:rPr>
              <a:t>Plan autonomous mission in </a:t>
            </a:r>
            <a:r>
              <a:rPr lang="en-US" sz="2000" dirty="0" smtClean="0">
                <a:solidFill>
                  <a:schemeClr val="tx1">
                    <a:lumMod val="65000"/>
                    <a:lumOff val="35000"/>
                  </a:schemeClr>
                </a:solidFill>
              </a:rPr>
              <a:t>HYPACK </a:t>
            </a:r>
            <a:r>
              <a:rPr lang="en-US" sz="2000" dirty="0">
                <a:solidFill>
                  <a:schemeClr val="tx1">
                    <a:lumMod val="65000"/>
                    <a:lumOff val="35000"/>
                  </a:schemeClr>
                </a:solidFill>
              </a:rPr>
              <a:t>shell using </a:t>
            </a:r>
          </a:p>
          <a:p>
            <a:r>
              <a:rPr lang="en-US" sz="2000" dirty="0" smtClean="0">
                <a:solidFill>
                  <a:schemeClr val="tx1">
                    <a:lumMod val="65000"/>
                    <a:lumOff val="35000"/>
                  </a:schemeClr>
                </a:solidFill>
              </a:rPr>
              <a:t>Line </a:t>
            </a:r>
            <a:r>
              <a:rPr lang="en-US" sz="2000" dirty="0">
                <a:solidFill>
                  <a:schemeClr val="tx1">
                    <a:lumMod val="65000"/>
                    <a:lumOff val="35000"/>
                  </a:schemeClr>
                </a:solidFill>
              </a:rPr>
              <a:t>Editor/Border </a:t>
            </a:r>
            <a:r>
              <a:rPr lang="en-US" sz="2000" dirty="0" smtClean="0">
                <a:solidFill>
                  <a:schemeClr val="tx1">
                    <a:lumMod val="65000"/>
                    <a:lumOff val="35000"/>
                  </a:schemeClr>
                </a:solidFill>
              </a:rPr>
              <a:t>Editor, autopilot, or a proprietary navigation system</a:t>
            </a:r>
            <a:endParaRPr lang="en-US" dirty="0" smtClean="0">
              <a:solidFill>
                <a:schemeClr val="tx1">
                  <a:lumMod val="65000"/>
                  <a:lumOff val="35000"/>
                </a:schemeClr>
              </a:solidFill>
            </a:endParaRPr>
          </a:p>
          <a:p>
            <a:endParaRPr lang="en-US" dirty="0">
              <a:solidFill>
                <a:schemeClr val="tx1">
                  <a:lumMod val="65000"/>
                  <a:lumOff val="35000"/>
                </a:schemeClr>
              </a:solidFill>
            </a:endParaRPr>
          </a:p>
          <a:p>
            <a:endParaRPr lang="en-US" dirty="0">
              <a:solidFill>
                <a:schemeClr val="tx1">
                  <a:lumMod val="65000"/>
                  <a:lumOff val="35000"/>
                </a:schemeClr>
              </a:solidFill>
            </a:endParaRPr>
          </a:p>
        </p:txBody>
      </p:sp>
    </p:spTree>
    <p:extLst>
      <p:ext uri="{BB962C8B-B14F-4D97-AF65-F5344CB8AC3E}">
        <p14:creationId xmlns:p14="http://schemas.microsoft.com/office/powerpoint/2010/main" val="7041522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80975"/>
            <a:ext cx="6528671" cy="771525"/>
          </a:xfrm>
        </p:spPr>
        <p:txBody>
          <a:bodyPr/>
          <a:lstStyle/>
          <a:p>
            <a:r>
              <a:rPr lang="en-US" dirty="0" smtClean="0"/>
              <a:t>HYPACK® Survey / HYSWEEP®</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33</a:t>
            </a:fld>
            <a:endParaRPr lang="en-US"/>
          </a:p>
        </p:txBody>
      </p:sp>
      <p:grpSp>
        <p:nvGrpSpPr>
          <p:cNvPr id="5" name="Group 4"/>
          <p:cNvGrpSpPr/>
          <p:nvPr/>
        </p:nvGrpSpPr>
        <p:grpSpPr>
          <a:xfrm>
            <a:off x="957044" y="2700124"/>
            <a:ext cx="6302591" cy="3913370"/>
            <a:chOff x="1880461" y="1447800"/>
            <a:chExt cx="6739664" cy="3648075"/>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0461" y="1447800"/>
              <a:ext cx="6739664" cy="364807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967" y="2247900"/>
              <a:ext cx="1531327"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p:cNvSpPr txBox="1"/>
          <p:nvPr/>
        </p:nvSpPr>
        <p:spPr>
          <a:xfrm>
            <a:off x="266699" y="1146204"/>
            <a:ext cx="8324851" cy="1600438"/>
          </a:xfrm>
          <a:prstGeom prst="rect">
            <a:avLst/>
          </a:prstGeom>
          <a:noFill/>
        </p:spPr>
        <p:txBody>
          <a:bodyPr wrap="square" rtlCol="0">
            <a:spAutoFit/>
          </a:bodyPr>
          <a:lstStyle/>
          <a:p>
            <a:pPr marL="285750" indent="-285750">
              <a:buFont typeface="Wingdings" panose="05000000000000000000" pitchFamily="2" charset="2"/>
              <a:buChar char="Ø"/>
            </a:pPr>
            <a:r>
              <a:rPr lang="en-US" sz="1600" dirty="0" smtClean="0">
                <a:solidFill>
                  <a:schemeClr val="tx1">
                    <a:lumMod val="65000"/>
                    <a:lumOff val="35000"/>
                  </a:schemeClr>
                </a:solidFill>
                <a:latin typeface="+mj-lt"/>
              </a:rPr>
              <a:t>User adds </a:t>
            </a:r>
            <a:r>
              <a:rPr lang="en-US" sz="1600" dirty="0" err="1" smtClean="0">
                <a:solidFill>
                  <a:schemeClr val="tx1">
                    <a:lumMod val="65000"/>
                    <a:lumOff val="35000"/>
                  </a:schemeClr>
                </a:solidFill>
                <a:latin typeface="+mj-lt"/>
              </a:rPr>
              <a:t>Velodyne</a:t>
            </a:r>
            <a:r>
              <a:rPr lang="en-US" sz="1600" dirty="0" smtClean="0">
                <a:solidFill>
                  <a:schemeClr val="tx1">
                    <a:lumMod val="65000"/>
                    <a:lumOff val="35000"/>
                  </a:schemeClr>
                </a:solidFill>
                <a:latin typeface="+mj-lt"/>
              </a:rPr>
              <a:t> and SBG to hardware, launches survey.</a:t>
            </a:r>
            <a:endParaRPr lang="en-US" sz="1600" dirty="0">
              <a:solidFill>
                <a:schemeClr val="tx1">
                  <a:lumMod val="65000"/>
                  <a:lumOff val="35000"/>
                </a:schemeClr>
              </a:solidFill>
              <a:latin typeface="+mj-lt"/>
            </a:endParaRPr>
          </a:p>
          <a:p>
            <a:pPr marL="285750" indent="-285750">
              <a:buFont typeface="Wingdings" panose="05000000000000000000" pitchFamily="2" charset="2"/>
              <a:buChar char="Ø"/>
            </a:pPr>
            <a:endParaRPr lang="en-US" sz="1600" dirty="0">
              <a:solidFill>
                <a:schemeClr val="tx1">
                  <a:lumMod val="65000"/>
                  <a:lumOff val="35000"/>
                </a:schemeClr>
              </a:solidFill>
              <a:latin typeface="+mj-lt"/>
            </a:endParaRPr>
          </a:p>
          <a:p>
            <a:pPr marL="285750" indent="-285750">
              <a:buFont typeface="Wingdings" panose="05000000000000000000" pitchFamily="2" charset="2"/>
              <a:buChar char="Ø"/>
            </a:pPr>
            <a:r>
              <a:rPr lang="en-US" sz="1600" dirty="0" smtClean="0">
                <a:solidFill>
                  <a:schemeClr val="tx1">
                    <a:lumMod val="65000"/>
                    <a:lumOff val="35000"/>
                  </a:schemeClr>
                </a:solidFill>
                <a:latin typeface="+mj-lt"/>
              </a:rPr>
              <a:t>The SURVEY program displays the map and SBG data in real time. </a:t>
            </a:r>
          </a:p>
          <a:p>
            <a:pPr marL="285750" indent="-285750">
              <a:buFont typeface="Wingdings" panose="05000000000000000000" pitchFamily="2" charset="2"/>
              <a:buChar char="Ø"/>
            </a:pPr>
            <a:endParaRPr lang="en-US" sz="1600" dirty="0">
              <a:solidFill>
                <a:schemeClr val="tx1">
                  <a:lumMod val="65000"/>
                  <a:lumOff val="35000"/>
                </a:schemeClr>
              </a:solidFill>
              <a:latin typeface="+mj-lt"/>
            </a:endParaRPr>
          </a:p>
          <a:p>
            <a:pPr marL="285750" indent="-285750">
              <a:buFont typeface="Wingdings" panose="05000000000000000000" pitchFamily="2" charset="2"/>
              <a:buChar char="Ø"/>
            </a:pPr>
            <a:r>
              <a:rPr lang="en-US" sz="1600" dirty="0" smtClean="0">
                <a:solidFill>
                  <a:schemeClr val="tx1">
                    <a:lumMod val="65000"/>
                    <a:lumOff val="35000"/>
                  </a:schemeClr>
                </a:solidFill>
                <a:latin typeface="+mj-lt"/>
              </a:rPr>
              <a:t>The use of a matrix allows the user to see the coverage of the system in real time. </a:t>
            </a:r>
          </a:p>
          <a:p>
            <a:endParaRPr lang="en-US" dirty="0">
              <a:solidFill>
                <a:schemeClr val="tx1">
                  <a:lumMod val="65000"/>
                  <a:lumOff val="35000"/>
                </a:schemeClr>
              </a:solidFill>
              <a:latin typeface="+mj-lt"/>
            </a:endParaRPr>
          </a:p>
        </p:txBody>
      </p:sp>
    </p:spTree>
    <p:extLst>
      <p:ext uri="{BB962C8B-B14F-4D97-AF65-F5344CB8AC3E}">
        <p14:creationId xmlns:p14="http://schemas.microsoft.com/office/powerpoint/2010/main" val="36728262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HYPACK® Survey / HYSWEEP®</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34</a:t>
            </a:fld>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387" y="2591975"/>
            <a:ext cx="6291786" cy="35741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99387" y="1705105"/>
            <a:ext cx="6463665" cy="646331"/>
          </a:xfrm>
          <a:prstGeom prst="rect">
            <a:avLst/>
          </a:prstGeom>
          <a:noFill/>
        </p:spPr>
        <p:txBody>
          <a:bodyPr wrap="square" rtlCol="0">
            <a:spAutoFit/>
          </a:bodyPr>
          <a:lstStyle/>
          <a:p>
            <a:r>
              <a:rPr lang="en-US" dirty="0" smtClean="0">
                <a:solidFill>
                  <a:schemeClr val="tx1">
                    <a:lumMod val="65000"/>
                    <a:lumOff val="35000"/>
                  </a:schemeClr>
                </a:solidFill>
              </a:rPr>
              <a:t>HYSWEEP® has an option for a topographic laser display, </a:t>
            </a:r>
          </a:p>
          <a:p>
            <a:r>
              <a:rPr lang="en-US" dirty="0" smtClean="0">
                <a:solidFill>
                  <a:schemeClr val="tx1">
                    <a:lumMod val="65000"/>
                    <a:lumOff val="35000"/>
                  </a:schemeClr>
                </a:solidFill>
              </a:rPr>
              <a:t>where you can monitor elevation readings in real time</a:t>
            </a:r>
            <a:endParaRPr lang="en-US" dirty="0">
              <a:solidFill>
                <a:schemeClr val="tx1">
                  <a:lumMod val="65000"/>
                  <a:lumOff val="35000"/>
                </a:schemeClr>
              </a:solidFill>
            </a:endParaRPr>
          </a:p>
        </p:txBody>
      </p:sp>
    </p:spTree>
    <p:extLst>
      <p:ext uri="{BB962C8B-B14F-4D97-AF65-F5344CB8AC3E}">
        <p14:creationId xmlns:p14="http://schemas.microsoft.com/office/powerpoint/2010/main" val="1743468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Cloud</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35</a:t>
            </a:fld>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23669"/>
            <a:ext cx="5730525" cy="49104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177915" y="2392804"/>
            <a:ext cx="2966085" cy="2862322"/>
          </a:xfrm>
          <a:prstGeom prst="rect">
            <a:avLst/>
          </a:prstGeom>
        </p:spPr>
        <p:txBody>
          <a:bodyPr wrap="square">
            <a:spAutoFit/>
          </a:bodyPr>
          <a:lstStyle/>
          <a:p>
            <a:pPr marL="285750" indent="-285750">
              <a:buFont typeface="Wingdings" panose="05000000000000000000" pitchFamily="2" charset="2"/>
              <a:buChar char="v"/>
            </a:pPr>
            <a:r>
              <a:rPr lang="en-US" dirty="0">
                <a:solidFill>
                  <a:schemeClr val="tx1">
                    <a:lumMod val="65000"/>
                    <a:lumOff val="35000"/>
                  </a:schemeClr>
                </a:solidFill>
              </a:rPr>
              <a:t>Real Time Cloud allows the user to see  </a:t>
            </a:r>
            <a:r>
              <a:rPr lang="en-US" dirty="0" smtClean="0">
                <a:solidFill>
                  <a:schemeClr val="tx1">
                    <a:lumMod val="65000"/>
                    <a:lumOff val="35000"/>
                  </a:schemeClr>
                </a:solidFill>
              </a:rPr>
              <a:t>real time, geo referenced, motion corrected data </a:t>
            </a:r>
            <a:r>
              <a:rPr lang="en-US" dirty="0">
                <a:solidFill>
                  <a:schemeClr val="tx1">
                    <a:lumMod val="65000"/>
                    <a:lumOff val="35000"/>
                  </a:schemeClr>
                </a:solidFill>
              </a:rPr>
              <a:t>as it is recorded. </a:t>
            </a:r>
            <a:r>
              <a:rPr lang="en-US" dirty="0" smtClean="0">
                <a:solidFill>
                  <a:schemeClr val="tx1">
                    <a:lumMod val="65000"/>
                    <a:lumOff val="35000"/>
                  </a:schemeClr>
                </a:solidFill>
              </a:rPr>
              <a:t>User can set display colors to show intensity from LiDAR unit or depth/elevation colors.</a:t>
            </a:r>
            <a:endParaRPr lang="en-US" dirty="0">
              <a:solidFill>
                <a:schemeClr val="tx1">
                  <a:lumMod val="65000"/>
                  <a:lumOff val="35000"/>
                </a:schemeClr>
              </a:solidFill>
            </a:endParaRPr>
          </a:p>
          <a:p>
            <a:endParaRPr lang="en-US" b="1" dirty="0"/>
          </a:p>
        </p:txBody>
      </p:sp>
    </p:spTree>
    <p:extLst>
      <p:ext uri="{BB962C8B-B14F-4D97-AF65-F5344CB8AC3E}">
        <p14:creationId xmlns:p14="http://schemas.microsoft.com/office/powerpoint/2010/main" val="28475486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Viewing Platform</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36</a:t>
            </a:fld>
            <a:endParaRPr lang="en-US"/>
          </a:p>
        </p:txBody>
      </p:sp>
      <p:pic>
        <p:nvPicPr>
          <p:cNvPr id="4" name="Picture 2" descr="C:\Users\vpradith\Downloads\1-SALES_WORKING\Unmanned Boat Stuff\Remote_Web_View_Example.png"/>
          <p:cNvPicPr>
            <a:picLocks noChangeAspect="1" noChangeArrowheads="1"/>
          </p:cNvPicPr>
          <p:nvPr/>
        </p:nvPicPr>
        <p:blipFill rotWithShape="1">
          <a:blip r:embed="rId2"/>
          <a:srcRect t="263" b="26249"/>
          <a:stretch/>
        </p:blipFill>
        <p:spPr>
          <a:xfrm>
            <a:off x="5074919" y="1573079"/>
            <a:ext cx="3505653" cy="4580071"/>
          </a:xfrm>
          <a:prstGeom prst="rect">
            <a:avLst/>
          </a:prstGeom>
          <a:effectLst>
            <a:outerShdw blurRad="292100" dist="139700" dir="2700000" algn="tl" rotWithShape="0">
              <a:srgbClr val="333333">
                <a:alpha val="65000"/>
              </a:srgbClr>
            </a:outerShdw>
          </a:effectLst>
          <a:extLst/>
        </p:spPr>
      </p:pic>
      <p:sp>
        <p:nvSpPr>
          <p:cNvPr id="5" name="Content Placeholder 3"/>
          <p:cNvSpPr txBox="1">
            <a:spLocks/>
          </p:cNvSpPr>
          <p:nvPr/>
        </p:nvSpPr>
        <p:spPr>
          <a:xfrm>
            <a:off x="190930" y="1725479"/>
            <a:ext cx="4691062" cy="4691063"/>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Wingdings" panose="05000000000000000000" pitchFamily="2" charset="2"/>
              <a:buChar char="v"/>
              <a:defRPr/>
            </a:pPr>
            <a:r>
              <a:rPr lang="en-US" sz="1800" b="1" dirty="0" smtClean="0">
                <a:solidFill>
                  <a:schemeClr val="tx1">
                    <a:lumMod val="65000"/>
                    <a:lumOff val="35000"/>
                  </a:schemeClr>
                </a:solidFill>
              </a:rPr>
              <a:t>Observe &amp; Interact</a:t>
            </a:r>
            <a:r>
              <a:rPr lang="en-US" sz="1800" dirty="0" smtClean="0">
                <a:solidFill>
                  <a:schemeClr val="tx1">
                    <a:lumMod val="65000"/>
                    <a:lumOff val="35000"/>
                  </a:schemeClr>
                </a:solidFill>
              </a:rPr>
              <a:t> with autonomous operations using HYPACK remote tools</a:t>
            </a:r>
          </a:p>
          <a:p>
            <a:pPr marL="479425" lvl="1" indent="-342900">
              <a:buFont typeface="Wingdings" panose="05000000000000000000" pitchFamily="2" charset="2"/>
              <a:buChar char="Ø"/>
              <a:defRPr/>
            </a:pPr>
            <a:r>
              <a:rPr lang="en-US" sz="1800" dirty="0" smtClean="0">
                <a:solidFill>
                  <a:schemeClr val="tx1">
                    <a:lumMod val="65000"/>
                    <a:lumOff val="35000"/>
                  </a:schemeClr>
                </a:solidFill>
              </a:rPr>
              <a:t>View vessel position</a:t>
            </a:r>
          </a:p>
          <a:p>
            <a:pPr marL="479425" lvl="1" indent="-342900">
              <a:buFont typeface="Wingdings" panose="05000000000000000000" pitchFamily="2" charset="2"/>
              <a:buChar char="Ø"/>
              <a:defRPr/>
            </a:pPr>
            <a:r>
              <a:rPr lang="en-US" sz="1800" dirty="0" smtClean="0">
                <a:solidFill>
                  <a:schemeClr val="tx1">
                    <a:lumMod val="65000"/>
                    <a:lumOff val="35000"/>
                  </a:schemeClr>
                </a:solidFill>
              </a:rPr>
              <a:t>Manually control logging</a:t>
            </a:r>
          </a:p>
          <a:p>
            <a:pPr marL="479425" lvl="1" indent="-342900">
              <a:defRPr/>
            </a:pPr>
            <a:endParaRPr lang="en-US" sz="1800" dirty="0" smtClean="0">
              <a:solidFill>
                <a:schemeClr val="tx1">
                  <a:lumMod val="65000"/>
                  <a:lumOff val="35000"/>
                </a:schemeClr>
              </a:solidFill>
            </a:endParaRPr>
          </a:p>
          <a:p>
            <a:pPr marL="479425" lvl="1" indent="-342900">
              <a:defRPr/>
            </a:pPr>
            <a:endParaRPr lang="en-US" sz="1800" dirty="0" smtClean="0">
              <a:solidFill>
                <a:schemeClr val="tx1">
                  <a:lumMod val="65000"/>
                  <a:lumOff val="35000"/>
                </a:schemeClr>
              </a:solidFill>
            </a:endParaRPr>
          </a:p>
          <a:p>
            <a:pPr marL="342900" indent="-342900">
              <a:buFont typeface="Wingdings" panose="05000000000000000000" pitchFamily="2" charset="2"/>
              <a:buChar char="v"/>
              <a:defRPr/>
            </a:pPr>
            <a:r>
              <a:rPr lang="en-US" sz="1800" dirty="0" smtClean="0">
                <a:solidFill>
                  <a:schemeClr val="tx1">
                    <a:lumMod val="65000"/>
                    <a:lumOff val="35000"/>
                  </a:schemeClr>
                </a:solidFill>
              </a:rPr>
              <a:t>Use any web enabled device</a:t>
            </a:r>
          </a:p>
          <a:p>
            <a:pPr marL="479425" lvl="1" indent="-342900">
              <a:buFont typeface="Wingdings" panose="05000000000000000000" pitchFamily="2" charset="2"/>
              <a:buChar char="Ø"/>
              <a:defRPr/>
            </a:pPr>
            <a:r>
              <a:rPr lang="en-US" sz="1800" dirty="0" smtClean="0">
                <a:solidFill>
                  <a:schemeClr val="tx1">
                    <a:lumMod val="65000"/>
                    <a:lumOff val="35000"/>
                  </a:schemeClr>
                </a:solidFill>
              </a:rPr>
              <a:t>smartphones, tablets, computers</a:t>
            </a:r>
          </a:p>
          <a:p>
            <a:pPr>
              <a:defRPr/>
            </a:pPr>
            <a:endParaRPr lang="en-US" sz="1800" dirty="0" smtClean="0">
              <a:solidFill>
                <a:schemeClr val="tx1">
                  <a:lumMod val="65000"/>
                  <a:lumOff val="35000"/>
                </a:schemeClr>
              </a:solidFill>
            </a:endParaRPr>
          </a:p>
          <a:p>
            <a:pPr>
              <a:defRPr/>
            </a:pPr>
            <a:endParaRPr lang="en-US" sz="1800" dirty="0" smtClean="0">
              <a:solidFill>
                <a:schemeClr val="tx1">
                  <a:lumMod val="65000"/>
                  <a:lumOff val="35000"/>
                </a:schemeClr>
              </a:solidFill>
            </a:endParaRPr>
          </a:p>
          <a:p>
            <a:pPr marL="342900" indent="-342900">
              <a:buFont typeface="Wingdings" panose="05000000000000000000" pitchFamily="2" charset="2"/>
              <a:buChar char="v"/>
              <a:defRPr/>
            </a:pPr>
            <a:r>
              <a:rPr lang="en-US" sz="1800" b="1" dirty="0" smtClean="0">
                <a:solidFill>
                  <a:schemeClr val="tx1">
                    <a:lumMod val="65000"/>
                    <a:lumOff val="35000"/>
                  </a:schemeClr>
                </a:solidFill>
              </a:rPr>
              <a:t>Controlled access</a:t>
            </a:r>
            <a:r>
              <a:rPr lang="en-US" sz="1800" dirty="0" smtClean="0">
                <a:solidFill>
                  <a:schemeClr val="tx1">
                    <a:lumMod val="65000"/>
                    <a:lumOff val="35000"/>
                  </a:schemeClr>
                </a:solidFill>
              </a:rPr>
              <a:t> and secured views</a:t>
            </a:r>
          </a:p>
        </p:txBody>
      </p:sp>
    </p:spTree>
    <p:extLst>
      <p:ext uri="{BB962C8B-B14F-4D97-AF65-F5344CB8AC3E}">
        <p14:creationId xmlns:p14="http://schemas.microsoft.com/office/powerpoint/2010/main" val="32045880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707" y="2682240"/>
            <a:ext cx="7772400" cy="1362075"/>
          </a:xfrm>
        </p:spPr>
        <p:txBody>
          <a:bodyPr/>
          <a:lstStyle/>
          <a:p>
            <a:r>
              <a:rPr lang="en-US" dirty="0" smtClean="0"/>
              <a:t>Processing LiDAR Data</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065" y="3697605"/>
            <a:ext cx="4718379" cy="21011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01869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Splitter/Joiner</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38</a:t>
            </a:fld>
            <a:endParaRPr lang="en-US"/>
          </a:p>
        </p:txBody>
      </p:sp>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 y="1184275"/>
            <a:ext cx="3886200" cy="474662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
        <p:nvSpPr>
          <p:cNvPr id="5" name="Rectangle 4"/>
          <p:cNvSpPr/>
          <p:nvPr/>
        </p:nvSpPr>
        <p:spPr>
          <a:xfrm>
            <a:off x="4556759" y="1968560"/>
            <a:ext cx="3996691" cy="3416320"/>
          </a:xfrm>
          <a:prstGeom prst="rect">
            <a:avLst/>
          </a:prstGeom>
        </p:spPr>
        <p:txBody>
          <a:bodyPr wrap="square">
            <a:spAutoFit/>
          </a:bodyPr>
          <a:lstStyle/>
          <a:p>
            <a:pPr>
              <a:defRPr/>
            </a:pPr>
            <a:r>
              <a:rPr lang="en-US" b="1" dirty="0" smtClean="0">
                <a:solidFill>
                  <a:srgbClr val="0D739C"/>
                </a:solidFill>
              </a:rPr>
              <a:t>Post-process</a:t>
            </a:r>
            <a:r>
              <a:rPr lang="en-US" dirty="0" smtClean="0">
                <a:solidFill>
                  <a:srgbClr val="0D739C"/>
                </a:solidFill>
              </a:rPr>
              <a:t> </a:t>
            </a:r>
            <a:r>
              <a:rPr lang="en-US" dirty="0">
                <a:solidFill>
                  <a:srgbClr val="0D739C"/>
                </a:solidFill>
              </a:rPr>
              <a:t>data collected autonomously.</a:t>
            </a:r>
          </a:p>
          <a:p>
            <a:pPr>
              <a:defRPr/>
            </a:pPr>
            <a:endParaRPr lang="en-US" dirty="0">
              <a:solidFill>
                <a:schemeClr val="tx1">
                  <a:lumMod val="65000"/>
                  <a:lumOff val="35000"/>
                </a:schemeClr>
              </a:solidFill>
            </a:endParaRPr>
          </a:p>
          <a:p>
            <a:pPr marL="342900" indent="-342900">
              <a:buFont typeface="Arial" pitchFamily="34" charset="0"/>
              <a:buChar char="•"/>
              <a:defRPr/>
            </a:pPr>
            <a:r>
              <a:rPr lang="en-US" dirty="0">
                <a:solidFill>
                  <a:schemeClr val="tx1">
                    <a:lumMod val="65000"/>
                    <a:lumOff val="35000"/>
                  </a:schemeClr>
                </a:solidFill>
              </a:rPr>
              <a:t>Remove </a:t>
            </a:r>
            <a:r>
              <a:rPr lang="en-US" dirty="0" smtClean="0">
                <a:solidFill>
                  <a:schemeClr val="tx1">
                    <a:lumMod val="65000"/>
                    <a:lumOff val="35000"/>
                  </a:schemeClr>
                </a:solidFill>
              </a:rPr>
              <a:t>turns</a:t>
            </a:r>
          </a:p>
          <a:p>
            <a:pPr marL="342900" indent="-342900">
              <a:buFont typeface="Arial" pitchFamily="34" charset="0"/>
              <a:buChar char="•"/>
              <a:defRPr/>
            </a:pPr>
            <a:endParaRPr lang="en-US" dirty="0">
              <a:solidFill>
                <a:schemeClr val="tx1">
                  <a:lumMod val="65000"/>
                  <a:lumOff val="35000"/>
                </a:schemeClr>
              </a:solidFill>
            </a:endParaRPr>
          </a:p>
          <a:p>
            <a:pPr marL="342900" indent="-342900">
              <a:buFont typeface="Arial" pitchFamily="34" charset="0"/>
              <a:buChar char="•"/>
              <a:defRPr/>
            </a:pPr>
            <a:r>
              <a:rPr lang="en-US" dirty="0">
                <a:solidFill>
                  <a:schemeClr val="tx1">
                    <a:lumMod val="65000"/>
                    <a:lumOff val="35000"/>
                  </a:schemeClr>
                </a:solidFill>
              </a:rPr>
              <a:t>Create traditional-looking survey track lines from a contiguously logged AUV </a:t>
            </a:r>
            <a:r>
              <a:rPr lang="en-US" dirty="0" smtClean="0">
                <a:solidFill>
                  <a:schemeClr val="tx1">
                    <a:lumMod val="65000"/>
                    <a:lumOff val="35000"/>
                  </a:schemeClr>
                </a:solidFill>
              </a:rPr>
              <a:t>file</a:t>
            </a:r>
          </a:p>
          <a:p>
            <a:pPr marL="342900" indent="-342900">
              <a:buFont typeface="Arial" pitchFamily="34" charset="0"/>
              <a:buChar char="•"/>
              <a:defRPr/>
            </a:pPr>
            <a:endParaRPr lang="en-US" dirty="0">
              <a:solidFill>
                <a:schemeClr val="tx1">
                  <a:lumMod val="65000"/>
                  <a:lumOff val="35000"/>
                </a:schemeClr>
              </a:solidFill>
            </a:endParaRPr>
          </a:p>
          <a:p>
            <a:pPr marL="342900" indent="-342900">
              <a:buFont typeface="Arial" pitchFamily="34" charset="0"/>
              <a:buChar char="•"/>
              <a:defRPr/>
            </a:pPr>
            <a:r>
              <a:rPr lang="en-US" dirty="0">
                <a:solidFill>
                  <a:schemeClr val="tx1">
                    <a:lumMod val="65000"/>
                    <a:lumOff val="35000"/>
                  </a:schemeClr>
                </a:solidFill>
              </a:rPr>
              <a:t>Launch the tool directly from the Data Converter or Utilities-&gt; File work -&gt; Data Splitter/Joiner</a:t>
            </a:r>
          </a:p>
        </p:txBody>
      </p:sp>
    </p:spTree>
    <p:extLst>
      <p:ext uri="{BB962C8B-B14F-4D97-AF65-F5344CB8AC3E}">
        <p14:creationId xmlns:p14="http://schemas.microsoft.com/office/powerpoint/2010/main" val="90740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MBMAX64</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39</a:t>
            </a:fld>
            <a:endParaRPr lang="en-U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361950" y="1476374"/>
            <a:ext cx="7362825" cy="3854577"/>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61950" y="5623560"/>
            <a:ext cx="8195310" cy="369332"/>
          </a:xfrm>
          <a:prstGeom prst="rect">
            <a:avLst/>
          </a:prstGeom>
          <a:noFill/>
        </p:spPr>
        <p:txBody>
          <a:bodyPr wrap="square" rtlCol="0">
            <a:spAutoFit/>
          </a:bodyPr>
          <a:lstStyle/>
          <a:p>
            <a:r>
              <a:rPr lang="en-US" dirty="0" smtClean="0">
                <a:solidFill>
                  <a:schemeClr val="tx1">
                    <a:lumMod val="65000"/>
                    <a:lumOff val="35000"/>
                  </a:schemeClr>
                </a:solidFill>
              </a:rPr>
              <a:t>Main processing engine, can apply filters, edit fliers, perform sensor calibration</a:t>
            </a:r>
            <a:endParaRPr lang="en-US" dirty="0">
              <a:solidFill>
                <a:schemeClr val="tx1">
                  <a:lumMod val="65000"/>
                  <a:lumOff val="35000"/>
                </a:schemeClr>
              </a:solidFill>
            </a:endParaRPr>
          </a:p>
        </p:txBody>
      </p:sp>
    </p:spTree>
    <p:extLst>
      <p:ext uri="{BB962C8B-B14F-4D97-AF65-F5344CB8AC3E}">
        <p14:creationId xmlns:p14="http://schemas.microsoft.com/office/powerpoint/2010/main" val="1862485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039868" cy="988786"/>
          </a:xfrm>
        </p:spPr>
        <p:txBody>
          <a:bodyPr/>
          <a:lstStyle/>
          <a:p>
            <a:r>
              <a:rPr lang="en-US" dirty="0"/>
              <a:t>UUV platforms</a:t>
            </a:r>
          </a:p>
        </p:txBody>
      </p:sp>
      <p:sp>
        <p:nvSpPr>
          <p:cNvPr id="4" name="Slide Number Placeholder 3"/>
          <p:cNvSpPr>
            <a:spLocks noGrp="1"/>
          </p:cNvSpPr>
          <p:nvPr>
            <p:ph type="sldNum" sz="quarter" idx="12"/>
          </p:nvPr>
        </p:nvSpPr>
        <p:spPr/>
        <p:txBody>
          <a:bodyPr/>
          <a:lstStyle/>
          <a:p>
            <a:fld id="{50F2F8E5-1108-0A46-83A0-852BF6A1A522}" type="slidenum">
              <a:rPr lang="en-US" smtClean="0"/>
              <a:pPr/>
              <a:t>4</a:t>
            </a:fld>
            <a:endParaRPr lang="en-US" dirty="0"/>
          </a:p>
        </p:txBody>
      </p:sp>
      <p:sp>
        <p:nvSpPr>
          <p:cNvPr id="3" name="TextBox 2"/>
          <p:cNvSpPr txBox="1"/>
          <p:nvPr/>
        </p:nvSpPr>
        <p:spPr>
          <a:xfrm>
            <a:off x="358140" y="1104900"/>
            <a:ext cx="8359140" cy="5078313"/>
          </a:xfrm>
          <a:prstGeom prst="rect">
            <a:avLst/>
          </a:prstGeom>
          <a:noFill/>
        </p:spPr>
        <p:txBody>
          <a:bodyPr wrap="square" rtlCol="0">
            <a:spAutoFit/>
          </a:bodyPr>
          <a:lstStyle/>
          <a:p>
            <a:r>
              <a:rPr lang="en-US" dirty="0">
                <a:solidFill>
                  <a:schemeClr val="tx1">
                    <a:lumMod val="65000"/>
                    <a:lumOff val="35000"/>
                  </a:schemeClr>
                </a:solidFill>
              </a:rPr>
              <a:t>UUV(data processing): Hydroid (Kongsberg)					</a:t>
            </a:r>
          </a:p>
          <a:p>
            <a:r>
              <a:rPr lang="en-US" dirty="0">
                <a:solidFill>
                  <a:schemeClr val="tx1">
                    <a:lumMod val="65000"/>
                    <a:lumOff val="35000"/>
                  </a:schemeClr>
                </a:solidFill>
              </a:rPr>
              <a:t> </a:t>
            </a:r>
          </a:p>
          <a:p>
            <a:endParaRPr lang="en-US" dirty="0"/>
          </a:p>
          <a:p>
            <a:endParaRPr lang="en-US" dirty="0"/>
          </a:p>
          <a:p>
            <a:endParaRPr lang="en-US" dirty="0">
              <a:solidFill>
                <a:schemeClr val="tx1">
                  <a:lumMod val="65000"/>
                  <a:lumOff val="35000"/>
                </a:schemeClr>
              </a:solidFill>
            </a:endParaRPr>
          </a:p>
          <a:p>
            <a:r>
              <a:rPr lang="en-US" dirty="0">
                <a:solidFill>
                  <a:schemeClr val="tx1">
                    <a:lumMod val="65000"/>
                    <a:lumOff val="35000"/>
                  </a:schemeClr>
                </a:solidFill>
              </a:rPr>
              <a:t>Iver3 </a:t>
            </a:r>
            <a:r>
              <a:rPr lang="en-US" dirty="0" err="1">
                <a:solidFill>
                  <a:schemeClr val="tx1">
                    <a:lumMod val="65000"/>
                    <a:lumOff val="35000"/>
                  </a:schemeClr>
                </a:solidFill>
              </a:rPr>
              <a:t>OceanServer</a:t>
            </a:r>
            <a:endParaRPr lang="en-US" dirty="0">
              <a:solidFill>
                <a:schemeClr val="tx1">
                  <a:lumMod val="65000"/>
                  <a:lumOff val="35000"/>
                </a:schemeClr>
              </a:solidFill>
            </a:endParaRPr>
          </a:p>
          <a:p>
            <a:endParaRPr lang="en-US" dirty="0"/>
          </a:p>
          <a:p>
            <a:endParaRPr lang="en-US" dirty="0"/>
          </a:p>
          <a:p>
            <a:endParaRPr lang="en-US" dirty="0"/>
          </a:p>
          <a:p>
            <a:endParaRPr lang="en-US" dirty="0"/>
          </a:p>
          <a:p>
            <a:endParaRPr lang="en-US" dirty="0"/>
          </a:p>
          <a:p>
            <a:endParaRPr lang="en-US" dirty="0">
              <a:solidFill>
                <a:schemeClr val="tx1">
                  <a:lumMod val="65000"/>
                  <a:lumOff val="35000"/>
                </a:schemeClr>
              </a:solidFill>
            </a:endParaRPr>
          </a:p>
          <a:p>
            <a:r>
              <a:rPr lang="en-US" dirty="0">
                <a:solidFill>
                  <a:schemeClr val="tx1">
                    <a:lumMod val="65000"/>
                    <a:lumOff val="35000"/>
                  </a:schemeClr>
                </a:solidFill>
              </a:rPr>
              <a:t>YSI has partnered with </a:t>
            </a:r>
            <a:r>
              <a:rPr lang="en-US" dirty="0" err="1">
                <a:solidFill>
                  <a:schemeClr val="tx1">
                    <a:lumMod val="65000"/>
                    <a:lumOff val="35000"/>
                  </a:schemeClr>
                </a:solidFill>
              </a:rPr>
              <a:t>OceanServer</a:t>
            </a:r>
            <a:r>
              <a:rPr lang="en-US" dirty="0">
                <a:solidFill>
                  <a:schemeClr val="tx1">
                    <a:lumMod val="65000"/>
                    <a:lumOff val="35000"/>
                  </a:schemeClr>
                </a:solidFill>
              </a:rPr>
              <a:t> to produce i3XO, combining Iver3 with their water quality </a:t>
            </a:r>
            <a:r>
              <a:rPr lang="en-US" dirty="0" err="1">
                <a:solidFill>
                  <a:schemeClr val="tx1">
                    <a:lumMod val="65000"/>
                    <a:lumOff val="35000"/>
                  </a:schemeClr>
                </a:solidFill>
              </a:rPr>
              <a:t>sonde</a:t>
            </a:r>
            <a:r>
              <a:rPr lang="en-US" dirty="0">
                <a:solidFill>
                  <a:schemeClr val="tx1">
                    <a:lumMod val="65000"/>
                    <a:lumOff val="35000"/>
                  </a:schemeClr>
                </a:solidFill>
              </a:rPr>
              <a:t> and ADCP</a:t>
            </a:r>
          </a:p>
          <a:p>
            <a:endParaRPr lang="en-US" dirty="0">
              <a:solidFill>
                <a:schemeClr val="tx1">
                  <a:lumMod val="65000"/>
                  <a:lumOff val="35000"/>
                </a:schemeClr>
              </a:solidFill>
            </a:endParaRPr>
          </a:p>
          <a:p>
            <a:r>
              <a:rPr lang="en-US" dirty="0">
                <a:solidFill>
                  <a:schemeClr val="tx1">
                    <a:lumMod val="65000"/>
                    <a:lumOff val="35000"/>
                  </a:schemeClr>
                </a:solidFill>
              </a:rPr>
              <a:t>Kongsberg also has </a:t>
            </a:r>
            <a:r>
              <a:rPr lang="en-US" dirty="0" err="1">
                <a:solidFill>
                  <a:schemeClr val="tx1">
                    <a:lumMod val="65000"/>
                    <a:lumOff val="35000"/>
                  </a:schemeClr>
                </a:solidFill>
              </a:rPr>
              <a:t>Gavia</a:t>
            </a:r>
            <a:r>
              <a:rPr lang="en-US" dirty="0">
                <a:solidFill>
                  <a:schemeClr val="tx1">
                    <a:lumMod val="65000"/>
                    <a:lumOff val="35000"/>
                  </a:schemeClr>
                </a:solidFill>
              </a:rPr>
              <a:t> solution- similar to a deep water REMUS</a:t>
            </a:r>
          </a:p>
          <a:p>
            <a:endParaRPr lang="en-US" dirty="0"/>
          </a:p>
          <a:p>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97" t="32162" r="7283" b="7647"/>
          <a:stretch/>
        </p:blipFill>
        <p:spPr bwMode="auto">
          <a:xfrm>
            <a:off x="297180" y="1417320"/>
            <a:ext cx="3848100" cy="998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085" t="9028" r="3812"/>
          <a:stretch/>
        </p:blipFill>
        <p:spPr bwMode="auto">
          <a:xfrm>
            <a:off x="358140" y="2813849"/>
            <a:ext cx="5212080" cy="1497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97" y="47625"/>
            <a:ext cx="6528671" cy="988786"/>
          </a:xfrm>
        </p:spPr>
        <p:txBody>
          <a:bodyPr/>
          <a:lstStyle/>
          <a:p>
            <a:r>
              <a:rPr lang="en-US" dirty="0" smtClean="0"/>
              <a:t>LiDAR Editing in MBMAX64</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40</a:t>
            </a:fld>
            <a:endParaRPr lang="en-US"/>
          </a:p>
        </p:txBody>
      </p:sp>
      <p:sp>
        <p:nvSpPr>
          <p:cNvPr id="4" name="TextBox 3"/>
          <p:cNvSpPr txBox="1"/>
          <p:nvPr/>
        </p:nvSpPr>
        <p:spPr>
          <a:xfrm>
            <a:off x="392430" y="1170802"/>
            <a:ext cx="5951220" cy="1754326"/>
          </a:xfrm>
          <a:prstGeom prst="rect">
            <a:avLst/>
          </a:prstGeom>
          <a:noFill/>
        </p:spPr>
        <p:txBody>
          <a:bodyPr wrap="square" rtlCol="0">
            <a:spAutoFit/>
          </a:bodyPr>
          <a:lstStyle/>
          <a:p>
            <a:pPr marL="285750" indent="-285750">
              <a:buFontTx/>
              <a:buChar char="-"/>
            </a:pPr>
            <a:r>
              <a:rPr lang="en-US" dirty="0" smtClean="0">
                <a:solidFill>
                  <a:schemeClr val="tx1">
                    <a:lumMod val="65000"/>
                    <a:lumOff val="35000"/>
                  </a:schemeClr>
                </a:solidFill>
              </a:rPr>
              <a:t>Set Patch Test Values in Read Parameters</a:t>
            </a:r>
          </a:p>
          <a:p>
            <a:pPr marL="285750" indent="-285750">
              <a:buFontTx/>
              <a:buChar char="-"/>
            </a:pPr>
            <a:r>
              <a:rPr lang="en-US" dirty="0" smtClean="0">
                <a:solidFill>
                  <a:schemeClr val="tx1">
                    <a:lumMod val="65000"/>
                    <a:lumOff val="35000"/>
                  </a:schemeClr>
                </a:solidFill>
              </a:rPr>
              <a:t>Edit data points in profile view or in real time cloud</a:t>
            </a:r>
          </a:p>
          <a:p>
            <a:pPr marL="285750" indent="-285750">
              <a:buFontTx/>
              <a:buChar char="-"/>
            </a:pPr>
            <a:r>
              <a:rPr lang="en-US" dirty="0" smtClean="0">
                <a:solidFill>
                  <a:schemeClr val="tx1">
                    <a:lumMod val="65000"/>
                    <a:lumOff val="35000"/>
                  </a:schemeClr>
                </a:solidFill>
              </a:rPr>
              <a:t>Smooth GPS data</a:t>
            </a:r>
          </a:p>
          <a:p>
            <a:pPr marL="285750" indent="-285750">
              <a:buFontTx/>
              <a:buChar char="-"/>
            </a:pPr>
            <a:r>
              <a:rPr lang="en-US" dirty="0">
                <a:solidFill>
                  <a:schemeClr val="tx1">
                    <a:lumMod val="65000"/>
                    <a:lumOff val="35000"/>
                  </a:schemeClr>
                </a:solidFill>
              </a:rPr>
              <a:t>A</a:t>
            </a:r>
            <a:r>
              <a:rPr lang="en-US" dirty="0" smtClean="0">
                <a:solidFill>
                  <a:schemeClr val="tx1">
                    <a:lumMod val="65000"/>
                    <a:lumOff val="35000"/>
                  </a:schemeClr>
                </a:solidFill>
              </a:rPr>
              <a:t>pply SBETs to your data</a:t>
            </a:r>
          </a:p>
          <a:p>
            <a:pPr marL="285750" indent="-285750">
              <a:buFontTx/>
              <a:buChar char="-"/>
            </a:pPr>
            <a:r>
              <a:rPr lang="en-US" dirty="0" smtClean="0">
                <a:solidFill>
                  <a:schemeClr val="tx1">
                    <a:lumMod val="65000"/>
                    <a:lumOff val="35000"/>
                  </a:schemeClr>
                </a:solidFill>
              </a:rPr>
              <a:t>Set Depth or Elevation Mode</a:t>
            </a:r>
          </a:p>
          <a:p>
            <a:pPr marL="285750" indent="-285750">
              <a:buFontTx/>
              <a:buChar char="-"/>
            </a:pP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15" y="2772728"/>
            <a:ext cx="6597650"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59039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672" y="9525"/>
            <a:ext cx="6528671" cy="988786"/>
          </a:xfrm>
        </p:spPr>
        <p:txBody>
          <a:bodyPr/>
          <a:lstStyle/>
          <a:p>
            <a:r>
              <a:rPr lang="en-US" dirty="0" smtClean="0"/>
              <a:t>GPS filtering</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41</a:t>
            </a:fld>
            <a:endParaRPr lang="en-US"/>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75" y="4359984"/>
            <a:ext cx="3429001" cy="14119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23999"/>
            <a:ext cx="3681786" cy="42550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87704" y="1504947"/>
            <a:ext cx="4110992" cy="2308324"/>
          </a:xfrm>
          <a:prstGeom prst="rect">
            <a:avLst/>
          </a:prstGeom>
        </p:spPr>
        <p:txBody>
          <a:bodyPr wrap="square">
            <a:spAutoFit/>
          </a:bodyPr>
          <a:lstStyle/>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rPr>
              <a:t>The LiDAR data is generally clean of the spikes experienced in a Multi Beam Sonar survey. </a:t>
            </a:r>
          </a:p>
          <a:p>
            <a:pPr marL="285750" indent="-285750">
              <a:buFont typeface="Wingdings" panose="05000000000000000000" pitchFamily="2" charset="2"/>
              <a:buChar char="Ø"/>
            </a:pPr>
            <a:endParaRPr lang="en-US" dirty="0">
              <a:solidFill>
                <a:schemeClr val="tx1">
                  <a:lumMod val="65000"/>
                  <a:lumOff val="35000"/>
                </a:schemeClr>
              </a:solidFill>
            </a:endParaRPr>
          </a:p>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rPr>
              <a:t>The data can be cleaned with a series of filters. The SBG code for Narrow Lane RTK, the mode required for good data, is 7. </a:t>
            </a:r>
            <a:endParaRPr lang="en-US" dirty="0">
              <a:solidFill>
                <a:schemeClr val="tx1">
                  <a:lumMod val="65000"/>
                  <a:lumOff val="35000"/>
                </a:schemeClr>
              </a:solidFill>
            </a:endParaRPr>
          </a:p>
        </p:txBody>
      </p:sp>
    </p:spTree>
    <p:extLst>
      <p:ext uri="{BB962C8B-B14F-4D97-AF65-F5344CB8AC3E}">
        <p14:creationId xmlns:p14="http://schemas.microsoft.com/office/powerpoint/2010/main" val="2179090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GPS Filtering</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42</a:t>
            </a:fld>
            <a:endParaRPr lang="en-US"/>
          </a:p>
        </p:txBody>
      </p:sp>
      <p:sp>
        <p:nvSpPr>
          <p:cNvPr id="4" name="TextBox 3"/>
          <p:cNvSpPr txBox="1"/>
          <p:nvPr/>
        </p:nvSpPr>
        <p:spPr>
          <a:xfrm>
            <a:off x="152399" y="1343025"/>
            <a:ext cx="7686676" cy="1477328"/>
          </a:xfrm>
          <a:prstGeom prst="rect">
            <a:avLst/>
          </a:prstGeom>
          <a:noFill/>
        </p:spPr>
        <p:txBody>
          <a:bodyPr wrap="square" rtlCol="0">
            <a:spAutoFit/>
          </a:bodyPr>
          <a:lstStyle/>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latin typeface="+mj-lt"/>
              </a:rPr>
              <a:t>When filtering GPS data based upon the Mode value, it is important to check the setting to delete soundings between deleted position points so that bad GNSS does not affect the quality of the final product. </a:t>
            </a:r>
          </a:p>
          <a:p>
            <a:pPr marL="285750" indent="-285750">
              <a:buFont typeface="Wingdings" panose="05000000000000000000" pitchFamily="2" charset="2"/>
              <a:buChar char="Ø"/>
            </a:pPr>
            <a:endParaRPr lang="en-US" dirty="0">
              <a:solidFill>
                <a:schemeClr val="tx1">
                  <a:lumMod val="65000"/>
                  <a:lumOff val="35000"/>
                </a:schemeClr>
              </a:solidFill>
              <a:latin typeface="+mj-lt"/>
            </a:endParaRPr>
          </a:p>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latin typeface="+mj-lt"/>
              </a:rPr>
              <a:t>Unlike sonar data, LiDAR positions cannot be interpolated.</a:t>
            </a:r>
            <a:endParaRPr lang="en-US" dirty="0">
              <a:solidFill>
                <a:schemeClr val="tx1">
                  <a:lumMod val="65000"/>
                  <a:lumOff val="35000"/>
                </a:schemeClr>
              </a:solidFill>
              <a:latin typeface="+mj-lt"/>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298" y="5149414"/>
            <a:ext cx="2616027" cy="11099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16" y="2994420"/>
            <a:ext cx="6019382" cy="32649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8294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 Sensor Data</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43</a:t>
            </a:fld>
            <a:endParaRPr lang="en-US"/>
          </a:p>
        </p:txBody>
      </p:sp>
      <p:sp>
        <p:nvSpPr>
          <p:cNvPr id="4" name="TextBox 3"/>
          <p:cNvSpPr txBox="1"/>
          <p:nvPr/>
        </p:nvSpPr>
        <p:spPr>
          <a:xfrm>
            <a:off x="304799" y="1533973"/>
            <a:ext cx="3705225" cy="4401205"/>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solidFill>
                  <a:schemeClr val="tx1">
                    <a:lumMod val="65000"/>
                    <a:lumOff val="35000"/>
                  </a:schemeClr>
                </a:solidFill>
                <a:latin typeface="+mj-lt"/>
              </a:rPr>
              <a:t>The Tide window allows the user to check the flight data for proper elevation. </a:t>
            </a:r>
          </a:p>
          <a:p>
            <a:pPr marL="342900" indent="-342900">
              <a:buFont typeface="Arial" panose="020B0604020202020204" pitchFamily="34" charset="0"/>
              <a:buChar char="•"/>
            </a:pPr>
            <a:endParaRPr lang="en-US" sz="2000" dirty="0" smtClean="0">
              <a:solidFill>
                <a:schemeClr val="tx1">
                  <a:lumMod val="65000"/>
                  <a:lumOff val="35000"/>
                </a:schemeClr>
              </a:solidFill>
              <a:latin typeface="+mj-lt"/>
            </a:endParaRPr>
          </a:p>
          <a:p>
            <a:pPr marL="342900" indent="-342900">
              <a:buFont typeface="Arial" panose="020B0604020202020204" pitchFamily="34" charset="0"/>
              <a:buChar char="•"/>
            </a:pPr>
            <a:endParaRPr lang="en-US" sz="2000" dirty="0">
              <a:solidFill>
                <a:schemeClr val="tx1">
                  <a:lumMod val="65000"/>
                  <a:lumOff val="35000"/>
                </a:schemeClr>
              </a:solidFill>
              <a:latin typeface="+mj-lt"/>
            </a:endParaRPr>
          </a:p>
          <a:p>
            <a:pPr marL="342900" indent="-342900">
              <a:buFont typeface="Arial" panose="020B0604020202020204" pitchFamily="34" charset="0"/>
              <a:buChar char="•"/>
            </a:pPr>
            <a:r>
              <a:rPr lang="en-US" sz="2000" dirty="0" smtClean="0">
                <a:solidFill>
                  <a:schemeClr val="tx1">
                    <a:lumMod val="65000"/>
                    <a:lumOff val="35000"/>
                  </a:schemeClr>
                </a:solidFill>
                <a:latin typeface="+mj-lt"/>
              </a:rPr>
              <a:t>The Pitch and Roll window allows the user to view and edit the data from the IMU if necessary. </a:t>
            </a:r>
          </a:p>
          <a:p>
            <a:pPr marL="342900" indent="-342900">
              <a:buFont typeface="Arial" panose="020B0604020202020204" pitchFamily="34" charset="0"/>
              <a:buChar char="•"/>
            </a:pPr>
            <a:endParaRPr lang="en-US" sz="2000" dirty="0" smtClean="0">
              <a:solidFill>
                <a:schemeClr val="tx1">
                  <a:lumMod val="65000"/>
                  <a:lumOff val="35000"/>
                </a:schemeClr>
              </a:solidFill>
              <a:latin typeface="+mj-lt"/>
            </a:endParaRPr>
          </a:p>
          <a:p>
            <a:pPr marL="342900" indent="-342900">
              <a:buFont typeface="Arial" panose="020B0604020202020204" pitchFamily="34" charset="0"/>
              <a:buChar char="•"/>
            </a:pPr>
            <a:endParaRPr lang="en-US" sz="2000" dirty="0" smtClean="0">
              <a:solidFill>
                <a:schemeClr val="tx1">
                  <a:lumMod val="65000"/>
                  <a:lumOff val="35000"/>
                </a:schemeClr>
              </a:solidFill>
              <a:latin typeface="+mj-lt"/>
            </a:endParaRPr>
          </a:p>
          <a:p>
            <a:pPr marL="342900" indent="-342900">
              <a:buFont typeface="Arial" panose="020B0604020202020204" pitchFamily="34" charset="0"/>
              <a:buChar char="•"/>
            </a:pPr>
            <a:r>
              <a:rPr lang="en-US" sz="2000" dirty="0" smtClean="0">
                <a:solidFill>
                  <a:schemeClr val="tx1">
                    <a:lumMod val="65000"/>
                    <a:lumOff val="35000"/>
                  </a:schemeClr>
                </a:solidFill>
                <a:latin typeface="+mj-lt"/>
              </a:rPr>
              <a:t>The Speed window allows the user the ability to QC the flight speed. </a:t>
            </a:r>
            <a:endParaRPr lang="en-US" sz="2000" dirty="0">
              <a:solidFill>
                <a:schemeClr val="tx1">
                  <a:lumMod val="65000"/>
                  <a:lumOff val="35000"/>
                </a:schemeClr>
              </a:solidFill>
              <a:latin typeface="+mj-lt"/>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3554" y="1531262"/>
            <a:ext cx="3912710" cy="15319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3553" y="4763411"/>
            <a:ext cx="3972395" cy="1275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3556" y="3088407"/>
            <a:ext cx="3972393" cy="16750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3877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Vegetation Filter</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44</a:t>
            </a:fld>
            <a:endParaRPr lang="en-US"/>
          </a:p>
        </p:txBody>
      </p:sp>
      <p:sp>
        <p:nvSpPr>
          <p:cNvPr id="4" name="TextBox 3"/>
          <p:cNvSpPr txBox="1"/>
          <p:nvPr/>
        </p:nvSpPr>
        <p:spPr>
          <a:xfrm>
            <a:off x="167640" y="1131827"/>
            <a:ext cx="2318385" cy="5016758"/>
          </a:xfrm>
          <a:prstGeom prst="rect">
            <a:avLst/>
          </a:prstGeom>
          <a:noFill/>
        </p:spPr>
        <p:txBody>
          <a:bodyPr wrap="square" rtlCol="0">
            <a:spAutoFit/>
          </a:bodyPr>
          <a:lstStyle/>
          <a:p>
            <a:r>
              <a:rPr lang="en-US" sz="1600" dirty="0" smtClean="0">
                <a:solidFill>
                  <a:schemeClr val="tx1">
                    <a:lumMod val="65000"/>
                    <a:lumOff val="35000"/>
                  </a:schemeClr>
                </a:solidFill>
              </a:rPr>
              <a:t>Accessed in MBMax64 -&gt; Profile Window.</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Interpolates ground level from min elevation</a:t>
            </a:r>
          </a:p>
          <a:p>
            <a:endParaRPr lang="en-US" sz="1600" dirty="0" smtClean="0">
              <a:solidFill>
                <a:schemeClr val="tx1">
                  <a:lumMod val="65000"/>
                  <a:lumOff val="35000"/>
                </a:schemeClr>
              </a:solidFill>
            </a:endParaRPr>
          </a:p>
          <a:p>
            <a:pPr lvl="0"/>
            <a:endParaRPr lang="en-US" sz="1600" b="1" dirty="0" smtClean="0">
              <a:solidFill>
                <a:schemeClr val="tx1">
                  <a:lumMod val="65000"/>
                  <a:lumOff val="35000"/>
                </a:schemeClr>
              </a:solidFill>
            </a:endParaRPr>
          </a:p>
          <a:p>
            <a:pPr lvl="0"/>
            <a:r>
              <a:rPr lang="en-US" sz="1600" b="1" dirty="0" smtClean="0">
                <a:solidFill>
                  <a:srgbClr val="0D739C"/>
                </a:solidFill>
              </a:rPr>
              <a:t>Window </a:t>
            </a:r>
            <a:r>
              <a:rPr lang="en-US" sz="1600" b="1" dirty="0">
                <a:solidFill>
                  <a:srgbClr val="0D739C"/>
                </a:solidFill>
              </a:rPr>
              <a:t>Size:</a:t>
            </a:r>
            <a:r>
              <a:rPr lang="en-US" sz="1600" dirty="0">
                <a:solidFill>
                  <a:srgbClr val="0D739C"/>
                </a:solidFill>
              </a:rPr>
              <a:t> </a:t>
            </a:r>
            <a:r>
              <a:rPr lang="en-US" sz="1600" dirty="0">
                <a:solidFill>
                  <a:schemeClr val="tx1">
                    <a:lumMod val="65000"/>
                    <a:lumOff val="35000"/>
                  </a:schemeClr>
                </a:solidFill>
              </a:rPr>
              <a:t>The along profile segment distance</a:t>
            </a:r>
          </a:p>
          <a:p>
            <a:endParaRPr lang="en-US" sz="1600" b="1" dirty="0" smtClean="0">
              <a:solidFill>
                <a:schemeClr val="tx1">
                  <a:lumMod val="65000"/>
                  <a:lumOff val="35000"/>
                </a:schemeClr>
              </a:solidFill>
            </a:endParaRPr>
          </a:p>
          <a:p>
            <a:r>
              <a:rPr lang="en-US" sz="1600" b="1" dirty="0" smtClean="0">
                <a:solidFill>
                  <a:srgbClr val="0D739C"/>
                </a:solidFill>
              </a:rPr>
              <a:t>Overlap </a:t>
            </a:r>
            <a:r>
              <a:rPr lang="en-US" sz="1600" b="1" dirty="0">
                <a:solidFill>
                  <a:srgbClr val="0D739C"/>
                </a:solidFill>
              </a:rPr>
              <a:t>Percent:</a:t>
            </a:r>
            <a:r>
              <a:rPr lang="en-US" sz="1600" dirty="0">
                <a:solidFill>
                  <a:srgbClr val="0D739C"/>
                </a:solidFill>
              </a:rPr>
              <a:t> </a:t>
            </a:r>
            <a:r>
              <a:rPr lang="en-US" sz="1600" dirty="0">
                <a:solidFill>
                  <a:schemeClr val="tx1">
                    <a:lumMod val="65000"/>
                    <a:lumOff val="35000"/>
                  </a:schemeClr>
                </a:solidFill>
              </a:rPr>
              <a:t>O</a:t>
            </a:r>
            <a:r>
              <a:rPr lang="en-US" sz="1600" dirty="0" smtClean="0">
                <a:solidFill>
                  <a:schemeClr val="tx1">
                    <a:lumMod val="65000"/>
                    <a:lumOff val="35000"/>
                  </a:schemeClr>
                </a:solidFill>
              </a:rPr>
              <a:t>verlap between window segments</a:t>
            </a:r>
            <a:endParaRPr lang="en-US" sz="1600" dirty="0">
              <a:solidFill>
                <a:schemeClr val="tx1">
                  <a:lumMod val="65000"/>
                  <a:lumOff val="35000"/>
                </a:schemeClr>
              </a:solidFill>
            </a:endParaRPr>
          </a:p>
          <a:p>
            <a:pPr lvl="0"/>
            <a:endParaRPr lang="en-US" sz="1600" b="1" dirty="0" smtClean="0">
              <a:solidFill>
                <a:schemeClr val="tx1">
                  <a:lumMod val="65000"/>
                  <a:lumOff val="35000"/>
                </a:schemeClr>
              </a:solidFill>
            </a:endParaRPr>
          </a:p>
          <a:p>
            <a:pPr lvl="0"/>
            <a:r>
              <a:rPr lang="en-US" sz="1600" b="1" dirty="0" smtClean="0">
                <a:solidFill>
                  <a:srgbClr val="0D739C"/>
                </a:solidFill>
              </a:rPr>
              <a:t>Gate </a:t>
            </a:r>
            <a:r>
              <a:rPr lang="en-US" sz="1600" b="1" dirty="0">
                <a:solidFill>
                  <a:srgbClr val="0D739C"/>
                </a:solidFill>
              </a:rPr>
              <a:t>Size:</a:t>
            </a:r>
            <a:r>
              <a:rPr lang="en-US" sz="1600" dirty="0">
                <a:solidFill>
                  <a:srgbClr val="0D739C"/>
                </a:solidFill>
              </a:rPr>
              <a:t> </a:t>
            </a:r>
            <a:r>
              <a:rPr lang="en-US" sz="1600" dirty="0">
                <a:solidFill>
                  <a:schemeClr val="tx1">
                    <a:lumMod val="65000"/>
                    <a:lumOff val="35000"/>
                  </a:schemeClr>
                </a:solidFill>
              </a:rPr>
              <a:t>E</a:t>
            </a:r>
            <a:r>
              <a:rPr lang="en-US" sz="1600" dirty="0" smtClean="0">
                <a:solidFill>
                  <a:schemeClr val="tx1">
                    <a:lumMod val="65000"/>
                    <a:lumOff val="35000"/>
                  </a:schemeClr>
                </a:solidFill>
              </a:rPr>
              <a:t>levation above and below interpolated ground level, filters data outside of gates</a:t>
            </a:r>
            <a:endParaRPr lang="en-US" sz="1600" dirty="0">
              <a:solidFill>
                <a:schemeClr val="tx1">
                  <a:lumMod val="65000"/>
                  <a:lumOff val="3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671" y="1724025"/>
            <a:ext cx="6382335" cy="3353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600325" y="3714750"/>
            <a:ext cx="1026793" cy="982979"/>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5671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Vegetation Filter</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45</a:t>
            </a:fld>
            <a:endParaRPr lang="en-U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707707" y="1588770"/>
            <a:ext cx="4588193" cy="2762001"/>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3"/>
          <a:stretch>
            <a:fillRect/>
          </a:stretch>
        </p:blipFill>
        <p:spPr>
          <a:xfrm>
            <a:off x="3001804" y="4298176"/>
            <a:ext cx="4404836" cy="2398534"/>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59079" y="1109514"/>
            <a:ext cx="6798946" cy="400110"/>
          </a:xfrm>
          <a:prstGeom prst="rect">
            <a:avLst/>
          </a:prstGeom>
          <a:noFill/>
        </p:spPr>
        <p:txBody>
          <a:bodyPr wrap="square" rtlCol="0">
            <a:spAutoFit/>
          </a:bodyPr>
          <a:lstStyle/>
          <a:p>
            <a:pPr marL="342900" indent="-342900">
              <a:buFont typeface="Wingdings" panose="05000000000000000000" pitchFamily="2" charset="2"/>
              <a:buChar char="v"/>
            </a:pPr>
            <a:r>
              <a:rPr lang="en-US" sz="2000" dirty="0" smtClean="0">
                <a:solidFill>
                  <a:schemeClr val="tx1">
                    <a:lumMod val="65000"/>
                    <a:lumOff val="35000"/>
                  </a:schemeClr>
                </a:solidFill>
              </a:rPr>
              <a:t>Filtering allows for analysis of ground elevations</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4976701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TIN Stockpile Volumes</a:t>
            </a:r>
            <a:endParaRPr lang="en-US" dirty="0"/>
          </a:p>
        </p:txBody>
      </p:sp>
      <p:sp>
        <p:nvSpPr>
          <p:cNvPr id="3" name="Content Placeholder 2"/>
          <p:cNvSpPr>
            <a:spLocks noGrp="1"/>
          </p:cNvSpPr>
          <p:nvPr>
            <p:ph sz="half" idx="1"/>
          </p:nvPr>
        </p:nvSpPr>
        <p:spPr>
          <a:xfrm>
            <a:off x="347472" y="5554715"/>
            <a:ext cx="8098875" cy="4519651"/>
          </a:xfrm>
        </p:spPr>
        <p:txBody>
          <a:bodyPr>
            <a:noAutofit/>
          </a:bodyPr>
          <a:lstStyle/>
          <a:p>
            <a:pPr marL="457200" indent="-457200">
              <a:buClr>
                <a:schemeClr val="tx1">
                  <a:lumMod val="50000"/>
                  <a:lumOff val="50000"/>
                </a:schemeClr>
              </a:buClr>
              <a:buFont typeface="Arial" panose="020B0604020202020204" pitchFamily="34" charset="0"/>
              <a:buChar char="•"/>
            </a:pPr>
            <a:r>
              <a:rPr lang="en-US" sz="1800" baseline="0" dirty="0" smtClean="0">
                <a:solidFill>
                  <a:schemeClr val="tx1">
                    <a:lumMod val="65000"/>
                    <a:lumOff val="35000"/>
                  </a:schemeClr>
                </a:solidFill>
              </a:rPr>
              <a:t>Quickly</a:t>
            </a:r>
            <a:r>
              <a:rPr lang="en-US" sz="1800" dirty="0" smtClean="0">
                <a:solidFill>
                  <a:schemeClr val="tx1">
                    <a:lumMod val="65000"/>
                    <a:lumOff val="35000"/>
                  </a:schemeClr>
                </a:solidFill>
              </a:rPr>
              <a:t> co</a:t>
            </a:r>
            <a:r>
              <a:rPr lang="en-US" sz="1800" baseline="0" dirty="0" smtClean="0">
                <a:solidFill>
                  <a:schemeClr val="tx1">
                    <a:lumMod val="65000"/>
                    <a:lumOff val="35000"/>
                  </a:schemeClr>
                </a:solidFill>
              </a:rPr>
              <a:t>mpute</a:t>
            </a:r>
            <a:r>
              <a:rPr lang="en-US" sz="1800" dirty="0" smtClean="0">
                <a:solidFill>
                  <a:schemeClr val="tx1">
                    <a:lumMod val="65000"/>
                    <a:lumOff val="35000"/>
                  </a:schemeClr>
                </a:solidFill>
              </a:rPr>
              <a:t> vol</a:t>
            </a:r>
            <a:r>
              <a:rPr lang="en-US" sz="1800" baseline="0" dirty="0" smtClean="0">
                <a:solidFill>
                  <a:schemeClr val="tx1">
                    <a:lumMod val="65000"/>
                    <a:lumOff val="35000"/>
                  </a:schemeClr>
                </a:solidFill>
              </a:rPr>
              <a:t>umes</a:t>
            </a:r>
            <a:r>
              <a:rPr lang="en-US" sz="1800" dirty="0">
                <a:solidFill>
                  <a:schemeClr val="tx1">
                    <a:lumMod val="65000"/>
                    <a:lumOff val="35000"/>
                  </a:schemeClr>
                </a:solidFill>
              </a:rPr>
              <a:t> </a:t>
            </a:r>
            <a:r>
              <a:rPr lang="en-US" sz="1800" dirty="0" smtClean="0">
                <a:solidFill>
                  <a:schemeClr val="tx1">
                    <a:lumMod val="65000"/>
                    <a:lumOff val="35000"/>
                  </a:schemeClr>
                </a:solidFill>
              </a:rPr>
              <a:t>of an area using a border file.</a:t>
            </a:r>
            <a:endParaRPr lang="en-US" sz="1800" baseline="0" dirty="0">
              <a:solidFill>
                <a:schemeClr val="tx1">
                  <a:lumMod val="65000"/>
                  <a:lumOff val="35000"/>
                </a:schemeClr>
              </a:solidFill>
            </a:endParaRPr>
          </a:p>
          <a:p>
            <a:pPr marL="457200" indent="-457200">
              <a:buClr>
                <a:schemeClr val="tx1">
                  <a:lumMod val="50000"/>
                  <a:lumOff val="50000"/>
                </a:schemeClr>
              </a:buClr>
              <a:buFont typeface="Arial" panose="020B0604020202020204" pitchFamily="34" charset="0"/>
              <a:buChar char="•"/>
            </a:pPr>
            <a:r>
              <a:rPr lang="en-US" sz="1800" dirty="0" smtClean="0">
                <a:solidFill>
                  <a:schemeClr val="tx1">
                    <a:lumMod val="65000"/>
                    <a:lumOff val="35000"/>
                  </a:schemeClr>
                </a:solidFill>
              </a:rPr>
              <a:t>Multiple stockpiles can be measured at one time using individual borders</a:t>
            </a:r>
          </a:p>
          <a:p>
            <a:pPr marL="457200" indent="-457200">
              <a:buClr>
                <a:schemeClr val="tx1">
                  <a:lumMod val="50000"/>
                  <a:lumOff val="50000"/>
                </a:schemeClr>
              </a:buClr>
              <a:buFont typeface="Arial" panose="020B0604020202020204" pitchFamily="34" charset="0"/>
              <a:buChar char="•"/>
            </a:pPr>
            <a:endParaRPr lang="en-US" sz="1800" baseline="0" dirty="0" smtClean="0">
              <a:solidFill>
                <a:schemeClr val="tx1">
                  <a:lumMod val="50000"/>
                  <a:lumOff val="50000"/>
                </a:schemeClr>
              </a:solidFill>
            </a:endParaRPr>
          </a:p>
        </p:txBody>
      </p:sp>
      <p:pic>
        <p:nvPicPr>
          <p:cNvPr id="1026" name="Picture 2"/>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46" t="18592" r="23450" b="13563"/>
          <a:stretch/>
        </p:blipFill>
        <p:spPr bwMode="auto">
          <a:xfrm>
            <a:off x="775402" y="1382221"/>
            <a:ext cx="6100741" cy="40090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84148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Stock Pile Volumes</a:t>
            </a:r>
            <a:endParaRPr lang="en-US" dirty="0"/>
          </a:p>
        </p:txBody>
      </p:sp>
      <p:sp>
        <p:nvSpPr>
          <p:cNvPr id="5" name="Slide Number Placeholder 4"/>
          <p:cNvSpPr>
            <a:spLocks noGrp="1"/>
          </p:cNvSpPr>
          <p:nvPr>
            <p:ph type="sldNum" sz="quarter" idx="12"/>
          </p:nvPr>
        </p:nvSpPr>
        <p:spPr/>
        <p:txBody>
          <a:bodyPr/>
          <a:lstStyle/>
          <a:p>
            <a:fld id="{85E8AA4D-0D70-493C-908B-27002ACFC956}" type="slidenum">
              <a:rPr lang="en-US" smtClean="0"/>
              <a:t>47</a:t>
            </a:fld>
            <a:endParaRPr lang="en-US"/>
          </a:p>
        </p:txBody>
      </p:sp>
      <p:pic>
        <p:nvPicPr>
          <p:cNvPr id="3" name="Picture 2"/>
          <p:cNvPicPr>
            <a:picLocks noChangeAspect="1"/>
          </p:cNvPicPr>
          <p:nvPr/>
        </p:nvPicPr>
        <p:blipFill>
          <a:blip r:embed="rId2"/>
          <a:stretch>
            <a:fillRect/>
          </a:stretch>
        </p:blipFill>
        <p:spPr>
          <a:xfrm>
            <a:off x="347472" y="1510451"/>
            <a:ext cx="7826391" cy="3441051"/>
          </a:xfrm>
          <a:prstGeom prst="rect">
            <a:avLst/>
          </a:prstGeom>
          <a:ln>
            <a:solidFill>
              <a:schemeClr val="tx1">
                <a:lumMod val="65000"/>
                <a:lumOff val="35000"/>
              </a:schemeClr>
            </a:solidFill>
          </a:ln>
        </p:spPr>
      </p:pic>
      <p:sp>
        <p:nvSpPr>
          <p:cNvPr id="4" name="TextBox 3"/>
          <p:cNvSpPr txBox="1"/>
          <p:nvPr/>
        </p:nvSpPr>
        <p:spPr>
          <a:xfrm>
            <a:off x="280798" y="5121426"/>
            <a:ext cx="6910578" cy="646331"/>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1">
                    <a:lumMod val="65000"/>
                    <a:lumOff val="35000"/>
                  </a:schemeClr>
                </a:solidFill>
              </a:rPr>
              <a:t>To begin the stockpile volume, a border file is required for each pile to be computed</a:t>
            </a:r>
            <a:endParaRPr lang="en-US" dirty="0">
              <a:solidFill>
                <a:schemeClr val="tx1">
                  <a:lumMod val="65000"/>
                  <a:lumOff val="35000"/>
                </a:schemeClr>
              </a:solidFill>
            </a:endParaRPr>
          </a:p>
        </p:txBody>
      </p:sp>
    </p:spTree>
    <p:extLst>
      <p:ext uri="{BB962C8B-B14F-4D97-AF65-F5344CB8AC3E}">
        <p14:creationId xmlns:p14="http://schemas.microsoft.com/office/powerpoint/2010/main" val="10028505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Stock Pile Volumes</a:t>
            </a:r>
            <a:endParaRPr lang="en-US" dirty="0"/>
          </a:p>
        </p:txBody>
      </p:sp>
      <p:sp>
        <p:nvSpPr>
          <p:cNvPr id="5" name="Slide Number Placeholder 4"/>
          <p:cNvSpPr>
            <a:spLocks noGrp="1"/>
          </p:cNvSpPr>
          <p:nvPr>
            <p:ph type="sldNum" sz="quarter" idx="12"/>
          </p:nvPr>
        </p:nvSpPr>
        <p:spPr/>
        <p:txBody>
          <a:bodyPr/>
          <a:lstStyle/>
          <a:p>
            <a:fld id="{85E8AA4D-0D70-493C-908B-27002ACFC956}" type="slidenum">
              <a:rPr lang="en-US" smtClean="0"/>
              <a:t>48</a:t>
            </a:fld>
            <a:endParaRPr lang="en-US"/>
          </a:p>
        </p:txBody>
      </p:sp>
      <p:sp>
        <p:nvSpPr>
          <p:cNvPr id="8" name="TextBox 7"/>
          <p:cNvSpPr txBox="1"/>
          <p:nvPr/>
        </p:nvSpPr>
        <p:spPr>
          <a:xfrm>
            <a:off x="6767770" y="2314364"/>
            <a:ext cx="2242879" cy="3139321"/>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1">
                    <a:lumMod val="65000"/>
                    <a:lumOff val="35000"/>
                  </a:schemeClr>
                </a:solidFill>
              </a:rPr>
              <a:t>Each pile is computed separately</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smtClean="0">
                <a:solidFill>
                  <a:schemeClr val="tx1">
                    <a:lumMod val="65000"/>
                    <a:lumOff val="35000"/>
                  </a:schemeClr>
                </a:solidFill>
              </a:rPr>
              <a:t>Volume, Void, Perimeter and Area are computed for each border</a:t>
            </a:r>
          </a:p>
          <a:p>
            <a:endParaRPr lang="en-US" dirty="0">
              <a:solidFill>
                <a:schemeClr val="tx1">
                  <a:lumMod val="65000"/>
                  <a:lumOff val="35000"/>
                </a:schemeClr>
              </a:solidFill>
            </a:endParaRPr>
          </a:p>
          <a:p>
            <a:endParaRPr lang="en-US" dirty="0">
              <a:solidFill>
                <a:schemeClr val="tx1">
                  <a:lumMod val="65000"/>
                  <a:lumOff val="35000"/>
                </a:schemeClr>
              </a:solidFill>
            </a:endParaRPr>
          </a:p>
        </p:txBody>
      </p:sp>
      <p:grpSp>
        <p:nvGrpSpPr>
          <p:cNvPr id="4" name="Group 3"/>
          <p:cNvGrpSpPr/>
          <p:nvPr/>
        </p:nvGrpSpPr>
        <p:grpSpPr>
          <a:xfrm>
            <a:off x="347471" y="1503680"/>
            <a:ext cx="6263301" cy="4673599"/>
            <a:chOff x="347472" y="1862667"/>
            <a:chExt cx="5667248" cy="4160580"/>
          </a:xfrm>
        </p:grpSpPr>
        <p:pic>
          <p:nvPicPr>
            <p:cNvPr id="7" name="Picture 6"/>
            <p:cNvPicPr>
              <a:picLocks noChangeAspect="1"/>
            </p:cNvPicPr>
            <p:nvPr/>
          </p:nvPicPr>
          <p:blipFill rotWithShape="1">
            <a:blip r:embed="rId2"/>
            <a:srcRect l="1053" t="10853" r="79196" b="1147"/>
            <a:stretch/>
          </p:blipFill>
          <p:spPr>
            <a:xfrm>
              <a:off x="347472" y="1862667"/>
              <a:ext cx="1230715" cy="4160580"/>
            </a:xfrm>
            <a:prstGeom prst="rect">
              <a:avLst/>
            </a:prstGeom>
            <a:ln>
              <a:solidFill>
                <a:schemeClr val="tx1"/>
              </a:solidFill>
            </a:ln>
          </p:spPr>
        </p:pic>
        <p:pic>
          <p:nvPicPr>
            <p:cNvPr id="3" name="Picture 2"/>
            <p:cNvPicPr>
              <a:picLocks noChangeAspect="1"/>
            </p:cNvPicPr>
            <p:nvPr/>
          </p:nvPicPr>
          <p:blipFill>
            <a:blip r:embed="rId3"/>
            <a:stretch>
              <a:fillRect/>
            </a:stretch>
          </p:blipFill>
          <p:spPr>
            <a:xfrm>
              <a:off x="1595639" y="1862667"/>
              <a:ext cx="4419081" cy="4150094"/>
            </a:xfrm>
            <a:prstGeom prst="rect">
              <a:avLst/>
            </a:prstGeom>
            <a:ln>
              <a:solidFill>
                <a:schemeClr val="tx1">
                  <a:lumMod val="75000"/>
                  <a:lumOff val="25000"/>
                </a:schemeClr>
              </a:solidFill>
            </a:ln>
          </p:spPr>
        </p:pic>
      </p:grpSp>
    </p:spTree>
    <p:extLst>
      <p:ext uri="{BB962C8B-B14F-4D97-AF65-F5344CB8AC3E}">
        <p14:creationId xmlns:p14="http://schemas.microsoft.com/office/powerpoint/2010/main" val="27534149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7472" y="3095625"/>
            <a:ext cx="8644128" cy="1362075"/>
          </a:xfrm>
        </p:spPr>
        <p:txBody>
          <a:bodyPr/>
          <a:lstStyle/>
          <a:p>
            <a:r>
              <a:rPr lang="en-US" dirty="0" smtClean="0"/>
              <a:t>Final Products for LiDAR Data</a:t>
            </a:r>
            <a:endParaRPr lang="en-US" dirty="0"/>
          </a:p>
        </p:txBody>
      </p:sp>
    </p:spTree>
    <p:extLst>
      <p:ext uri="{BB962C8B-B14F-4D97-AF65-F5344CB8AC3E}">
        <p14:creationId xmlns:p14="http://schemas.microsoft.com/office/powerpoint/2010/main" val="3635760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7811" y="4646764"/>
            <a:ext cx="3818042" cy="2081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USV platforms</a:t>
            </a:r>
          </a:p>
        </p:txBody>
      </p:sp>
      <p:sp>
        <p:nvSpPr>
          <p:cNvPr id="3" name="Content Placeholder 2"/>
          <p:cNvSpPr>
            <a:spLocks noGrp="1"/>
          </p:cNvSpPr>
          <p:nvPr>
            <p:ph idx="1"/>
          </p:nvPr>
        </p:nvSpPr>
        <p:spPr>
          <a:xfrm>
            <a:off x="424569" y="996740"/>
            <a:ext cx="4691185" cy="4690872"/>
          </a:xfrm>
        </p:spPr>
        <p:txBody>
          <a:bodyPr/>
          <a:lstStyle/>
          <a:p>
            <a:endParaRPr lang="en-US" sz="2000" dirty="0">
              <a:solidFill>
                <a:schemeClr val="tx1">
                  <a:lumMod val="65000"/>
                  <a:lumOff val="35000"/>
                </a:schemeClr>
              </a:solidFill>
            </a:endParaRPr>
          </a:p>
          <a:p>
            <a:r>
              <a:rPr lang="en-US" sz="2000" dirty="0">
                <a:solidFill>
                  <a:schemeClr val="tx1">
                    <a:lumMod val="65000"/>
                    <a:lumOff val="35000"/>
                  </a:schemeClr>
                </a:solidFill>
              </a:rPr>
              <a:t>Seafloor Systems </a:t>
            </a:r>
            <a:r>
              <a:rPr lang="en-US" sz="2000" dirty="0" err="1">
                <a:solidFill>
                  <a:schemeClr val="tx1">
                    <a:lumMod val="65000"/>
                    <a:lumOff val="35000"/>
                  </a:schemeClr>
                </a:solidFill>
              </a:rPr>
              <a:t>EchoBoat</a:t>
            </a:r>
            <a:endParaRPr lang="en-US" sz="2000" dirty="0">
              <a:solidFill>
                <a:schemeClr val="tx1">
                  <a:lumMod val="65000"/>
                  <a:lumOff val="35000"/>
                </a:schemeClr>
              </a:solidFill>
            </a:endParaRPr>
          </a:p>
          <a:p>
            <a:endParaRPr lang="en-US"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5</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19" y="1833807"/>
            <a:ext cx="2894965" cy="2887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437247" y="4246654"/>
            <a:ext cx="2038187" cy="400110"/>
          </a:xfrm>
          <a:prstGeom prst="rect">
            <a:avLst/>
          </a:prstGeom>
          <a:noFill/>
        </p:spPr>
        <p:txBody>
          <a:bodyPr wrap="none" rtlCol="0">
            <a:spAutoFit/>
          </a:bodyPr>
          <a:lstStyle/>
          <a:p>
            <a:r>
              <a:rPr lang="en-US" sz="2000" dirty="0">
                <a:solidFill>
                  <a:schemeClr val="tx1">
                    <a:lumMod val="65000"/>
                    <a:lumOff val="35000"/>
                  </a:schemeClr>
                </a:solidFill>
              </a:rPr>
              <a:t>Teledyne Z Boat</a:t>
            </a:r>
          </a:p>
        </p:txBody>
      </p:sp>
      <p:sp>
        <p:nvSpPr>
          <p:cNvPr id="5" name="TextBox 4"/>
          <p:cNvSpPr txBox="1"/>
          <p:nvPr/>
        </p:nvSpPr>
        <p:spPr>
          <a:xfrm>
            <a:off x="5916637" y="1428742"/>
            <a:ext cx="3368040" cy="369332"/>
          </a:xfrm>
          <a:prstGeom prst="rect">
            <a:avLst/>
          </a:prstGeom>
          <a:noFill/>
        </p:spPr>
        <p:txBody>
          <a:bodyPr wrap="square" rtlCol="0">
            <a:spAutoFit/>
          </a:bodyPr>
          <a:lstStyle/>
          <a:p>
            <a:r>
              <a:rPr lang="en-US" dirty="0" err="1">
                <a:solidFill>
                  <a:schemeClr val="tx1">
                    <a:lumMod val="65000"/>
                    <a:lumOff val="35000"/>
                  </a:schemeClr>
                </a:solidFill>
              </a:rPr>
              <a:t>HyCat</a:t>
            </a:r>
            <a:endParaRPr lang="en-US" dirty="0">
              <a:solidFill>
                <a:schemeClr val="tx1">
                  <a:lumMod val="65000"/>
                  <a:lumOff val="35000"/>
                </a:schemeClr>
              </a:solidFill>
            </a:endParaRPr>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896" t="3742" b="2924"/>
          <a:stretch/>
        </p:blipFill>
        <p:spPr bwMode="auto">
          <a:xfrm>
            <a:off x="4101348" y="1850437"/>
            <a:ext cx="4278420" cy="2423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9078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RGB Point Clouds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50</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6128" y="1630998"/>
            <a:ext cx="4640581"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30998"/>
            <a:ext cx="4169453"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33350" y="4930140"/>
            <a:ext cx="7254240" cy="646331"/>
          </a:xfrm>
          <a:prstGeom prst="rect">
            <a:avLst/>
          </a:prstGeom>
          <a:noFill/>
        </p:spPr>
        <p:txBody>
          <a:bodyPr wrap="square" rtlCol="0">
            <a:spAutoFit/>
          </a:bodyPr>
          <a:lstStyle/>
          <a:p>
            <a:pPr marL="285750" indent="-285750">
              <a:buFont typeface="Wingdings" panose="05000000000000000000" pitchFamily="2" charset="2"/>
              <a:buChar char="v"/>
            </a:pPr>
            <a:r>
              <a:rPr lang="en-US" dirty="0" smtClean="0">
                <a:solidFill>
                  <a:schemeClr val="tx1">
                    <a:lumMod val="65000"/>
                    <a:lumOff val="35000"/>
                  </a:schemeClr>
                </a:solidFill>
              </a:rPr>
              <a:t>You can import </a:t>
            </a:r>
            <a:r>
              <a:rPr lang="en-US" dirty="0" err="1">
                <a:solidFill>
                  <a:schemeClr val="tx1">
                    <a:lumMod val="65000"/>
                    <a:lumOff val="35000"/>
                  </a:schemeClr>
                </a:solidFill>
              </a:rPr>
              <a:t>G</a:t>
            </a:r>
            <a:r>
              <a:rPr lang="en-US" dirty="0" err="1" smtClean="0">
                <a:solidFill>
                  <a:schemeClr val="tx1">
                    <a:lumMod val="65000"/>
                    <a:lumOff val="35000"/>
                  </a:schemeClr>
                </a:solidFill>
              </a:rPr>
              <a:t>eotiffs</a:t>
            </a:r>
            <a:r>
              <a:rPr lang="en-US" dirty="0" smtClean="0">
                <a:solidFill>
                  <a:schemeClr val="tx1">
                    <a:lumMod val="65000"/>
                    <a:lumOff val="35000"/>
                  </a:schemeClr>
                </a:solidFill>
              </a:rPr>
              <a:t> into Hypack Real Time Cloud to color your XYZ file with RGB colors; producing a realistic looking point cloud!</a:t>
            </a:r>
            <a:endParaRPr lang="en-US" dirty="0">
              <a:solidFill>
                <a:schemeClr val="tx1">
                  <a:lumMod val="65000"/>
                  <a:lumOff val="35000"/>
                </a:schemeClr>
              </a:solidFill>
            </a:endParaRPr>
          </a:p>
        </p:txBody>
      </p:sp>
    </p:spTree>
    <p:extLst>
      <p:ext uri="{BB962C8B-B14F-4D97-AF65-F5344CB8AC3E}">
        <p14:creationId xmlns:p14="http://schemas.microsoft.com/office/powerpoint/2010/main" val="14323413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Exportable Products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51</a:t>
            </a:fld>
            <a:endParaRPr lang="en-US"/>
          </a:p>
        </p:txBody>
      </p:sp>
      <p:pic>
        <p:nvPicPr>
          <p:cNvPr id="4" name="Content Placeholder 4"/>
          <p:cNvPicPr>
            <a:picLocks noChangeAspect="1"/>
          </p:cNvPicPr>
          <p:nvPr/>
        </p:nvPicPr>
        <p:blipFill>
          <a:blip r:embed="rId2"/>
          <a:stretch>
            <a:fillRect/>
          </a:stretch>
        </p:blipFill>
        <p:spPr>
          <a:xfrm>
            <a:off x="310516" y="3517600"/>
            <a:ext cx="4358150" cy="2324100"/>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644" y="1110886"/>
            <a:ext cx="2553145" cy="1822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765" y="2650825"/>
            <a:ext cx="3914615" cy="32004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4840765" y="5995497"/>
            <a:ext cx="3421380" cy="369332"/>
          </a:xfrm>
          <a:prstGeom prst="rect">
            <a:avLst/>
          </a:prstGeom>
          <a:noFill/>
        </p:spPr>
        <p:txBody>
          <a:bodyPr wrap="square" rtlCol="0">
            <a:spAutoFit/>
          </a:bodyPr>
          <a:lstStyle/>
          <a:p>
            <a:r>
              <a:rPr lang="en-US" dirty="0" smtClean="0">
                <a:solidFill>
                  <a:schemeClr val="tx1">
                    <a:lumMod val="65000"/>
                    <a:lumOff val="35000"/>
                  </a:schemeClr>
                </a:solidFill>
              </a:rPr>
              <a:t>Portable web cloud format</a:t>
            </a:r>
            <a:endParaRPr lang="en-US" dirty="0">
              <a:solidFill>
                <a:schemeClr val="tx1">
                  <a:lumMod val="65000"/>
                  <a:lumOff val="35000"/>
                </a:schemeClr>
              </a:solidFill>
            </a:endParaRPr>
          </a:p>
        </p:txBody>
      </p:sp>
      <p:sp>
        <p:nvSpPr>
          <p:cNvPr id="8" name="TextBox 7"/>
          <p:cNvSpPr txBox="1"/>
          <p:nvPr/>
        </p:nvSpPr>
        <p:spPr>
          <a:xfrm>
            <a:off x="240254" y="3043714"/>
            <a:ext cx="2553145" cy="369332"/>
          </a:xfrm>
          <a:prstGeom prst="rect">
            <a:avLst/>
          </a:prstGeom>
          <a:noFill/>
        </p:spPr>
        <p:txBody>
          <a:bodyPr wrap="square" rtlCol="0">
            <a:spAutoFit/>
          </a:bodyPr>
          <a:lstStyle/>
          <a:p>
            <a:r>
              <a:rPr lang="en-US" dirty="0" err="1" smtClean="0">
                <a:solidFill>
                  <a:schemeClr val="tx1">
                    <a:lumMod val="65000"/>
                    <a:lumOff val="35000"/>
                  </a:schemeClr>
                </a:solidFill>
              </a:rPr>
              <a:t>Autocad</a:t>
            </a:r>
            <a:r>
              <a:rPr lang="en-US" dirty="0" smtClean="0">
                <a:solidFill>
                  <a:schemeClr val="tx1">
                    <a:lumMod val="65000"/>
                    <a:lumOff val="35000"/>
                  </a:schemeClr>
                </a:solidFill>
              </a:rPr>
              <a:t> DXF</a:t>
            </a:r>
            <a:endParaRPr lang="en-US" dirty="0">
              <a:solidFill>
                <a:schemeClr val="tx1">
                  <a:lumMod val="65000"/>
                  <a:lumOff val="35000"/>
                </a:schemeClr>
              </a:solidFill>
            </a:endParaRPr>
          </a:p>
        </p:txBody>
      </p:sp>
      <p:sp>
        <p:nvSpPr>
          <p:cNvPr id="9" name="TextBox 8"/>
          <p:cNvSpPr txBox="1"/>
          <p:nvPr/>
        </p:nvSpPr>
        <p:spPr>
          <a:xfrm>
            <a:off x="243841" y="5898850"/>
            <a:ext cx="4358150" cy="380999"/>
          </a:xfrm>
          <a:prstGeom prst="rect">
            <a:avLst/>
          </a:prstGeom>
          <a:noFill/>
        </p:spPr>
        <p:txBody>
          <a:bodyPr wrap="square" rtlCol="0">
            <a:spAutoFit/>
          </a:bodyPr>
          <a:lstStyle/>
          <a:p>
            <a:r>
              <a:rPr lang="en-US" dirty="0" smtClean="0">
                <a:solidFill>
                  <a:schemeClr val="tx1">
                    <a:lumMod val="65000"/>
                    <a:lumOff val="35000"/>
                  </a:schemeClr>
                </a:solidFill>
              </a:rPr>
              <a:t>Point cloud colored by RGB</a:t>
            </a:r>
            <a:endParaRPr lang="en-US" dirty="0">
              <a:solidFill>
                <a:schemeClr val="tx1">
                  <a:lumMod val="65000"/>
                  <a:lumOff val="35000"/>
                </a:schemeClr>
              </a:solidFill>
            </a:endParaRPr>
          </a:p>
        </p:txBody>
      </p:sp>
    </p:spTree>
    <p:extLst>
      <p:ext uri="{BB962C8B-B14F-4D97-AF65-F5344CB8AC3E}">
        <p14:creationId xmlns:p14="http://schemas.microsoft.com/office/powerpoint/2010/main" val="588680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7947" y="2960370"/>
            <a:ext cx="8644128" cy="1362075"/>
          </a:xfrm>
        </p:spPr>
        <p:txBody>
          <a:bodyPr/>
          <a:lstStyle/>
          <a:p>
            <a:r>
              <a:rPr lang="en-US" dirty="0" smtClean="0"/>
              <a:t>Payload System </a:t>
            </a:r>
            <a:r>
              <a:rPr lang="en-US" dirty="0"/>
              <a:t>S</a:t>
            </a:r>
            <a:r>
              <a:rPr lang="en-US" dirty="0" smtClean="0"/>
              <a:t>pecifications</a:t>
            </a:r>
            <a:endParaRPr lang="en-US" dirty="0"/>
          </a:p>
        </p:txBody>
      </p:sp>
    </p:spTree>
    <p:extLst>
      <p:ext uri="{BB962C8B-B14F-4D97-AF65-F5344CB8AC3E}">
        <p14:creationId xmlns:p14="http://schemas.microsoft.com/office/powerpoint/2010/main" val="932526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Payload Overview</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53</a:t>
            </a:fld>
            <a:endParaRPr lang="en-US"/>
          </a:p>
        </p:txBody>
      </p:sp>
      <p:sp>
        <p:nvSpPr>
          <p:cNvPr id="4" name="Rectangle 3"/>
          <p:cNvSpPr/>
          <p:nvPr/>
        </p:nvSpPr>
        <p:spPr>
          <a:xfrm>
            <a:off x="371475" y="1531055"/>
            <a:ext cx="8277225" cy="4401205"/>
          </a:xfrm>
          <a:prstGeom prst="rect">
            <a:avLst/>
          </a:prstGeom>
        </p:spPr>
        <p:txBody>
          <a:bodyPr wrap="square">
            <a:spAutoFit/>
          </a:bodyPr>
          <a:lstStyle/>
          <a:p>
            <a:r>
              <a:rPr lang="en-US" sz="2000" dirty="0" smtClean="0">
                <a:solidFill>
                  <a:schemeClr val="tx1">
                    <a:lumMod val="65000"/>
                    <a:lumOff val="35000"/>
                  </a:schemeClr>
                </a:solidFill>
              </a:rPr>
              <a:t>-   Computer </a:t>
            </a:r>
            <a:r>
              <a:rPr lang="en-US" sz="2000" dirty="0">
                <a:solidFill>
                  <a:schemeClr val="tx1">
                    <a:lumMod val="65000"/>
                    <a:lumOff val="35000"/>
                  </a:schemeClr>
                </a:solidFill>
              </a:rPr>
              <a:t>running WINDOWS 10</a:t>
            </a:r>
          </a:p>
          <a:p>
            <a:r>
              <a:rPr lang="en-US" sz="2000" dirty="0" smtClean="0">
                <a:solidFill>
                  <a:schemeClr val="tx1">
                    <a:lumMod val="65000"/>
                    <a:lumOff val="35000"/>
                  </a:schemeClr>
                </a:solidFill>
              </a:rPr>
              <a:t> 	</a:t>
            </a:r>
            <a:r>
              <a:rPr lang="en-US" sz="1600" b="1" dirty="0" smtClean="0">
                <a:solidFill>
                  <a:srgbClr val="0D739C"/>
                </a:solidFill>
              </a:rPr>
              <a:t>HYPACK MAX® </a:t>
            </a:r>
            <a:r>
              <a:rPr lang="en-US" sz="1600" b="1" dirty="0">
                <a:solidFill>
                  <a:srgbClr val="0D739C"/>
                </a:solidFill>
              </a:rPr>
              <a:t>/ HYSWEEP® </a:t>
            </a:r>
            <a:r>
              <a:rPr lang="en-US" sz="1600" b="1" dirty="0" smtClean="0">
                <a:solidFill>
                  <a:srgbClr val="0D739C"/>
                </a:solidFill>
              </a:rPr>
              <a:t>Software license</a:t>
            </a:r>
          </a:p>
          <a:p>
            <a:endParaRPr lang="en-US" sz="2000" dirty="0">
              <a:solidFill>
                <a:schemeClr val="tx1">
                  <a:lumMod val="65000"/>
                  <a:lumOff val="35000"/>
                </a:schemeClr>
              </a:solidFill>
            </a:endParaRPr>
          </a:p>
          <a:p>
            <a:r>
              <a:rPr lang="en-US" sz="2000" dirty="0" smtClean="0">
                <a:solidFill>
                  <a:schemeClr val="tx1">
                    <a:lumMod val="65000"/>
                    <a:lumOff val="35000"/>
                  </a:schemeClr>
                </a:solidFill>
              </a:rPr>
              <a:t>-   </a:t>
            </a:r>
            <a:r>
              <a:rPr lang="en-US" sz="2000" dirty="0" err="1" smtClean="0">
                <a:solidFill>
                  <a:schemeClr val="tx1">
                    <a:lumMod val="65000"/>
                    <a:lumOff val="35000"/>
                  </a:schemeClr>
                </a:solidFill>
              </a:rPr>
              <a:t>Velodyne</a:t>
            </a:r>
            <a:r>
              <a:rPr lang="en-US" sz="2000" dirty="0" smtClean="0">
                <a:solidFill>
                  <a:schemeClr val="tx1">
                    <a:lumMod val="65000"/>
                    <a:lumOff val="35000"/>
                  </a:schemeClr>
                </a:solidFill>
              </a:rPr>
              <a:t> </a:t>
            </a:r>
            <a:r>
              <a:rPr lang="en-US" sz="2000" dirty="0">
                <a:solidFill>
                  <a:schemeClr val="tx1">
                    <a:lumMod val="65000"/>
                    <a:lumOff val="35000"/>
                  </a:schemeClr>
                </a:solidFill>
              </a:rPr>
              <a:t>VLP-16 </a:t>
            </a:r>
            <a:r>
              <a:rPr lang="en-US" sz="2000" dirty="0" smtClean="0">
                <a:solidFill>
                  <a:schemeClr val="tx1">
                    <a:lumMod val="65000"/>
                    <a:lumOff val="35000"/>
                  </a:schemeClr>
                </a:solidFill>
              </a:rPr>
              <a:t>Puck Lite LiDAR unit</a:t>
            </a:r>
          </a:p>
          <a:p>
            <a:endParaRPr lang="en-US" sz="2000" dirty="0" smtClean="0">
              <a:solidFill>
                <a:schemeClr val="tx1">
                  <a:lumMod val="65000"/>
                  <a:lumOff val="35000"/>
                </a:schemeClr>
              </a:solidFill>
            </a:endParaRPr>
          </a:p>
          <a:p>
            <a:endParaRPr lang="en-US" sz="2000" dirty="0">
              <a:solidFill>
                <a:schemeClr val="tx1">
                  <a:lumMod val="65000"/>
                  <a:lumOff val="35000"/>
                </a:schemeClr>
              </a:solidFill>
            </a:endParaRPr>
          </a:p>
          <a:p>
            <a:pPr marL="285750" indent="-285750">
              <a:buFontTx/>
              <a:buChar char="-"/>
            </a:pPr>
            <a:r>
              <a:rPr lang="en-US" sz="2000" dirty="0" smtClean="0">
                <a:solidFill>
                  <a:schemeClr val="tx1">
                    <a:lumMod val="65000"/>
                    <a:lumOff val="35000"/>
                  </a:schemeClr>
                </a:solidFill>
              </a:rPr>
              <a:t>SBG Ellipse-2D </a:t>
            </a:r>
            <a:r>
              <a:rPr lang="en-US" sz="2000" dirty="0">
                <a:solidFill>
                  <a:schemeClr val="tx1">
                    <a:lumMod val="65000"/>
                    <a:lumOff val="35000"/>
                  </a:schemeClr>
                </a:solidFill>
              </a:rPr>
              <a:t>Dual Antenna compact inertial navigation system with integrated Dual-antenna survey-grade RTK GNSS </a:t>
            </a:r>
            <a:r>
              <a:rPr lang="en-US" sz="2000" dirty="0" smtClean="0">
                <a:solidFill>
                  <a:schemeClr val="tx1">
                    <a:lumMod val="65000"/>
                    <a:lumOff val="35000"/>
                  </a:schemeClr>
                </a:solidFill>
              </a:rPr>
              <a:t>receiver</a:t>
            </a:r>
          </a:p>
          <a:p>
            <a:endParaRPr lang="en-US" sz="2000" dirty="0" smtClean="0">
              <a:solidFill>
                <a:schemeClr val="tx1">
                  <a:lumMod val="65000"/>
                  <a:lumOff val="35000"/>
                </a:schemeClr>
              </a:solidFill>
            </a:endParaRPr>
          </a:p>
          <a:p>
            <a:pPr marL="285750" indent="-285750">
              <a:buFontTx/>
              <a:buChar char="-"/>
            </a:pPr>
            <a:r>
              <a:rPr lang="en-US" sz="2000" dirty="0" smtClean="0">
                <a:solidFill>
                  <a:schemeClr val="tx1">
                    <a:lumMod val="65000"/>
                    <a:lumOff val="35000"/>
                  </a:schemeClr>
                </a:solidFill>
              </a:rPr>
              <a:t>Onboard </a:t>
            </a:r>
            <a:r>
              <a:rPr lang="en-US" sz="2000" dirty="0">
                <a:solidFill>
                  <a:schemeClr val="tx1">
                    <a:lumMod val="65000"/>
                    <a:lumOff val="35000"/>
                  </a:schemeClr>
                </a:solidFill>
              </a:rPr>
              <a:t>rechargeable power supply with 3 hours run </a:t>
            </a:r>
            <a:r>
              <a:rPr lang="en-US" sz="2000" dirty="0" smtClean="0">
                <a:solidFill>
                  <a:schemeClr val="tx1">
                    <a:lumMod val="65000"/>
                    <a:lumOff val="35000"/>
                  </a:schemeClr>
                </a:solidFill>
              </a:rPr>
              <a:t>time</a:t>
            </a:r>
          </a:p>
          <a:p>
            <a:pPr marL="285750" indent="-285750">
              <a:buFontTx/>
              <a:buChar char="-"/>
            </a:pPr>
            <a:endParaRPr lang="en-US" sz="2000" dirty="0">
              <a:solidFill>
                <a:schemeClr val="tx1">
                  <a:lumMod val="65000"/>
                  <a:lumOff val="35000"/>
                </a:schemeClr>
              </a:solidFill>
            </a:endParaRPr>
          </a:p>
          <a:p>
            <a:pPr marL="285750" indent="-285750">
              <a:buFontTx/>
              <a:buChar char="-"/>
            </a:pPr>
            <a:r>
              <a:rPr lang="en-US" sz="2000" dirty="0" smtClean="0">
                <a:solidFill>
                  <a:schemeClr val="tx1">
                    <a:lumMod val="65000"/>
                    <a:lumOff val="35000"/>
                  </a:schemeClr>
                </a:solidFill>
              </a:rPr>
              <a:t>IP67 rated enclosure with extendable and retractable antenna arms</a:t>
            </a:r>
          </a:p>
          <a:p>
            <a:pPr marL="285750" indent="-285750">
              <a:buFontTx/>
              <a:buChar char="-"/>
            </a:pPr>
            <a:endParaRPr lang="en-US" sz="2000" dirty="0">
              <a:solidFill>
                <a:schemeClr val="tx1">
                  <a:lumMod val="65000"/>
                  <a:lumOff val="35000"/>
                </a:schemeClr>
              </a:solidFill>
            </a:endParaRPr>
          </a:p>
          <a:p>
            <a:pPr marL="285750" indent="-285750">
              <a:buFontTx/>
              <a:buChar char="-"/>
            </a:pPr>
            <a:r>
              <a:rPr lang="en-US" sz="2000" dirty="0" smtClean="0">
                <a:solidFill>
                  <a:schemeClr val="tx1">
                    <a:lumMod val="65000"/>
                    <a:lumOff val="35000"/>
                  </a:schemeClr>
                </a:solidFill>
              </a:rPr>
              <a:t>Pelican case for secure transport that houses spares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95310">
            <a:off x="3254899" y="839690"/>
            <a:ext cx="5657780" cy="4243336"/>
          </a:xfrm>
          <a:prstGeom prst="rect">
            <a:avLst/>
          </a:prstGeom>
        </p:spPr>
      </p:pic>
    </p:spTree>
    <p:extLst>
      <p:ext uri="{BB962C8B-B14F-4D97-AF65-F5344CB8AC3E}">
        <p14:creationId xmlns:p14="http://schemas.microsoft.com/office/powerpoint/2010/main" val="21009626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Capabilities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54</a:t>
            </a:fld>
            <a:endParaRPr lang="en-US"/>
          </a:p>
        </p:txBody>
      </p:sp>
      <p:sp>
        <p:nvSpPr>
          <p:cNvPr id="4" name="Rectangle 3"/>
          <p:cNvSpPr/>
          <p:nvPr/>
        </p:nvSpPr>
        <p:spPr>
          <a:xfrm>
            <a:off x="327660" y="1172200"/>
            <a:ext cx="8492490" cy="4093428"/>
          </a:xfrm>
          <a:prstGeom prst="rect">
            <a:avLst/>
          </a:prstGeom>
        </p:spPr>
        <p:txBody>
          <a:bodyPr wrap="square">
            <a:spAutoFit/>
          </a:bodyPr>
          <a:lstStyle/>
          <a:p>
            <a:endParaRPr lang="en-US" sz="2000" dirty="0"/>
          </a:p>
          <a:p>
            <a:r>
              <a:rPr lang="en-US" sz="2000" dirty="0">
                <a:solidFill>
                  <a:schemeClr val="tx1">
                    <a:lumMod val="65000"/>
                    <a:lumOff val="35000"/>
                  </a:schemeClr>
                </a:solidFill>
              </a:rPr>
              <a:t>-</a:t>
            </a:r>
            <a:r>
              <a:rPr lang="en-US" sz="2000" dirty="0" smtClean="0">
                <a:solidFill>
                  <a:schemeClr val="tx1">
                    <a:lumMod val="65000"/>
                    <a:lumOff val="35000"/>
                  </a:schemeClr>
                </a:solidFill>
              </a:rPr>
              <a:t>Fully </a:t>
            </a:r>
            <a:r>
              <a:rPr lang="en-US" sz="2000" dirty="0">
                <a:solidFill>
                  <a:schemeClr val="tx1">
                    <a:lumMod val="65000"/>
                    <a:lumOff val="35000"/>
                  </a:schemeClr>
                </a:solidFill>
              </a:rPr>
              <a:t>contained LiDAR data collection </a:t>
            </a:r>
            <a:r>
              <a:rPr lang="en-US" sz="2000" dirty="0" smtClean="0">
                <a:solidFill>
                  <a:schemeClr val="tx1">
                    <a:lumMod val="65000"/>
                    <a:lumOff val="35000"/>
                  </a:schemeClr>
                </a:solidFill>
              </a:rPr>
              <a:t>tool </a:t>
            </a:r>
            <a:r>
              <a:rPr lang="en-US" sz="2000" dirty="0">
                <a:solidFill>
                  <a:schemeClr val="tx1">
                    <a:lumMod val="65000"/>
                    <a:lumOff val="35000"/>
                  </a:schemeClr>
                </a:solidFill>
              </a:rPr>
              <a:t>with GNSS </a:t>
            </a:r>
            <a:endParaRPr lang="en-US" sz="2000" dirty="0" smtClean="0">
              <a:solidFill>
                <a:schemeClr val="tx1">
                  <a:lumMod val="65000"/>
                  <a:lumOff val="35000"/>
                </a:schemeClr>
              </a:solidFill>
            </a:endParaRPr>
          </a:p>
          <a:p>
            <a:pPr marL="342900" indent="-342900">
              <a:buClr>
                <a:srgbClr val="0D739C"/>
              </a:buClr>
              <a:buFont typeface="Wingdings" panose="05000000000000000000" pitchFamily="2" charset="2"/>
              <a:buChar char="Ø"/>
            </a:pPr>
            <a:r>
              <a:rPr lang="en-US" sz="2000" dirty="0">
                <a:solidFill>
                  <a:schemeClr val="tx1">
                    <a:lumMod val="65000"/>
                    <a:lumOff val="35000"/>
                  </a:schemeClr>
                </a:solidFill>
              </a:rPr>
              <a:t>	</a:t>
            </a:r>
            <a:r>
              <a:rPr lang="en-US" sz="2000" dirty="0" smtClean="0">
                <a:solidFill>
                  <a:srgbClr val="0D739C"/>
                </a:solidFill>
              </a:rPr>
              <a:t>Independent, stand alone solution</a:t>
            </a:r>
          </a:p>
          <a:p>
            <a:endParaRPr lang="en-US" sz="2000" dirty="0" smtClean="0">
              <a:solidFill>
                <a:schemeClr val="tx1">
                  <a:lumMod val="65000"/>
                  <a:lumOff val="35000"/>
                </a:schemeClr>
              </a:solidFill>
            </a:endParaRPr>
          </a:p>
          <a:p>
            <a:r>
              <a:rPr lang="en-US" sz="2000" dirty="0">
                <a:solidFill>
                  <a:schemeClr val="tx1">
                    <a:lumMod val="65000"/>
                    <a:lumOff val="35000"/>
                  </a:schemeClr>
                </a:solidFill>
              </a:rPr>
              <a:t>-</a:t>
            </a:r>
            <a:r>
              <a:rPr lang="en-US" sz="2000" dirty="0" smtClean="0">
                <a:solidFill>
                  <a:schemeClr val="tx1">
                    <a:lumMod val="65000"/>
                    <a:lumOff val="35000"/>
                  </a:schemeClr>
                </a:solidFill>
              </a:rPr>
              <a:t>Fixed antenna offsets (1m) eliminate need for repeat heading calibrations</a:t>
            </a:r>
          </a:p>
          <a:p>
            <a:endParaRPr lang="en-US" sz="2000" dirty="0" smtClean="0">
              <a:solidFill>
                <a:schemeClr val="tx1">
                  <a:lumMod val="65000"/>
                  <a:lumOff val="35000"/>
                </a:schemeClr>
              </a:solidFill>
            </a:endParaRPr>
          </a:p>
          <a:p>
            <a:r>
              <a:rPr lang="en-US" sz="2000" dirty="0">
                <a:solidFill>
                  <a:schemeClr val="tx1">
                    <a:lumMod val="65000"/>
                    <a:lumOff val="35000"/>
                  </a:schemeClr>
                </a:solidFill>
              </a:rPr>
              <a:t>-</a:t>
            </a:r>
            <a:r>
              <a:rPr lang="en-US" sz="2000" dirty="0" smtClean="0">
                <a:solidFill>
                  <a:schemeClr val="tx1">
                    <a:lumMod val="65000"/>
                    <a:lumOff val="35000"/>
                  </a:schemeClr>
                </a:solidFill>
              </a:rPr>
              <a:t>Can </a:t>
            </a:r>
            <a:r>
              <a:rPr lang="en-US" sz="2000" dirty="0">
                <a:solidFill>
                  <a:schemeClr val="tx1">
                    <a:lumMod val="65000"/>
                    <a:lumOff val="35000"/>
                  </a:schemeClr>
                </a:solidFill>
              </a:rPr>
              <a:t>be mounted on any vehicle platform including </a:t>
            </a:r>
            <a:r>
              <a:rPr lang="en-US" sz="2000" dirty="0" smtClean="0">
                <a:solidFill>
                  <a:schemeClr val="tx1">
                    <a:lumMod val="65000"/>
                    <a:lumOff val="35000"/>
                  </a:schemeClr>
                </a:solidFill>
              </a:rPr>
              <a:t>UAV’s</a:t>
            </a:r>
          </a:p>
          <a:p>
            <a:endParaRPr lang="en-US" sz="2000" dirty="0">
              <a:solidFill>
                <a:schemeClr val="tx1">
                  <a:lumMod val="65000"/>
                  <a:lumOff val="35000"/>
                </a:schemeClr>
              </a:solidFill>
            </a:endParaRPr>
          </a:p>
          <a:p>
            <a:r>
              <a:rPr lang="en-US" sz="2000" dirty="0">
                <a:solidFill>
                  <a:schemeClr val="tx1">
                    <a:lumMod val="65000"/>
                    <a:lumOff val="35000"/>
                  </a:schemeClr>
                </a:solidFill>
              </a:rPr>
              <a:t>-</a:t>
            </a:r>
            <a:r>
              <a:rPr lang="en-US" sz="2000" dirty="0" smtClean="0">
                <a:solidFill>
                  <a:schemeClr val="tx1">
                    <a:lumMod val="65000"/>
                    <a:lumOff val="35000"/>
                  </a:schemeClr>
                </a:solidFill>
              </a:rPr>
              <a:t>System weight is </a:t>
            </a:r>
            <a:r>
              <a:rPr lang="en-US" sz="2000" dirty="0">
                <a:solidFill>
                  <a:schemeClr val="tx1">
                    <a:lumMod val="65000"/>
                    <a:lumOff val="35000"/>
                  </a:schemeClr>
                </a:solidFill>
              </a:rPr>
              <a:t>7.5 </a:t>
            </a:r>
            <a:r>
              <a:rPr lang="en-US" sz="2000" dirty="0" err="1" smtClean="0">
                <a:solidFill>
                  <a:schemeClr val="tx1">
                    <a:lumMod val="65000"/>
                    <a:lumOff val="35000"/>
                  </a:schemeClr>
                </a:solidFill>
              </a:rPr>
              <a:t>lbs</a:t>
            </a:r>
            <a:endParaRPr lang="en-US" sz="2000" dirty="0" smtClean="0">
              <a:solidFill>
                <a:schemeClr val="tx1">
                  <a:lumMod val="65000"/>
                  <a:lumOff val="35000"/>
                </a:schemeClr>
              </a:solidFill>
            </a:endParaRPr>
          </a:p>
          <a:p>
            <a:endParaRPr lang="en-US" sz="2000" dirty="0">
              <a:solidFill>
                <a:schemeClr val="tx1">
                  <a:lumMod val="65000"/>
                  <a:lumOff val="35000"/>
                </a:schemeClr>
              </a:solidFill>
            </a:endParaRPr>
          </a:p>
          <a:p>
            <a:r>
              <a:rPr lang="en-US" sz="2000" dirty="0">
                <a:solidFill>
                  <a:schemeClr val="tx1">
                    <a:lumMod val="65000"/>
                    <a:lumOff val="35000"/>
                  </a:schemeClr>
                </a:solidFill>
              </a:rPr>
              <a:t>-</a:t>
            </a:r>
            <a:r>
              <a:rPr lang="en-US" sz="2000" dirty="0" smtClean="0">
                <a:solidFill>
                  <a:schemeClr val="tx1">
                    <a:lumMod val="65000"/>
                    <a:lumOff val="35000"/>
                  </a:schemeClr>
                </a:solidFill>
              </a:rPr>
              <a:t>Can </a:t>
            </a:r>
            <a:r>
              <a:rPr lang="en-US" sz="2000" dirty="0">
                <a:solidFill>
                  <a:schemeClr val="tx1">
                    <a:lumMod val="65000"/>
                    <a:lumOff val="35000"/>
                  </a:schemeClr>
                </a:solidFill>
              </a:rPr>
              <a:t>fit on any industrial drone that can lift 7.5 </a:t>
            </a:r>
            <a:r>
              <a:rPr lang="en-US" sz="2000" dirty="0" err="1">
                <a:solidFill>
                  <a:schemeClr val="tx1">
                    <a:lumMod val="65000"/>
                    <a:lumOff val="35000"/>
                  </a:schemeClr>
                </a:solidFill>
              </a:rPr>
              <a:t>lbs</a:t>
            </a:r>
            <a:r>
              <a:rPr lang="en-US" sz="2000" dirty="0">
                <a:solidFill>
                  <a:schemeClr val="tx1">
                    <a:lumMod val="65000"/>
                    <a:lumOff val="35000"/>
                  </a:schemeClr>
                </a:solidFill>
              </a:rPr>
              <a:t> and </a:t>
            </a:r>
            <a:r>
              <a:rPr lang="en-US" sz="2000" dirty="0" smtClean="0">
                <a:solidFill>
                  <a:schemeClr val="tx1">
                    <a:lumMod val="65000"/>
                    <a:lumOff val="35000"/>
                  </a:schemeClr>
                </a:solidFill>
              </a:rPr>
              <a:t>over</a:t>
            </a:r>
            <a:endParaRPr lang="en-US" sz="2000" dirty="0">
              <a:solidFill>
                <a:schemeClr val="tx1">
                  <a:lumMod val="65000"/>
                  <a:lumOff val="35000"/>
                </a:schemeClr>
              </a:solidFill>
            </a:endParaRPr>
          </a:p>
          <a:p>
            <a:endParaRPr lang="en-US" sz="2000" dirty="0">
              <a:solidFill>
                <a:schemeClr val="tx1">
                  <a:lumMod val="65000"/>
                  <a:lumOff val="35000"/>
                </a:schemeClr>
              </a:solidFill>
            </a:endParaRPr>
          </a:p>
          <a:p>
            <a:r>
              <a:rPr lang="en-US" sz="2000" dirty="0">
                <a:solidFill>
                  <a:srgbClr val="0D739C"/>
                </a:solidFill>
              </a:rPr>
              <a:t> </a:t>
            </a:r>
            <a:r>
              <a:rPr lang="en-US" sz="2000" dirty="0" smtClean="0">
                <a:solidFill>
                  <a:srgbClr val="0D739C"/>
                </a:solidFill>
              </a:rPr>
              <a:t>    ex: DJI</a:t>
            </a:r>
            <a:r>
              <a:rPr lang="en-US" sz="2000" dirty="0">
                <a:solidFill>
                  <a:srgbClr val="0D739C"/>
                </a:solidFill>
              </a:rPr>
              <a:t>, </a:t>
            </a:r>
            <a:r>
              <a:rPr lang="en-US" sz="2000" dirty="0" err="1">
                <a:solidFill>
                  <a:srgbClr val="0D739C"/>
                </a:solidFill>
              </a:rPr>
              <a:t>Freefly</a:t>
            </a:r>
            <a:r>
              <a:rPr lang="en-US" sz="2000" dirty="0">
                <a:solidFill>
                  <a:srgbClr val="0D739C"/>
                </a:solidFill>
              </a:rPr>
              <a:t>, Inspired Flight, </a:t>
            </a:r>
            <a:r>
              <a:rPr lang="en-US" sz="2000" dirty="0" err="1">
                <a:solidFill>
                  <a:srgbClr val="0D739C"/>
                </a:solidFill>
              </a:rPr>
              <a:t>Skyfront</a:t>
            </a:r>
            <a:r>
              <a:rPr lang="en-US" sz="2000" dirty="0">
                <a:solidFill>
                  <a:srgbClr val="0D739C"/>
                </a:solidFill>
              </a:rPr>
              <a:t>, and Harris </a:t>
            </a:r>
            <a:r>
              <a:rPr lang="en-US" sz="2000" dirty="0" smtClean="0">
                <a:solidFill>
                  <a:srgbClr val="0D739C"/>
                </a:solidFill>
              </a:rPr>
              <a:t>Aerial</a:t>
            </a:r>
            <a:endParaRPr lang="en-US" sz="2000" dirty="0">
              <a:solidFill>
                <a:srgbClr val="0D739C"/>
              </a:solidFill>
            </a:endParaRPr>
          </a:p>
        </p:txBody>
      </p:sp>
    </p:spTree>
    <p:extLst>
      <p:ext uri="{BB962C8B-B14F-4D97-AF65-F5344CB8AC3E}">
        <p14:creationId xmlns:p14="http://schemas.microsoft.com/office/powerpoint/2010/main" val="18866882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2528075" cy="988786"/>
          </a:xfrm>
        </p:spPr>
        <p:txBody>
          <a:bodyPr/>
          <a:lstStyle/>
          <a:p>
            <a:r>
              <a:rPr lang="en-US" dirty="0" smtClean="0"/>
              <a:t>VLP Puck Lite</a:t>
            </a:r>
            <a:endParaRPr lang="en-US"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55</a:t>
            </a:fld>
            <a:endParaRPr lang="en-US" dirty="0"/>
          </a:p>
        </p:txBody>
      </p:sp>
      <p:sp>
        <p:nvSpPr>
          <p:cNvPr id="5" name="Rectangle 4"/>
          <p:cNvSpPr/>
          <p:nvPr/>
        </p:nvSpPr>
        <p:spPr>
          <a:xfrm>
            <a:off x="369962" y="1623196"/>
            <a:ext cx="8526388" cy="5078313"/>
          </a:xfrm>
          <a:prstGeom prst="rect">
            <a:avLst/>
          </a:prstGeom>
        </p:spPr>
        <p:txBody>
          <a:bodyPr wrap="square">
            <a:spAutoFit/>
          </a:bodyPr>
          <a:lstStyle/>
          <a:p>
            <a:r>
              <a:rPr lang="en-US" b="1" dirty="0">
                <a:solidFill>
                  <a:srgbClr val="0D739C"/>
                </a:solidFill>
                <a:latin typeface="+mj-lt"/>
              </a:rPr>
              <a:t>Laser</a:t>
            </a:r>
            <a:r>
              <a:rPr lang="en-US" b="1" dirty="0" smtClean="0">
                <a:solidFill>
                  <a:srgbClr val="0D739C"/>
                </a:solidFill>
                <a:latin typeface="+mj-lt"/>
              </a:rPr>
              <a:t>:  </a:t>
            </a:r>
            <a:r>
              <a:rPr lang="en-US" b="1" dirty="0" smtClean="0">
                <a:solidFill>
                  <a:schemeClr val="tx1">
                    <a:lumMod val="65000"/>
                    <a:lumOff val="35000"/>
                  </a:schemeClr>
                </a:solidFill>
                <a:latin typeface="+mj-lt"/>
              </a:rPr>
              <a:t>Mechanical/ Electrical/ Operational </a:t>
            </a:r>
          </a:p>
          <a:p>
            <a:endParaRPr lang="en-US" b="1" dirty="0">
              <a:solidFill>
                <a:schemeClr val="tx1">
                  <a:lumMod val="65000"/>
                  <a:lumOff val="35000"/>
                </a:schemeClr>
              </a:solidFill>
              <a:latin typeface="+mj-lt"/>
            </a:endParaRPr>
          </a:p>
          <a:p>
            <a:r>
              <a:rPr lang="en-US" dirty="0" smtClean="0">
                <a:solidFill>
                  <a:schemeClr val="tx1">
                    <a:lumMod val="65000"/>
                    <a:lumOff val="35000"/>
                  </a:schemeClr>
                </a:solidFill>
                <a:latin typeface="+mj-lt"/>
              </a:rPr>
              <a:t>•    16 Channels</a:t>
            </a:r>
          </a:p>
          <a:p>
            <a:endParaRPr lang="en-US" dirty="0">
              <a:solidFill>
                <a:schemeClr val="tx1">
                  <a:lumMod val="65000"/>
                  <a:lumOff val="35000"/>
                </a:schemeClr>
              </a:solidFill>
              <a:latin typeface="+mj-lt"/>
            </a:endParaRPr>
          </a:p>
          <a:p>
            <a:r>
              <a:rPr lang="en-US" dirty="0">
                <a:solidFill>
                  <a:schemeClr val="tx1">
                    <a:lumMod val="65000"/>
                    <a:lumOff val="35000"/>
                  </a:schemeClr>
                </a:solidFill>
                <a:latin typeface="+mj-lt"/>
              </a:rPr>
              <a:t>• </a:t>
            </a:r>
            <a:r>
              <a:rPr lang="en-US" dirty="0" smtClean="0">
                <a:solidFill>
                  <a:schemeClr val="tx1">
                    <a:lumMod val="65000"/>
                    <a:lumOff val="35000"/>
                  </a:schemeClr>
                </a:solidFill>
                <a:latin typeface="+mj-lt"/>
              </a:rPr>
              <a:t>   Measurement </a:t>
            </a:r>
            <a:r>
              <a:rPr lang="en-US" dirty="0">
                <a:solidFill>
                  <a:schemeClr val="tx1">
                    <a:lumMod val="65000"/>
                    <a:lumOff val="35000"/>
                  </a:schemeClr>
                </a:solidFill>
                <a:latin typeface="+mj-lt"/>
              </a:rPr>
              <a:t>Range: Up to 100 </a:t>
            </a:r>
            <a:r>
              <a:rPr lang="en-US" dirty="0" smtClean="0">
                <a:solidFill>
                  <a:schemeClr val="tx1">
                    <a:lumMod val="65000"/>
                    <a:lumOff val="35000"/>
                  </a:schemeClr>
                </a:solidFill>
                <a:latin typeface="+mj-lt"/>
              </a:rPr>
              <a:t>m</a:t>
            </a:r>
          </a:p>
          <a:p>
            <a:endParaRPr lang="en-US" dirty="0">
              <a:solidFill>
                <a:schemeClr val="tx1">
                  <a:lumMod val="65000"/>
                  <a:lumOff val="35000"/>
                </a:schemeClr>
              </a:solidFill>
              <a:latin typeface="+mj-lt"/>
            </a:endParaRPr>
          </a:p>
          <a:p>
            <a:r>
              <a:rPr lang="en-US" dirty="0">
                <a:solidFill>
                  <a:schemeClr val="tx1">
                    <a:lumMod val="65000"/>
                    <a:lumOff val="35000"/>
                  </a:schemeClr>
                </a:solidFill>
                <a:latin typeface="+mj-lt"/>
              </a:rPr>
              <a:t>• </a:t>
            </a:r>
            <a:r>
              <a:rPr lang="en-US" dirty="0" smtClean="0">
                <a:solidFill>
                  <a:schemeClr val="tx1">
                    <a:lumMod val="65000"/>
                    <a:lumOff val="35000"/>
                  </a:schemeClr>
                </a:solidFill>
                <a:latin typeface="+mj-lt"/>
              </a:rPr>
              <a:t>   Accuracy</a:t>
            </a:r>
            <a:r>
              <a:rPr lang="en-US" dirty="0">
                <a:solidFill>
                  <a:schemeClr val="tx1">
                    <a:lumMod val="65000"/>
                    <a:lumOff val="35000"/>
                  </a:schemeClr>
                </a:solidFill>
                <a:latin typeface="+mj-lt"/>
              </a:rPr>
              <a:t>: ±3 cm (</a:t>
            </a:r>
            <a:r>
              <a:rPr lang="en-US" dirty="0" smtClean="0">
                <a:solidFill>
                  <a:schemeClr val="tx1">
                    <a:lumMod val="65000"/>
                    <a:lumOff val="35000"/>
                  </a:schemeClr>
                </a:solidFill>
                <a:latin typeface="+mj-lt"/>
              </a:rPr>
              <a:t>Typical)</a:t>
            </a:r>
          </a:p>
          <a:p>
            <a:endParaRPr lang="en-US" dirty="0" smtClean="0">
              <a:solidFill>
                <a:schemeClr val="tx1">
                  <a:lumMod val="65000"/>
                  <a:lumOff val="35000"/>
                </a:schemeClr>
              </a:solidFill>
              <a:latin typeface="+mj-lt"/>
            </a:endParaRPr>
          </a:p>
          <a:p>
            <a:pPr marL="285750" indent="-285750">
              <a:buFont typeface="Arial" panose="020B0604020202020204" pitchFamily="34" charset="0"/>
              <a:buChar char="•"/>
            </a:pPr>
            <a:r>
              <a:rPr lang="en-US" dirty="0" smtClean="0">
                <a:solidFill>
                  <a:schemeClr val="tx1">
                    <a:lumMod val="65000"/>
                    <a:lumOff val="35000"/>
                  </a:schemeClr>
                </a:solidFill>
                <a:latin typeface="+mj-lt"/>
              </a:rPr>
              <a:t>Weight 590 grams</a:t>
            </a:r>
          </a:p>
          <a:p>
            <a:pPr marL="285750" indent="-285750">
              <a:buFont typeface="Arial" panose="020B0604020202020204" pitchFamily="34" charset="0"/>
              <a:buChar char="•"/>
            </a:pPr>
            <a:endParaRPr lang="en-US" dirty="0">
              <a:solidFill>
                <a:schemeClr val="tx1">
                  <a:lumMod val="65000"/>
                  <a:lumOff val="35000"/>
                </a:schemeClr>
              </a:solidFill>
              <a:latin typeface="+mj-lt"/>
            </a:endParaRPr>
          </a:p>
          <a:p>
            <a:r>
              <a:rPr lang="en-US" dirty="0">
                <a:solidFill>
                  <a:schemeClr val="tx1">
                    <a:lumMod val="65000"/>
                    <a:lumOff val="35000"/>
                  </a:schemeClr>
                </a:solidFill>
                <a:latin typeface="+mj-lt"/>
              </a:rPr>
              <a:t>• </a:t>
            </a:r>
            <a:r>
              <a:rPr lang="en-US" dirty="0" smtClean="0">
                <a:solidFill>
                  <a:schemeClr val="tx1">
                    <a:lumMod val="65000"/>
                    <a:lumOff val="35000"/>
                  </a:schemeClr>
                </a:solidFill>
                <a:latin typeface="+mj-lt"/>
              </a:rPr>
              <a:t>   Single </a:t>
            </a:r>
            <a:r>
              <a:rPr lang="en-US" dirty="0">
                <a:solidFill>
                  <a:schemeClr val="tx1">
                    <a:lumMod val="65000"/>
                    <a:lumOff val="35000"/>
                  </a:schemeClr>
                </a:solidFill>
                <a:latin typeface="+mj-lt"/>
              </a:rPr>
              <a:t>and Dual Returns (Strongest, Last</a:t>
            </a:r>
            <a:r>
              <a:rPr lang="en-US" dirty="0" smtClean="0">
                <a:solidFill>
                  <a:schemeClr val="tx1">
                    <a:lumMod val="65000"/>
                    <a:lumOff val="35000"/>
                  </a:schemeClr>
                </a:solidFill>
                <a:latin typeface="+mj-lt"/>
              </a:rPr>
              <a:t>)</a:t>
            </a:r>
          </a:p>
          <a:p>
            <a:endParaRPr lang="en-US" dirty="0">
              <a:solidFill>
                <a:schemeClr val="tx1">
                  <a:lumMod val="65000"/>
                  <a:lumOff val="35000"/>
                </a:schemeClr>
              </a:solidFill>
              <a:latin typeface="+mj-lt"/>
            </a:endParaRPr>
          </a:p>
          <a:p>
            <a:r>
              <a:rPr lang="en-US" dirty="0" smtClean="0">
                <a:solidFill>
                  <a:schemeClr val="tx1">
                    <a:lumMod val="65000"/>
                    <a:lumOff val="35000"/>
                  </a:schemeClr>
                </a:solidFill>
                <a:latin typeface="+mj-lt"/>
              </a:rPr>
              <a:t>•    Power </a:t>
            </a:r>
            <a:r>
              <a:rPr lang="en-US" dirty="0">
                <a:solidFill>
                  <a:schemeClr val="tx1">
                    <a:lumMod val="65000"/>
                    <a:lumOff val="35000"/>
                  </a:schemeClr>
                </a:solidFill>
                <a:latin typeface="+mj-lt"/>
              </a:rPr>
              <a:t>Consumption: 8 W (Typical</a:t>
            </a:r>
            <a:r>
              <a:rPr lang="en-US" dirty="0" smtClean="0">
                <a:solidFill>
                  <a:schemeClr val="tx1">
                    <a:lumMod val="65000"/>
                    <a:lumOff val="35000"/>
                  </a:schemeClr>
                </a:solidFill>
                <a:latin typeface="+mj-lt"/>
              </a:rPr>
              <a:t>)</a:t>
            </a:r>
          </a:p>
          <a:p>
            <a:endParaRPr lang="en-US" dirty="0" smtClean="0">
              <a:solidFill>
                <a:schemeClr val="tx1">
                  <a:lumMod val="65000"/>
                  <a:lumOff val="35000"/>
                </a:schemeClr>
              </a:solidFill>
              <a:latin typeface="+mj-lt"/>
            </a:endParaRPr>
          </a:p>
          <a:p>
            <a:r>
              <a:rPr lang="en-US" dirty="0" smtClean="0">
                <a:solidFill>
                  <a:schemeClr val="tx1">
                    <a:lumMod val="65000"/>
                    <a:lumOff val="35000"/>
                  </a:schemeClr>
                </a:solidFill>
                <a:latin typeface="+mj-lt"/>
              </a:rPr>
              <a:t>•    Laser </a:t>
            </a:r>
            <a:r>
              <a:rPr lang="en-US" dirty="0">
                <a:solidFill>
                  <a:schemeClr val="tx1">
                    <a:lumMod val="65000"/>
                    <a:lumOff val="35000"/>
                  </a:schemeClr>
                </a:solidFill>
                <a:latin typeface="+mj-lt"/>
              </a:rPr>
              <a:t>Product Classification: Class 1 Eye-safe per IEC </a:t>
            </a:r>
            <a:r>
              <a:rPr lang="en-US" dirty="0" smtClean="0">
                <a:solidFill>
                  <a:schemeClr val="tx1">
                    <a:lumMod val="65000"/>
                    <a:lumOff val="35000"/>
                  </a:schemeClr>
                </a:solidFill>
                <a:latin typeface="+mj-lt"/>
              </a:rPr>
              <a:t>60825-1:2007 &amp; 2014</a:t>
            </a:r>
          </a:p>
          <a:p>
            <a:endParaRPr lang="en-US" dirty="0">
              <a:solidFill>
                <a:schemeClr val="tx1">
                  <a:lumMod val="65000"/>
                  <a:lumOff val="35000"/>
                </a:schemeClr>
              </a:solidFill>
              <a:latin typeface="+mj-lt"/>
            </a:endParaRPr>
          </a:p>
          <a:p>
            <a:r>
              <a:rPr lang="en-US" dirty="0">
                <a:solidFill>
                  <a:schemeClr val="tx1">
                    <a:lumMod val="65000"/>
                    <a:lumOff val="35000"/>
                  </a:schemeClr>
                </a:solidFill>
                <a:latin typeface="+mj-lt"/>
              </a:rPr>
              <a:t>• </a:t>
            </a:r>
            <a:r>
              <a:rPr lang="en-US" dirty="0" smtClean="0">
                <a:solidFill>
                  <a:schemeClr val="tx1">
                    <a:lumMod val="65000"/>
                    <a:lumOff val="35000"/>
                  </a:schemeClr>
                </a:solidFill>
                <a:latin typeface="+mj-lt"/>
              </a:rPr>
              <a:t>   Wavelength</a:t>
            </a:r>
            <a:r>
              <a:rPr lang="en-US" dirty="0">
                <a:solidFill>
                  <a:schemeClr val="tx1">
                    <a:lumMod val="65000"/>
                    <a:lumOff val="35000"/>
                  </a:schemeClr>
                </a:solidFill>
                <a:latin typeface="+mj-lt"/>
              </a:rPr>
              <a:t>: 903 </a:t>
            </a:r>
            <a:r>
              <a:rPr lang="en-US" dirty="0" smtClean="0">
                <a:solidFill>
                  <a:schemeClr val="tx1">
                    <a:lumMod val="65000"/>
                    <a:lumOff val="35000"/>
                  </a:schemeClr>
                </a:solidFill>
                <a:latin typeface="+mj-lt"/>
              </a:rPr>
              <a:t>nm</a:t>
            </a:r>
          </a:p>
          <a:p>
            <a:endParaRPr lang="en-US" dirty="0">
              <a:solidFill>
                <a:schemeClr val="tx1">
                  <a:lumMod val="65000"/>
                  <a:lumOff val="35000"/>
                </a:schemeClr>
              </a:solidFill>
              <a:latin typeface="+mj-lt"/>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689" t="9942" r="25874" b="9363"/>
          <a:stretch/>
        </p:blipFill>
        <p:spPr bwMode="auto">
          <a:xfrm>
            <a:off x="5890258" y="1785121"/>
            <a:ext cx="1851661" cy="1994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90242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Velodyne</a:t>
            </a:r>
            <a:r>
              <a:rPr lang="en-US" dirty="0" smtClean="0"/>
              <a:t> Channels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56</a:t>
            </a:fld>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242585"/>
            <a:ext cx="2877222" cy="2962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642" y="1242585"/>
            <a:ext cx="1838815" cy="29936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59156" y="4556760"/>
            <a:ext cx="6427469" cy="2031325"/>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1">
                    <a:lumMod val="65000"/>
                    <a:lumOff val="35000"/>
                  </a:schemeClr>
                </a:solidFill>
              </a:rPr>
              <a:t>Offers 16 channels that can be activated or disabled</a:t>
            </a:r>
          </a:p>
          <a:p>
            <a:pPr marL="285750" indent="-285750">
              <a:buFont typeface="Arial" panose="020B0604020202020204" pitchFamily="34" charset="0"/>
              <a:buChar char="•"/>
            </a:pPr>
            <a:endParaRPr lang="en-US" dirty="0" smtClean="0">
              <a:solidFill>
                <a:schemeClr val="tx1">
                  <a:lumMod val="65000"/>
                  <a:lumOff val="35000"/>
                </a:schemeClr>
              </a:solidFill>
            </a:endParaRPr>
          </a:p>
          <a:p>
            <a:pPr marL="285750" indent="-285750">
              <a:buFont typeface="Arial" panose="020B0604020202020204" pitchFamily="34" charset="0"/>
              <a:buChar char="•"/>
            </a:pPr>
            <a:r>
              <a:rPr lang="en-US" dirty="0" smtClean="0">
                <a:solidFill>
                  <a:schemeClr val="tx1">
                    <a:lumMod val="65000"/>
                    <a:lumOff val="35000"/>
                  </a:schemeClr>
                </a:solidFill>
              </a:rPr>
              <a:t>Range filter- set min and max elevations, filter out low elevations that can introduce noise</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smtClean="0">
                <a:solidFill>
                  <a:schemeClr val="tx1">
                    <a:lumMod val="65000"/>
                    <a:lumOff val="35000"/>
                  </a:schemeClr>
                </a:solidFill>
              </a:rPr>
              <a:t>Angle filter- set min and max angles, filter will keep data within specified angles</a:t>
            </a:r>
            <a:endParaRPr lang="en-US" dirty="0">
              <a:solidFill>
                <a:schemeClr val="tx1">
                  <a:lumMod val="65000"/>
                  <a:lumOff val="35000"/>
                </a:schemeClr>
              </a:solidFill>
            </a:endParaRPr>
          </a:p>
        </p:txBody>
      </p:sp>
    </p:spTree>
    <p:extLst>
      <p:ext uri="{BB962C8B-B14F-4D97-AF65-F5344CB8AC3E}">
        <p14:creationId xmlns:p14="http://schemas.microsoft.com/office/powerpoint/2010/main" val="276401758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Ellipse 2D mini GNSS/INS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57</a:t>
            </a:fld>
            <a:endParaRPr lang="en-US"/>
          </a:p>
        </p:txBody>
      </p:sp>
      <p:sp>
        <p:nvSpPr>
          <p:cNvPr id="4" name="Rectangle 3"/>
          <p:cNvSpPr/>
          <p:nvPr/>
        </p:nvSpPr>
        <p:spPr>
          <a:xfrm>
            <a:off x="236483" y="1427406"/>
            <a:ext cx="7315200" cy="5078313"/>
          </a:xfrm>
          <a:prstGeom prst="rect">
            <a:avLst/>
          </a:prstGeom>
        </p:spPr>
        <p:txBody>
          <a:bodyPr wrap="square">
            <a:spAutoFit/>
          </a:bodyPr>
          <a:lstStyle/>
          <a:p>
            <a:pPr marL="285750" indent="-285750">
              <a:buFont typeface="Arial" panose="020B0604020202020204" pitchFamily="34" charset="0"/>
              <a:buChar char="•"/>
            </a:pPr>
            <a:r>
              <a:rPr lang="en-US" dirty="0" smtClean="0">
                <a:solidFill>
                  <a:schemeClr val="tx1">
                    <a:lumMod val="65000"/>
                    <a:lumOff val="35000"/>
                  </a:schemeClr>
                </a:solidFill>
                <a:latin typeface="+mj-lt"/>
              </a:rPr>
              <a:t>0.1</a:t>
            </a:r>
            <a:r>
              <a:rPr lang="en-US" dirty="0">
                <a:solidFill>
                  <a:schemeClr val="tx1">
                    <a:lumMod val="65000"/>
                    <a:lumOff val="35000"/>
                  </a:schemeClr>
                </a:solidFill>
                <a:latin typeface="+mj-lt"/>
              </a:rPr>
              <a:t>° Roll and Pitch over 360°</a:t>
            </a:r>
          </a:p>
          <a:p>
            <a:pPr marL="285750" indent="-285750">
              <a:buFont typeface="Arial" panose="020B0604020202020204" pitchFamily="34" charset="0"/>
              <a:buChar char="•"/>
            </a:pPr>
            <a:r>
              <a:rPr lang="en-US" dirty="0">
                <a:solidFill>
                  <a:schemeClr val="tx1">
                    <a:lumMod val="65000"/>
                    <a:lumOff val="35000"/>
                  </a:schemeClr>
                </a:solidFill>
                <a:latin typeface="+mj-lt"/>
              </a:rPr>
              <a:t>0.2° Heading (Dual Antenna GNSS)</a:t>
            </a:r>
          </a:p>
          <a:p>
            <a:pPr marL="285750" indent="-285750">
              <a:buFont typeface="Arial" panose="020B0604020202020204" pitchFamily="34" charset="0"/>
              <a:buChar char="•"/>
            </a:pPr>
            <a:r>
              <a:rPr lang="en-US" dirty="0">
                <a:solidFill>
                  <a:schemeClr val="tx1">
                    <a:lumMod val="65000"/>
                    <a:lumOff val="35000"/>
                  </a:schemeClr>
                </a:solidFill>
                <a:latin typeface="+mj-lt"/>
              </a:rPr>
              <a:t>5 cm Real-time Heave, adjusted to the wave period</a:t>
            </a:r>
          </a:p>
          <a:p>
            <a:pPr marL="285750" indent="-285750">
              <a:buFont typeface="Arial" panose="020B0604020202020204" pitchFamily="34" charset="0"/>
              <a:buChar char="•"/>
            </a:pPr>
            <a:r>
              <a:rPr lang="en-US" dirty="0">
                <a:solidFill>
                  <a:schemeClr val="tx1">
                    <a:lumMod val="65000"/>
                    <a:lumOff val="35000"/>
                  </a:schemeClr>
                </a:solidFill>
                <a:latin typeface="+mj-lt"/>
              </a:rPr>
              <a:t>2 cm RTK GNSS Position (option</a:t>
            </a:r>
            <a:r>
              <a:rPr lang="en-US" dirty="0" smtClean="0">
                <a:solidFill>
                  <a:schemeClr val="tx1">
                    <a:lumMod val="65000"/>
                    <a:lumOff val="35000"/>
                  </a:schemeClr>
                </a:solidFill>
                <a:latin typeface="+mj-lt"/>
              </a:rPr>
              <a:t>)</a:t>
            </a:r>
          </a:p>
          <a:p>
            <a:pPr marL="285750" indent="-285750">
              <a:buFont typeface="Arial" panose="020B0604020202020204" pitchFamily="34" charset="0"/>
              <a:buChar char="•"/>
            </a:pPr>
            <a:endParaRPr lang="en-US" dirty="0">
              <a:solidFill>
                <a:schemeClr val="tx1">
                  <a:lumMod val="65000"/>
                  <a:lumOff val="35000"/>
                </a:schemeClr>
              </a:solidFill>
              <a:latin typeface="+mj-lt"/>
            </a:endParaRPr>
          </a:p>
          <a:p>
            <a:pPr marL="285750" indent="-285750">
              <a:buFont typeface="Arial" panose="020B0604020202020204" pitchFamily="34" charset="0"/>
              <a:buChar char="•"/>
            </a:pPr>
            <a:endParaRPr lang="en-US" dirty="0">
              <a:solidFill>
                <a:schemeClr val="tx1">
                  <a:lumMod val="65000"/>
                  <a:lumOff val="35000"/>
                </a:schemeClr>
              </a:solidFill>
              <a:latin typeface="+mj-lt"/>
            </a:endParaRPr>
          </a:p>
          <a:p>
            <a:endParaRPr lang="en-US" dirty="0" smtClean="0">
              <a:solidFill>
                <a:schemeClr val="tx1">
                  <a:lumMod val="65000"/>
                  <a:lumOff val="35000"/>
                </a:schemeClr>
              </a:solidFill>
              <a:latin typeface="+mj-lt"/>
            </a:endParaRPr>
          </a:p>
          <a:p>
            <a:r>
              <a:rPr lang="en-US" b="1" dirty="0" smtClean="0">
                <a:solidFill>
                  <a:srgbClr val="0070C0"/>
                </a:solidFill>
                <a:latin typeface="+mj-lt"/>
              </a:rPr>
              <a:t>Key </a:t>
            </a:r>
            <a:r>
              <a:rPr lang="en-US" b="1" dirty="0">
                <a:solidFill>
                  <a:srgbClr val="0070C0"/>
                </a:solidFill>
                <a:latin typeface="+mj-lt"/>
              </a:rPr>
              <a:t>Features</a:t>
            </a:r>
            <a:r>
              <a:rPr lang="en-US" b="1" dirty="0" smtClean="0">
                <a:solidFill>
                  <a:srgbClr val="0070C0"/>
                </a:solidFill>
                <a:latin typeface="+mj-lt"/>
              </a:rPr>
              <a:t>:</a:t>
            </a:r>
          </a:p>
          <a:p>
            <a:endParaRPr lang="en-US" b="1" dirty="0">
              <a:solidFill>
                <a:srgbClr val="0070C0"/>
              </a:solidFill>
              <a:latin typeface="+mj-lt"/>
            </a:endParaRPr>
          </a:p>
          <a:p>
            <a:pPr marL="285750" indent="-285750">
              <a:buClr>
                <a:srgbClr val="0D739C"/>
              </a:buClr>
              <a:buFont typeface="Wingdings" panose="05000000000000000000" pitchFamily="2" charset="2"/>
              <a:buChar char="Ø"/>
            </a:pPr>
            <a:r>
              <a:rPr lang="en-US" dirty="0">
                <a:solidFill>
                  <a:schemeClr val="tx1">
                    <a:lumMod val="65000"/>
                    <a:lumOff val="35000"/>
                  </a:schemeClr>
                </a:solidFill>
                <a:latin typeface="+mj-lt"/>
              </a:rPr>
              <a:t>Very Low Noise Gyroscopes, High Quality </a:t>
            </a:r>
            <a:r>
              <a:rPr lang="en-US" dirty="0" smtClean="0">
                <a:solidFill>
                  <a:schemeClr val="tx1">
                    <a:lumMod val="65000"/>
                    <a:lumOff val="35000"/>
                  </a:schemeClr>
                </a:solidFill>
                <a:latin typeface="+mj-lt"/>
              </a:rPr>
              <a:t>Accelerometers</a:t>
            </a:r>
          </a:p>
          <a:p>
            <a:pPr marL="285750" indent="-285750">
              <a:buFont typeface="Wingdings" panose="05000000000000000000" pitchFamily="2" charset="2"/>
              <a:buChar char="Ø"/>
            </a:pPr>
            <a:endParaRPr lang="en-US" dirty="0">
              <a:solidFill>
                <a:schemeClr val="tx1">
                  <a:lumMod val="65000"/>
                  <a:lumOff val="35000"/>
                </a:schemeClr>
              </a:solidFill>
              <a:latin typeface="+mj-lt"/>
            </a:endParaRPr>
          </a:p>
          <a:p>
            <a:pPr marL="285750" indent="-285750">
              <a:buClr>
                <a:srgbClr val="0D739C"/>
              </a:buClr>
              <a:buFont typeface="Wingdings" panose="05000000000000000000" pitchFamily="2" charset="2"/>
              <a:buChar char="Ø"/>
            </a:pPr>
            <a:r>
              <a:rPr lang="en-US" dirty="0">
                <a:solidFill>
                  <a:schemeClr val="tx1">
                    <a:lumMod val="65000"/>
                    <a:lumOff val="35000"/>
                  </a:schemeClr>
                </a:solidFill>
                <a:latin typeface="+mj-lt"/>
              </a:rPr>
              <a:t>Survey-Grade L1/L2 GNSS </a:t>
            </a:r>
            <a:r>
              <a:rPr lang="en-US" dirty="0" smtClean="0">
                <a:solidFill>
                  <a:schemeClr val="tx1">
                    <a:lumMod val="65000"/>
                    <a:lumOff val="35000"/>
                  </a:schemeClr>
                </a:solidFill>
                <a:latin typeface="+mj-lt"/>
              </a:rPr>
              <a:t>Receiver</a:t>
            </a:r>
          </a:p>
          <a:p>
            <a:pPr marL="285750" indent="-285750">
              <a:buFont typeface="Wingdings" panose="05000000000000000000" pitchFamily="2" charset="2"/>
              <a:buChar char="Ø"/>
            </a:pPr>
            <a:endParaRPr lang="en-US" dirty="0">
              <a:solidFill>
                <a:schemeClr val="tx1">
                  <a:lumMod val="65000"/>
                  <a:lumOff val="35000"/>
                </a:schemeClr>
              </a:solidFill>
              <a:latin typeface="+mj-lt"/>
            </a:endParaRPr>
          </a:p>
          <a:p>
            <a:pPr marL="285750" indent="-285750">
              <a:buClr>
                <a:srgbClr val="0D739C"/>
              </a:buClr>
              <a:buFont typeface="Wingdings" panose="05000000000000000000" pitchFamily="2" charset="2"/>
              <a:buChar char="Ø"/>
            </a:pPr>
            <a:r>
              <a:rPr lang="en-US" dirty="0">
                <a:solidFill>
                  <a:schemeClr val="tx1">
                    <a:lumMod val="65000"/>
                    <a:lumOff val="35000"/>
                  </a:schemeClr>
                </a:solidFill>
                <a:latin typeface="+mj-lt"/>
              </a:rPr>
              <a:t>Differential Corrections (RTCM</a:t>
            </a:r>
            <a:r>
              <a:rPr lang="en-US" dirty="0" smtClean="0">
                <a:solidFill>
                  <a:schemeClr val="tx1">
                    <a:lumMod val="65000"/>
                    <a:lumOff val="35000"/>
                  </a:schemeClr>
                </a:solidFill>
                <a:latin typeface="+mj-lt"/>
              </a:rPr>
              <a:t>)</a:t>
            </a:r>
          </a:p>
          <a:p>
            <a:pPr marL="285750" indent="-285750">
              <a:buFont typeface="Wingdings" panose="05000000000000000000" pitchFamily="2" charset="2"/>
              <a:buChar char="Ø"/>
            </a:pPr>
            <a:endParaRPr lang="en-US" b="1" dirty="0">
              <a:solidFill>
                <a:schemeClr val="tx1">
                  <a:lumMod val="65000"/>
                  <a:lumOff val="35000"/>
                </a:schemeClr>
              </a:solidFill>
              <a:latin typeface="+mj-lt"/>
            </a:endParaRPr>
          </a:p>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latin typeface="+mj-lt"/>
              </a:rPr>
              <a:t>200 </a:t>
            </a:r>
            <a:r>
              <a:rPr lang="en-US" dirty="0">
                <a:solidFill>
                  <a:schemeClr val="tx1">
                    <a:lumMod val="65000"/>
                    <a:lumOff val="35000"/>
                  </a:schemeClr>
                </a:solidFill>
                <a:latin typeface="+mj-lt"/>
              </a:rPr>
              <a:t>Hz Output </a:t>
            </a:r>
            <a:r>
              <a:rPr lang="en-US" dirty="0" smtClean="0">
                <a:solidFill>
                  <a:schemeClr val="tx1">
                    <a:lumMod val="65000"/>
                    <a:lumOff val="35000"/>
                  </a:schemeClr>
                </a:solidFill>
                <a:latin typeface="+mj-lt"/>
              </a:rPr>
              <a:t>Rate  – Typically collected at 50 Hz</a:t>
            </a:r>
          </a:p>
          <a:p>
            <a:pPr marL="285750" indent="-285750">
              <a:buFont typeface="Wingdings" panose="05000000000000000000" pitchFamily="2" charset="2"/>
              <a:buChar char="Ø"/>
            </a:pPr>
            <a:endParaRPr lang="en-US" dirty="0">
              <a:solidFill>
                <a:schemeClr val="tx1">
                  <a:lumMod val="65000"/>
                  <a:lumOff val="35000"/>
                </a:schemeClr>
              </a:solidFill>
              <a:latin typeface="+mj-lt"/>
            </a:endParaRPr>
          </a:p>
          <a:p>
            <a:pPr marL="285750" indent="-285750">
              <a:buClr>
                <a:srgbClr val="0D739C"/>
              </a:buClr>
              <a:buFont typeface="Wingdings" panose="05000000000000000000" pitchFamily="2" charset="2"/>
              <a:buChar char="Ø"/>
            </a:pPr>
            <a:r>
              <a:rPr lang="en-US" dirty="0" smtClean="0">
                <a:solidFill>
                  <a:schemeClr val="tx1">
                    <a:lumMod val="65000"/>
                    <a:lumOff val="35000"/>
                  </a:schemeClr>
                </a:solidFill>
                <a:latin typeface="+mj-lt"/>
              </a:rPr>
              <a:t>2 year </a:t>
            </a:r>
            <a:r>
              <a:rPr lang="en-US" dirty="0">
                <a:solidFill>
                  <a:schemeClr val="tx1">
                    <a:lumMod val="65000"/>
                    <a:lumOff val="35000"/>
                  </a:schemeClr>
                </a:solidFill>
                <a:latin typeface="+mj-lt"/>
              </a:rPr>
              <a:t>warranty</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166"/>
          <a:stretch/>
        </p:blipFill>
        <p:spPr bwMode="auto">
          <a:xfrm>
            <a:off x="5925711" y="1457325"/>
            <a:ext cx="2203940" cy="2203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29671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647" y="133350"/>
            <a:ext cx="7624953" cy="988786"/>
          </a:xfrm>
        </p:spPr>
        <p:txBody>
          <a:bodyPr/>
          <a:lstStyle/>
          <a:p>
            <a:r>
              <a:rPr lang="en-US" dirty="0" smtClean="0"/>
              <a:t>Example Data</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58</a:t>
            </a:fld>
            <a:endParaRPr lang="en-US"/>
          </a:p>
        </p:txBody>
      </p:sp>
      <p:grpSp>
        <p:nvGrpSpPr>
          <p:cNvPr id="4" name="Group 3"/>
          <p:cNvGrpSpPr/>
          <p:nvPr/>
        </p:nvGrpSpPr>
        <p:grpSpPr>
          <a:xfrm>
            <a:off x="369570" y="1494548"/>
            <a:ext cx="7392447" cy="3953752"/>
            <a:chOff x="1143000" y="3382834"/>
            <a:chExt cx="6934200" cy="2848610"/>
          </a:xfrm>
        </p:grpSpPr>
        <p:pic>
          <p:nvPicPr>
            <p:cNvPr id="5" name="Picture 4"/>
            <p:cNvPicPr/>
            <p:nvPr/>
          </p:nvPicPr>
          <p:blipFill>
            <a:blip r:embed="rId2"/>
            <a:stretch>
              <a:fillRect/>
            </a:stretch>
          </p:blipFill>
          <p:spPr>
            <a:xfrm>
              <a:off x="1143000" y="3382834"/>
              <a:ext cx="6934200" cy="2848610"/>
            </a:xfrm>
            <a:prstGeom prst="rect">
              <a:avLst/>
            </a:prstGeom>
            <a:ln>
              <a:noFill/>
            </a:ln>
            <a:effectLst>
              <a:outerShdw blurRad="292100" dist="139700" dir="2700000" algn="tl" rotWithShape="0">
                <a:srgbClr val="333333">
                  <a:alpha val="65000"/>
                </a:srgbClr>
              </a:outerShdw>
            </a:effectLst>
          </p:spPr>
        </p:pic>
        <p:grpSp>
          <p:nvGrpSpPr>
            <p:cNvPr id="6" name="Group 5"/>
            <p:cNvGrpSpPr/>
            <p:nvPr/>
          </p:nvGrpSpPr>
          <p:grpSpPr>
            <a:xfrm>
              <a:off x="3886200" y="4175857"/>
              <a:ext cx="2263140" cy="1668726"/>
              <a:chOff x="0" y="0"/>
              <a:chExt cx="2351306" cy="2643582"/>
            </a:xfrm>
          </p:grpSpPr>
          <p:sp>
            <p:nvSpPr>
              <p:cNvPr id="7" name="Oval 6"/>
              <p:cNvSpPr/>
              <p:nvPr/>
            </p:nvSpPr>
            <p:spPr>
              <a:xfrm>
                <a:off x="1911927" y="0"/>
                <a:ext cx="439379" cy="462784"/>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8" name="Straight Arrow Connector 7"/>
              <p:cNvCxnSpPr/>
              <p:nvPr/>
            </p:nvCxnSpPr>
            <p:spPr>
              <a:xfrm flipV="1">
                <a:off x="1353787" y="368135"/>
                <a:ext cx="700644" cy="103275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0" y="2422566"/>
                <a:ext cx="429031" cy="221016"/>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0" name="Straight Arrow Connector 9"/>
              <p:cNvCxnSpPr/>
              <p:nvPr/>
            </p:nvCxnSpPr>
            <p:spPr>
              <a:xfrm flipV="1">
                <a:off x="261257" y="1983179"/>
                <a:ext cx="762635" cy="43243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1" name="Rectangle 10"/>
          <p:cNvSpPr/>
          <p:nvPr/>
        </p:nvSpPr>
        <p:spPr>
          <a:xfrm>
            <a:off x="347970" y="5552198"/>
            <a:ext cx="8534400" cy="923330"/>
          </a:xfrm>
          <a:prstGeom prst="rect">
            <a:avLst/>
          </a:prstGeom>
        </p:spPr>
        <p:txBody>
          <a:bodyPr wrap="square">
            <a:spAutoFit/>
          </a:bodyPr>
          <a:lstStyle/>
          <a:p>
            <a:pPr marL="285750" indent="-285750">
              <a:buFont typeface="Arial" panose="020B0604020202020204" pitchFamily="34" charset="0"/>
              <a:buChar char="•"/>
            </a:pPr>
            <a:r>
              <a:rPr lang="en-US" dirty="0">
                <a:solidFill>
                  <a:schemeClr val="tx1">
                    <a:lumMod val="65000"/>
                    <a:lumOff val="35000"/>
                  </a:schemeClr>
                </a:solidFill>
                <a:latin typeface="+mj-lt"/>
              </a:rPr>
              <a:t>Area of low </a:t>
            </a:r>
            <a:r>
              <a:rPr lang="en-US" dirty="0" smtClean="0">
                <a:solidFill>
                  <a:schemeClr val="tx1">
                    <a:lumMod val="65000"/>
                    <a:lumOff val="35000"/>
                  </a:schemeClr>
                </a:solidFill>
                <a:latin typeface="+mj-lt"/>
              </a:rPr>
              <a:t>vegetation, grass, soil @ </a:t>
            </a:r>
            <a:r>
              <a:rPr lang="en-US" dirty="0">
                <a:solidFill>
                  <a:schemeClr val="tx1">
                    <a:lumMod val="65000"/>
                    <a:lumOff val="35000"/>
                  </a:schemeClr>
                </a:solidFill>
                <a:latin typeface="+mj-lt"/>
              </a:rPr>
              <a:t>20 meters </a:t>
            </a:r>
            <a:r>
              <a:rPr lang="en-US" dirty="0" smtClean="0">
                <a:solidFill>
                  <a:schemeClr val="tx1">
                    <a:lumMod val="65000"/>
                    <a:lumOff val="35000"/>
                  </a:schemeClr>
                </a:solidFill>
                <a:latin typeface="+mj-lt"/>
              </a:rPr>
              <a:t>altitude</a:t>
            </a:r>
          </a:p>
          <a:p>
            <a:pPr marL="285750" indent="-285750">
              <a:buFont typeface="Arial" panose="020B0604020202020204" pitchFamily="34" charset="0"/>
              <a:buChar char="•"/>
            </a:pPr>
            <a:r>
              <a:rPr lang="en-US" dirty="0" smtClean="0">
                <a:solidFill>
                  <a:schemeClr val="tx1">
                    <a:lumMod val="65000"/>
                    <a:lumOff val="35000"/>
                  </a:schemeClr>
                </a:solidFill>
                <a:latin typeface="+mj-lt"/>
              </a:rPr>
              <a:t>Moderate reflectivity</a:t>
            </a:r>
            <a:endParaRPr lang="en-US" dirty="0">
              <a:solidFill>
                <a:schemeClr val="tx1">
                  <a:lumMod val="65000"/>
                  <a:lumOff val="35000"/>
                </a:schemeClr>
              </a:solidFill>
              <a:latin typeface="+mj-lt"/>
            </a:endParaRPr>
          </a:p>
          <a:p>
            <a:pPr marL="285750" indent="-285750">
              <a:buFont typeface="Arial" panose="020B0604020202020204" pitchFamily="34" charset="0"/>
              <a:buChar char="•"/>
            </a:pPr>
            <a:r>
              <a:rPr lang="en-US" dirty="0">
                <a:solidFill>
                  <a:schemeClr val="tx1">
                    <a:lumMod val="65000"/>
                    <a:lumOff val="35000"/>
                  </a:schemeClr>
                </a:solidFill>
                <a:latin typeface="+mj-lt"/>
              </a:rPr>
              <a:t>A</a:t>
            </a:r>
            <a:r>
              <a:rPr lang="en-US" dirty="0" smtClean="0">
                <a:solidFill>
                  <a:schemeClr val="tx1">
                    <a:lumMod val="65000"/>
                    <a:lumOff val="35000"/>
                  </a:schemeClr>
                </a:solidFill>
                <a:latin typeface="+mj-lt"/>
              </a:rPr>
              <a:t>verage </a:t>
            </a:r>
            <a:r>
              <a:rPr lang="en-US" dirty="0">
                <a:solidFill>
                  <a:schemeClr val="tx1">
                    <a:lumMod val="65000"/>
                    <a:lumOff val="35000"/>
                  </a:schemeClr>
                </a:solidFill>
                <a:latin typeface="+mj-lt"/>
              </a:rPr>
              <a:t>vertical </a:t>
            </a:r>
            <a:r>
              <a:rPr lang="en-US" dirty="0" smtClean="0">
                <a:solidFill>
                  <a:schemeClr val="tx1">
                    <a:lumMod val="65000"/>
                    <a:lumOff val="35000"/>
                  </a:schemeClr>
                </a:solidFill>
                <a:latin typeface="+mj-lt"/>
              </a:rPr>
              <a:t>uncertainty= +/- 5cm</a:t>
            </a:r>
            <a:endParaRPr lang="en-US" dirty="0">
              <a:solidFill>
                <a:schemeClr val="tx1">
                  <a:lumMod val="65000"/>
                  <a:lumOff val="35000"/>
                </a:schemeClr>
              </a:solidFill>
              <a:latin typeface="+mj-lt"/>
            </a:endParaRPr>
          </a:p>
        </p:txBody>
      </p:sp>
    </p:spTree>
    <p:extLst>
      <p:ext uri="{BB962C8B-B14F-4D97-AF65-F5344CB8AC3E}">
        <p14:creationId xmlns:p14="http://schemas.microsoft.com/office/powerpoint/2010/main" val="8635583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9050"/>
            <a:ext cx="7453503" cy="988786"/>
          </a:xfrm>
        </p:spPr>
        <p:txBody>
          <a:bodyPr/>
          <a:lstStyle/>
          <a:p>
            <a:r>
              <a:rPr lang="en-US" dirty="0" smtClean="0"/>
              <a:t>Example Data</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59</a:t>
            </a:fld>
            <a:endParaRPr lang="en-US"/>
          </a:p>
        </p:txBody>
      </p:sp>
      <p:grpSp>
        <p:nvGrpSpPr>
          <p:cNvPr id="4" name="Group 3"/>
          <p:cNvGrpSpPr/>
          <p:nvPr/>
        </p:nvGrpSpPr>
        <p:grpSpPr>
          <a:xfrm>
            <a:off x="302371" y="1447649"/>
            <a:ext cx="7634372" cy="4036977"/>
            <a:chOff x="0" y="0"/>
            <a:chExt cx="5779827" cy="3352516"/>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779827" cy="3289110"/>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1787857" y="1344304"/>
              <a:ext cx="1847850" cy="4953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7" name="Group 6"/>
            <p:cNvGrpSpPr/>
            <p:nvPr/>
          </p:nvGrpSpPr>
          <p:grpSpPr>
            <a:xfrm>
              <a:off x="1480782" y="2647666"/>
              <a:ext cx="1466850" cy="704850"/>
              <a:chOff x="0" y="0"/>
              <a:chExt cx="1466850" cy="704850"/>
            </a:xfrm>
          </p:grpSpPr>
          <p:cxnSp>
            <p:nvCxnSpPr>
              <p:cNvPr id="8" name="Straight Connector 7"/>
              <p:cNvCxnSpPr/>
              <p:nvPr/>
            </p:nvCxnSpPr>
            <p:spPr>
              <a:xfrm>
                <a:off x="1358900" y="101600"/>
                <a:ext cx="6350" cy="146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0" y="488950"/>
                <a:ext cx="539750" cy="2159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p:cNvSpPr/>
              <p:nvPr/>
            </p:nvSpPr>
            <p:spPr>
              <a:xfrm>
                <a:off x="1257300" y="0"/>
                <a:ext cx="209550" cy="330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1" name="Straight Arrow Connector 10"/>
              <p:cNvCxnSpPr/>
              <p:nvPr/>
            </p:nvCxnSpPr>
            <p:spPr>
              <a:xfrm flipV="1">
                <a:off x="539750" y="247650"/>
                <a:ext cx="717550" cy="3111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2" name="Rectangle 11"/>
          <p:cNvSpPr/>
          <p:nvPr/>
        </p:nvSpPr>
        <p:spPr>
          <a:xfrm>
            <a:off x="270510" y="5541927"/>
            <a:ext cx="8763000" cy="923330"/>
          </a:xfrm>
          <a:prstGeom prst="rect">
            <a:avLst/>
          </a:prstGeom>
        </p:spPr>
        <p:txBody>
          <a:bodyPr wrap="square">
            <a:spAutoFit/>
          </a:bodyPr>
          <a:lstStyle/>
          <a:p>
            <a:pPr marL="342900" indent="-342900">
              <a:buFont typeface="Arial" panose="020B0604020202020204" pitchFamily="34" charset="0"/>
              <a:buChar char="•"/>
            </a:pPr>
            <a:r>
              <a:rPr lang="en-US" dirty="0">
                <a:solidFill>
                  <a:schemeClr val="tx1">
                    <a:lumMod val="65000"/>
                    <a:lumOff val="35000"/>
                  </a:schemeClr>
                </a:solidFill>
                <a:latin typeface="+mj-lt"/>
              </a:rPr>
              <a:t>Area of Black Asphalt </a:t>
            </a:r>
            <a:r>
              <a:rPr lang="en-US" dirty="0" smtClean="0">
                <a:solidFill>
                  <a:schemeClr val="tx1">
                    <a:lumMod val="65000"/>
                    <a:lumOff val="35000"/>
                  </a:schemeClr>
                </a:solidFill>
                <a:latin typeface="+mj-lt"/>
              </a:rPr>
              <a:t>@ 20 Meters altitude</a:t>
            </a:r>
          </a:p>
          <a:p>
            <a:pPr marL="342900" indent="-342900">
              <a:buFont typeface="Arial" panose="020B0604020202020204" pitchFamily="34" charset="0"/>
              <a:buChar char="•"/>
            </a:pPr>
            <a:r>
              <a:rPr lang="en-US" dirty="0" smtClean="0">
                <a:solidFill>
                  <a:schemeClr val="tx1">
                    <a:lumMod val="65000"/>
                    <a:lumOff val="35000"/>
                  </a:schemeClr>
                </a:solidFill>
                <a:latin typeface="+mj-lt"/>
              </a:rPr>
              <a:t>Low reflectivity, high absorption</a:t>
            </a:r>
            <a:endParaRPr lang="en-US" dirty="0">
              <a:solidFill>
                <a:schemeClr val="tx1">
                  <a:lumMod val="65000"/>
                  <a:lumOff val="35000"/>
                </a:schemeClr>
              </a:solidFill>
              <a:latin typeface="+mj-lt"/>
            </a:endParaRPr>
          </a:p>
          <a:p>
            <a:pPr marL="342900" indent="-342900">
              <a:buFont typeface="Arial" panose="020B0604020202020204" pitchFamily="34" charset="0"/>
              <a:buChar char="•"/>
            </a:pPr>
            <a:r>
              <a:rPr lang="en-US" dirty="0" smtClean="0">
                <a:solidFill>
                  <a:schemeClr val="tx1">
                    <a:lumMod val="65000"/>
                    <a:lumOff val="35000"/>
                  </a:schemeClr>
                </a:solidFill>
                <a:latin typeface="+mj-lt"/>
              </a:rPr>
              <a:t>Average vertical uncertainty = 9 cm (±6 cm)</a:t>
            </a:r>
            <a:endParaRPr lang="en-US" dirty="0">
              <a:solidFill>
                <a:schemeClr val="tx1">
                  <a:lumMod val="65000"/>
                  <a:lumOff val="35000"/>
                </a:schemeClr>
              </a:solidFill>
              <a:latin typeface="+mj-lt"/>
            </a:endParaRPr>
          </a:p>
        </p:txBody>
      </p:sp>
    </p:spTree>
    <p:extLst>
      <p:ext uri="{BB962C8B-B14F-4D97-AF65-F5344CB8AC3E}">
        <p14:creationId xmlns:p14="http://schemas.microsoft.com/office/powerpoint/2010/main" val="2081688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318" y="2366303"/>
            <a:ext cx="8390973" cy="1362075"/>
          </a:xfrm>
        </p:spPr>
        <p:txBody>
          <a:bodyPr/>
          <a:lstStyle/>
          <a:p>
            <a:r>
              <a:rPr lang="en-US" dirty="0"/>
              <a:t>Survey planning for autonomous vehicles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6</a:t>
            </a:fld>
            <a:endParaRPr lang="en-US"/>
          </a:p>
        </p:txBody>
      </p:sp>
      <p:pic>
        <p:nvPicPr>
          <p:cNvPr id="7"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1448" y="4784289"/>
            <a:ext cx="3984629" cy="200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6863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Payload Mounted </a:t>
            </a:r>
            <a:r>
              <a:rPr lang="en-US" dirty="0"/>
              <a:t>T</a:t>
            </a:r>
            <a:r>
              <a:rPr lang="en-US" dirty="0" smtClean="0"/>
              <a:t>o </a:t>
            </a:r>
            <a:r>
              <a:rPr lang="en-US" dirty="0"/>
              <a:t>A</a:t>
            </a:r>
            <a:r>
              <a:rPr lang="en-US" dirty="0" smtClean="0"/>
              <a:t> DJI </a:t>
            </a:r>
            <a:r>
              <a:rPr lang="en-US" dirty="0" err="1" smtClean="0"/>
              <a:t>Matrice</a:t>
            </a:r>
            <a:r>
              <a:rPr lang="en-US" dirty="0" smtClean="0"/>
              <a:t> 600</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60</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81" y="1495424"/>
            <a:ext cx="5162700" cy="50111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25116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572" y="47625"/>
            <a:ext cx="6528671" cy="988786"/>
          </a:xfrm>
        </p:spPr>
        <p:txBody>
          <a:bodyPr/>
          <a:lstStyle/>
          <a:p>
            <a:r>
              <a:rPr lang="en-US" dirty="0" smtClean="0"/>
              <a:t>Back Panel of HYPACK LiDAR Payload</a:t>
            </a:r>
            <a:endParaRPr lang="en-US" dirty="0"/>
          </a:p>
        </p:txBody>
      </p:sp>
      <p:sp>
        <p:nvSpPr>
          <p:cNvPr id="3" name="Slide Number Placeholder 2"/>
          <p:cNvSpPr>
            <a:spLocks noGrp="1"/>
          </p:cNvSpPr>
          <p:nvPr>
            <p:ph type="sldNum" sz="quarter" idx="12"/>
          </p:nvPr>
        </p:nvSpPr>
        <p:spPr/>
        <p:txBody>
          <a:bodyPr/>
          <a:lstStyle/>
          <a:p>
            <a:fld id="{2B461E99-A520-4C47-9280-7BE61E966C52}" type="slidenum">
              <a:rPr lang="en-US" smtClean="0"/>
              <a:t>61</a:t>
            </a:fld>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655" y="1581150"/>
            <a:ext cx="7622132" cy="46786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30478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9050"/>
            <a:ext cx="7341108" cy="988786"/>
          </a:xfrm>
        </p:spPr>
        <p:txBody>
          <a:bodyPr/>
          <a:lstStyle/>
          <a:p>
            <a:r>
              <a:rPr lang="en-US" dirty="0" smtClean="0"/>
              <a:t>HYPACK LiDAR </a:t>
            </a:r>
            <a:r>
              <a:rPr lang="en-US" dirty="0"/>
              <a:t>Payload Sample Data </a:t>
            </a:r>
          </a:p>
        </p:txBody>
      </p:sp>
      <p:sp>
        <p:nvSpPr>
          <p:cNvPr id="3" name="Slide Number Placeholder 2"/>
          <p:cNvSpPr>
            <a:spLocks noGrp="1"/>
          </p:cNvSpPr>
          <p:nvPr>
            <p:ph type="sldNum" sz="quarter" idx="12"/>
          </p:nvPr>
        </p:nvSpPr>
        <p:spPr/>
        <p:txBody>
          <a:bodyPr/>
          <a:lstStyle/>
          <a:p>
            <a:fld id="{2B461E99-A520-4C47-9280-7BE61E966C52}" type="slidenum">
              <a:rPr lang="en-US" smtClean="0"/>
              <a:t>62</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68" y="1552574"/>
            <a:ext cx="8130491" cy="440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91254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a:t>
            </a:r>
            <a:r>
              <a:rPr lang="en-US" dirty="0"/>
              <a:t>D</a:t>
            </a:r>
            <a:r>
              <a:rPr lang="en-US" dirty="0" smtClean="0"/>
              <a:t>ata </a:t>
            </a:r>
            <a:r>
              <a:rPr lang="en-US" dirty="0"/>
              <a:t>P</a:t>
            </a:r>
            <a:r>
              <a:rPr lang="en-US" dirty="0" smtClean="0"/>
              <a:t>rocessing In MBMAX64</a:t>
            </a:r>
            <a:endParaRPr lang="en-US" dirty="0"/>
          </a:p>
        </p:txBody>
      </p:sp>
      <p:sp>
        <p:nvSpPr>
          <p:cNvPr id="3" name="Slide Number Placeholder 2"/>
          <p:cNvSpPr>
            <a:spLocks noGrp="1"/>
          </p:cNvSpPr>
          <p:nvPr>
            <p:ph type="sldNum" sz="quarter" idx="12"/>
          </p:nvPr>
        </p:nvSpPr>
        <p:spPr/>
        <p:txBody>
          <a:bodyPr/>
          <a:lstStyle/>
          <a:p>
            <a:fld id="{2B461E99-A520-4C47-9280-7BE61E966C52}" type="slidenum">
              <a:rPr lang="en-US" smtClean="0"/>
              <a:t>63</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6" y="1613914"/>
            <a:ext cx="8210550" cy="4447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76807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HYPACK LiDAR Payload Sample Data </a:t>
            </a:r>
          </a:p>
        </p:txBody>
      </p:sp>
      <p:sp>
        <p:nvSpPr>
          <p:cNvPr id="3" name="Slide Number Placeholder 2"/>
          <p:cNvSpPr>
            <a:spLocks noGrp="1"/>
          </p:cNvSpPr>
          <p:nvPr>
            <p:ph type="sldNum" sz="quarter" idx="12"/>
          </p:nvPr>
        </p:nvSpPr>
        <p:spPr/>
        <p:txBody>
          <a:bodyPr/>
          <a:lstStyle/>
          <a:p>
            <a:fld id="{2B461E99-A520-4C47-9280-7BE61E966C52}" type="slidenum">
              <a:rPr lang="en-US" smtClean="0"/>
              <a:t>64</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4" y="1653621"/>
            <a:ext cx="8686801" cy="4038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1661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HYPACK LiDAR </a:t>
            </a:r>
            <a:r>
              <a:rPr lang="en-US" dirty="0" smtClean="0"/>
              <a:t>Payload Benefits</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7418" t="11869" r="6528"/>
          <a:stretch/>
        </p:blipFill>
        <p:spPr>
          <a:xfrm>
            <a:off x="4248151" y="1605127"/>
            <a:ext cx="4610100" cy="3147584"/>
          </a:xfrm>
          <a:prstGeom prst="rect">
            <a:avLst/>
          </a:prstGeom>
        </p:spPr>
      </p:pic>
      <p:sp>
        <p:nvSpPr>
          <p:cNvPr id="3" name="Slide Number Placeholder 2"/>
          <p:cNvSpPr>
            <a:spLocks noGrp="1"/>
          </p:cNvSpPr>
          <p:nvPr>
            <p:ph type="sldNum" sz="quarter" idx="12"/>
          </p:nvPr>
        </p:nvSpPr>
        <p:spPr/>
        <p:txBody>
          <a:bodyPr/>
          <a:lstStyle/>
          <a:p>
            <a:fld id="{2B461E99-A520-4C47-9280-7BE61E966C52}" type="slidenum">
              <a:rPr lang="en-US" smtClean="0"/>
              <a:t>65</a:t>
            </a:fld>
            <a:endParaRPr lang="en-US"/>
          </a:p>
        </p:txBody>
      </p:sp>
      <p:sp>
        <p:nvSpPr>
          <p:cNvPr id="4" name="TextBox 3"/>
          <p:cNvSpPr txBox="1"/>
          <p:nvPr/>
        </p:nvSpPr>
        <p:spPr>
          <a:xfrm>
            <a:off x="312420" y="1278255"/>
            <a:ext cx="5650230" cy="4401205"/>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solidFill>
                  <a:schemeClr val="tx1">
                    <a:lumMod val="65000"/>
                    <a:lumOff val="35000"/>
                  </a:schemeClr>
                </a:solidFill>
              </a:rPr>
              <a:t>Easy to use, turn key solution</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Versatile functionality</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Cost effective</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Familiar interface for HYPACK users</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Fixed offsets make for easy set up and initialization in the field</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3 hour run time increases efficiency</a:t>
            </a:r>
          </a:p>
          <a:p>
            <a:pPr marL="342900" indent="-342900">
              <a:buFont typeface="Arial" panose="020B0604020202020204" pitchFamily="34" charset="0"/>
              <a:buChar char="•"/>
            </a:pPr>
            <a:endParaRPr lang="en-US" sz="2000" dirty="0" smtClean="0">
              <a:solidFill>
                <a:schemeClr val="tx1">
                  <a:lumMod val="65000"/>
                  <a:lumOff val="35000"/>
                </a:schemeClr>
              </a:solidFill>
            </a:endParaRPr>
          </a:p>
          <a:p>
            <a:pPr marL="342900" indent="-342900">
              <a:buFont typeface="Arial" panose="020B0604020202020204" pitchFamily="34" charset="0"/>
              <a:buChar char="•"/>
            </a:pPr>
            <a:r>
              <a:rPr lang="en-US" sz="2000" dirty="0" smtClean="0">
                <a:solidFill>
                  <a:schemeClr val="tx1">
                    <a:lumMod val="65000"/>
                    <a:lumOff val="35000"/>
                  </a:schemeClr>
                </a:solidFill>
              </a:rPr>
              <a:t>Accurate LiDAR solution</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4911106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497" y="85725"/>
            <a:ext cx="6528671" cy="988786"/>
          </a:xfrm>
        </p:spPr>
        <p:txBody>
          <a:bodyPr/>
          <a:lstStyle/>
          <a:p>
            <a:r>
              <a:rPr lang="en-US" dirty="0" smtClean="0"/>
              <a:t>Potential Applications</a:t>
            </a:r>
            <a:endParaRPr lang="en-US" dirty="0"/>
          </a:p>
        </p:txBody>
      </p:sp>
      <p:sp>
        <p:nvSpPr>
          <p:cNvPr id="3" name="Slide Number Placeholder 2"/>
          <p:cNvSpPr>
            <a:spLocks noGrp="1"/>
          </p:cNvSpPr>
          <p:nvPr>
            <p:ph type="sldNum" sz="quarter" idx="12"/>
          </p:nvPr>
        </p:nvSpPr>
        <p:spPr/>
        <p:txBody>
          <a:bodyPr/>
          <a:lstStyle/>
          <a:p>
            <a:fld id="{2B461E99-A520-4C47-9280-7BE61E966C52}" type="slidenum">
              <a:rPr lang="en-US" smtClean="0"/>
              <a:t>66</a:t>
            </a:fld>
            <a:endParaRPr lang="en-US"/>
          </a:p>
        </p:txBody>
      </p:sp>
      <p:sp>
        <p:nvSpPr>
          <p:cNvPr id="4" name="TextBox 3"/>
          <p:cNvSpPr txBox="1"/>
          <p:nvPr/>
        </p:nvSpPr>
        <p:spPr>
          <a:xfrm>
            <a:off x="28575" y="1383030"/>
            <a:ext cx="7665720" cy="4093428"/>
          </a:xfrm>
          <a:prstGeom prst="rect">
            <a:avLst/>
          </a:prstGeom>
          <a:noFill/>
        </p:spPr>
        <p:txBody>
          <a:bodyPr wrap="square" rtlCol="0">
            <a:spAutoFit/>
          </a:bodyPr>
          <a:lstStyle/>
          <a:p>
            <a:pPr marL="800100" lvl="1" indent="-342900">
              <a:buClr>
                <a:srgbClr val="0D739C"/>
              </a:buClr>
              <a:buFont typeface="Wingdings" panose="05000000000000000000" pitchFamily="2" charset="2"/>
              <a:buChar char="Ø"/>
            </a:pPr>
            <a:r>
              <a:rPr lang="en-US" sz="2000" dirty="0" smtClean="0">
                <a:solidFill>
                  <a:schemeClr val="tx1">
                    <a:lumMod val="65000"/>
                    <a:lumOff val="35000"/>
                  </a:schemeClr>
                </a:solidFill>
              </a:rPr>
              <a:t>Shoreline/obstruction </a:t>
            </a:r>
            <a:r>
              <a:rPr lang="en-US" sz="2000" dirty="0">
                <a:solidFill>
                  <a:schemeClr val="tx1">
                    <a:lumMod val="65000"/>
                    <a:lumOff val="35000"/>
                  </a:schemeClr>
                </a:solidFill>
              </a:rPr>
              <a:t>charting for </a:t>
            </a:r>
            <a:r>
              <a:rPr lang="en-US" sz="2000" dirty="0" smtClean="0">
                <a:solidFill>
                  <a:schemeClr val="tx1">
                    <a:lumMod val="65000"/>
                    <a:lumOff val="35000"/>
                  </a:schemeClr>
                </a:solidFill>
              </a:rPr>
              <a:t>navigation</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P</a:t>
            </a:r>
            <a:r>
              <a:rPr lang="en-US" sz="2000" dirty="0" smtClean="0">
                <a:solidFill>
                  <a:schemeClr val="tx1">
                    <a:lumMod val="65000"/>
                    <a:lumOff val="35000"/>
                  </a:schemeClr>
                </a:solidFill>
              </a:rPr>
              <a:t>ipeline mapping</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I</a:t>
            </a:r>
            <a:r>
              <a:rPr lang="en-US" sz="2000" dirty="0" smtClean="0">
                <a:solidFill>
                  <a:schemeClr val="tx1">
                    <a:lumMod val="65000"/>
                    <a:lumOff val="35000"/>
                  </a:schemeClr>
                </a:solidFill>
              </a:rPr>
              <a:t>nfrastructure assessments</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B</a:t>
            </a:r>
            <a:r>
              <a:rPr lang="en-US" sz="2000" dirty="0" smtClean="0">
                <a:solidFill>
                  <a:schemeClr val="tx1">
                    <a:lumMod val="65000"/>
                    <a:lumOff val="35000"/>
                  </a:schemeClr>
                </a:solidFill>
              </a:rPr>
              <a:t>each </a:t>
            </a:r>
            <a:r>
              <a:rPr lang="en-US" sz="2000" dirty="0">
                <a:solidFill>
                  <a:schemeClr val="tx1">
                    <a:lumMod val="65000"/>
                    <a:lumOff val="35000"/>
                  </a:schemeClr>
                </a:solidFill>
              </a:rPr>
              <a:t>erosion </a:t>
            </a:r>
            <a:r>
              <a:rPr lang="en-US" sz="2000" dirty="0" smtClean="0">
                <a:solidFill>
                  <a:schemeClr val="tx1">
                    <a:lumMod val="65000"/>
                    <a:lumOff val="35000"/>
                  </a:schemeClr>
                </a:solidFill>
              </a:rPr>
              <a:t>surveys</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V</a:t>
            </a:r>
            <a:r>
              <a:rPr lang="en-US" sz="2000" dirty="0" smtClean="0">
                <a:solidFill>
                  <a:schemeClr val="tx1">
                    <a:lumMod val="65000"/>
                    <a:lumOff val="35000"/>
                  </a:schemeClr>
                </a:solidFill>
              </a:rPr>
              <a:t>egetation surveys</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B</a:t>
            </a:r>
            <a:r>
              <a:rPr lang="en-US" sz="2000" dirty="0" smtClean="0">
                <a:solidFill>
                  <a:schemeClr val="tx1">
                    <a:lumMod val="65000"/>
                    <a:lumOff val="35000"/>
                  </a:schemeClr>
                </a:solidFill>
              </a:rPr>
              <a:t>are </a:t>
            </a:r>
            <a:r>
              <a:rPr lang="en-US" sz="2000" dirty="0">
                <a:solidFill>
                  <a:schemeClr val="tx1">
                    <a:lumMod val="65000"/>
                    <a:lumOff val="35000"/>
                  </a:schemeClr>
                </a:solidFill>
              </a:rPr>
              <a:t>earth </a:t>
            </a:r>
            <a:r>
              <a:rPr lang="en-US" sz="2000" dirty="0" smtClean="0">
                <a:solidFill>
                  <a:schemeClr val="tx1">
                    <a:lumMod val="65000"/>
                    <a:lumOff val="35000"/>
                  </a:schemeClr>
                </a:solidFill>
              </a:rPr>
              <a:t>analysis</a:t>
            </a:r>
          </a:p>
          <a:p>
            <a:pPr marL="800100" lvl="1" indent="-342900">
              <a:buClr>
                <a:srgbClr val="0D739C"/>
              </a:buClr>
              <a:buFont typeface="Wingdings" panose="05000000000000000000" pitchFamily="2" charset="2"/>
              <a:buChar char="Ø"/>
            </a:pPr>
            <a:endParaRPr lang="en-US" sz="2000" dirty="0" smtClean="0">
              <a:solidFill>
                <a:schemeClr val="tx1">
                  <a:lumMod val="65000"/>
                  <a:lumOff val="35000"/>
                </a:schemeClr>
              </a:solidFill>
            </a:endParaRPr>
          </a:p>
          <a:p>
            <a:pPr marL="800100" lvl="1" indent="-342900">
              <a:buClr>
                <a:srgbClr val="0D739C"/>
              </a:buClr>
              <a:buFont typeface="Wingdings" panose="05000000000000000000" pitchFamily="2" charset="2"/>
              <a:buChar char="Ø"/>
            </a:pPr>
            <a:r>
              <a:rPr lang="en-US" sz="2000" dirty="0">
                <a:solidFill>
                  <a:schemeClr val="tx1">
                    <a:lumMod val="65000"/>
                    <a:lumOff val="35000"/>
                  </a:schemeClr>
                </a:solidFill>
              </a:rPr>
              <a:t>C</a:t>
            </a:r>
            <a:r>
              <a:rPr lang="en-US" sz="2000" dirty="0" smtClean="0">
                <a:solidFill>
                  <a:schemeClr val="tx1">
                    <a:lumMod val="65000"/>
                    <a:lumOff val="35000"/>
                  </a:schemeClr>
                </a:solidFill>
              </a:rPr>
              <a:t>orridor mapping</a:t>
            </a:r>
            <a:endParaRPr lang="en-US" sz="2000" dirty="0">
              <a:solidFill>
                <a:schemeClr val="tx1">
                  <a:lumMod val="65000"/>
                  <a:lumOff val="35000"/>
                </a:scheme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979119">
            <a:off x="4448479" y="3789253"/>
            <a:ext cx="3347465" cy="3347465"/>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8021" t="42273" r="5208"/>
          <a:stretch/>
        </p:blipFill>
        <p:spPr>
          <a:xfrm>
            <a:off x="4942532" y="1837925"/>
            <a:ext cx="2294131" cy="2267350"/>
          </a:xfrm>
          <a:prstGeom prst="rect">
            <a:avLst/>
          </a:prstGeom>
        </p:spPr>
      </p:pic>
    </p:spTree>
    <p:extLst>
      <p:ext uri="{BB962C8B-B14F-4D97-AF65-F5344CB8AC3E}">
        <p14:creationId xmlns:p14="http://schemas.microsoft.com/office/powerpoint/2010/main" val="8641786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697" y="76200"/>
            <a:ext cx="6528671" cy="988786"/>
          </a:xfrm>
        </p:spPr>
        <p:txBody>
          <a:bodyPr/>
          <a:lstStyle/>
          <a:p>
            <a:r>
              <a:rPr lang="en-US" dirty="0" smtClean="0"/>
              <a:t>HYPACK 2020 Training Event</a:t>
            </a:r>
            <a:endParaRPr lang="en-US" dirty="0"/>
          </a:p>
        </p:txBody>
      </p:sp>
      <p:sp>
        <p:nvSpPr>
          <p:cNvPr id="3" name="Slide Number Placeholder 2"/>
          <p:cNvSpPr>
            <a:spLocks noGrp="1"/>
          </p:cNvSpPr>
          <p:nvPr>
            <p:ph type="sldNum" sz="quarter" idx="12"/>
          </p:nvPr>
        </p:nvSpPr>
        <p:spPr/>
        <p:txBody>
          <a:bodyPr/>
          <a:lstStyle/>
          <a:p>
            <a:fld id="{2B461E99-A520-4C47-9280-7BE61E966C52}" type="slidenum">
              <a:rPr lang="en-US" smtClean="0"/>
              <a:t>67</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275" y="1657350"/>
            <a:ext cx="8505825" cy="42529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318935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752600"/>
            <a:ext cx="1981200" cy="1317625"/>
          </a:xfrm>
        </p:spPr>
        <p:txBody>
          <a:bodyPr/>
          <a:lstStyle/>
          <a:p>
            <a:r>
              <a:rPr lang="en-US" sz="5400" dirty="0">
                <a:latin typeface="+mj-lt"/>
              </a:rPr>
              <a:t>Q&amp;A</a:t>
            </a:r>
          </a:p>
        </p:txBody>
      </p:sp>
      <p:sp>
        <p:nvSpPr>
          <p:cNvPr id="4" name="Slide Number Placeholder 3"/>
          <p:cNvSpPr>
            <a:spLocks noGrp="1"/>
          </p:cNvSpPr>
          <p:nvPr>
            <p:ph type="sldNum" sz="quarter" idx="4294967295"/>
          </p:nvPr>
        </p:nvSpPr>
        <p:spPr>
          <a:xfrm>
            <a:off x="0" y="6403975"/>
            <a:ext cx="714375" cy="454025"/>
          </a:xfrm>
        </p:spPr>
        <p:txBody>
          <a:bodyPr/>
          <a:lstStyle/>
          <a:p>
            <a:pPr>
              <a:defRPr/>
            </a:pPr>
            <a:fld id="{4400A483-4681-41BF-9FF1-22151483BD95}" type="slidenum">
              <a:rPr lang="en-US" altLang="en-US" smtClean="0"/>
              <a:pPr>
                <a:defRPr/>
              </a:pPr>
              <a:t>68</a:t>
            </a:fld>
            <a:endParaRPr lang="en-US" altLang="en-US"/>
          </a:p>
        </p:txBody>
      </p:sp>
      <p:sp>
        <p:nvSpPr>
          <p:cNvPr id="13" name="TextBox 12"/>
          <p:cNvSpPr txBox="1"/>
          <p:nvPr/>
        </p:nvSpPr>
        <p:spPr>
          <a:xfrm>
            <a:off x="5943600" y="1752600"/>
            <a:ext cx="2188420" cy="646331"/>
          </a:xfrm>
          <a:prstGeom prst="rect">
            <a:avLst/>
          </a:prstGeom>
          <a:noFill/>
        </p:spPr>
        <p:txBody>
          <a:bodyPr wrap="none" rtlCol="0">
            <a:spAutoFit/>
          </a:bodyPr>
          <a:lstStyle/>
          <a:p>
            <a:r>
              <a:rPr lang="en-US" b="1" u="sng" dirty="0" smtClean="0">
                <a:solidFill>
                  <a:schemeClr val="bg1"/>
                </a:solidFill>
                <a:latin typeface="+mj-lt"/>
              </a:rPr>
              <a:t>Contact Us:</a:t>
            </a:r>
          </a:p>
          <a:p>
            <a:r>
              <a:rPr lang="en-US" dirty="0" smtClean="0">
                <a:solidFill>
                  <a:schemeClr val="bg1"/>
                </a:solidFill>
                <a:latin typeface="+mj-lt"/>
              </a:rPr>
              <a:t>sales@hypack.com</a:t>
            </a:r>
            <a:endParaRPr lang="en-US" dirty="0">
              <a:solidFill>
                <a:schemeClr val="bg1"/>
              </a:solidFill>
              <a:latin typeface="+mj-lt"/>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7301" r="3215"/>
          <a:stretch/>
        </p:blipFill>
        <p:spPr>
          <a:xfrm>
            <a:off x="0" y="4191000"/>
            <a:ext cx="5351206" cy="2667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4282768"/>
            <a:ext cx="1924050" cy="25654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474" y="3495159"/>
            <a:ext cx="391041" cy="39104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9800" y="3018358"/>
            <a:ext cx="446058" cy="44605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37637" y="2591030"/>
            <a:ext cx="410383" cy="410383"/>
          </a:xfrm>
          <a:prstGeom prst="rect">
            <a:avLst/>
          </a:prstGeom>
        </p:spPr>
      </p:pic>
      <p:sp>
        <p:nvSpPr>
          <p:cNvPr id="12" name="TextBox 11"/>
          <p:cNvSpPr txBox="1"/>
          <p:nvPr/>
        </p:nvSpPr>
        <p:spPr>
          <a:xfrm>
            <a:off x="6400800" y="2633246"/>
            <a:ext cx="2145139" cy="307777"/>
          </a:xfrm>
          <a:prstGeom prst="rect">
            <a:avLst/>
          </a:prstGeom>
          <a:noFill/>
        </p:spPr>
        <p:txBody>
          <a:bodyPr wrap="none" rtlCol="0">
            <a:spAutoFit/>
          </a:bodyPr>
          <a:lstStyle/>
          <a:p>
            <a:r>
              <a:rPr lang="en-US" sz="1400" dirty="0" smtClean="0">
                <a:solidFill>
                  <a:schemeClr val="bg1"/>
                </a:solidFill>
                <a:latin typeface="+mj-lt"/>
              </a:rPr>
              <a:t>facebook.com/</a:t>
            </a:r>
            <a:r>
              <a:rPr lang="en-US" sz="1400" dirty="0" err="1" smtClean="0">
                <a:solidFill>
                  <a:schemeClr val="bg1"/>
                </a:solidFill>
                <a:latin typeface="+mj-lt"/>
              </a:rPr>
              <a:t>hypackinc</a:t>
            </a:r>
            <a:endParaRPr lang="en-US" sz="1600" dirty="0">
              <a:solidFill>
                <a:schemeClr val="bg1"/>
              </a:solidFill>
              <a:latin typeface="+mj-lt"/>
            </a:endParaRPr>
          </a:p>
        </p:txBody>
      </p:sp>
      <p:sp>
        <p:nvSpPr>
          <p:cNvPr id="14" name="TextBox 13"/>
          <p:cNvSpPr txBox="1"/>
          <p:nvPr/>
        </p:nvSpPr>
        <p:spPr>
          <a:xfrm>
            <a:off x="6419630" y="3531073"/>
            <a:ext cx="1657570" cy="307777"/>
          </a:xfrm>
          <a:prstGeom prst="rect">
            <a:avLst/>
          </a:prstGeom>
          <a:noFill/>
        </p:spPr>
        <p:txBody>
          <a:bodyPr wrap="none" rtlCol="0">
            <a:spAutoFit/>
          </a:bodyPr>
          <a:lstStyle/>
          <a:p>
            <a:r>
              <a:rPr lang="en-US" sz="1400" dirty="0" smtClean="0">
                <a:solidFill>
                  <a:schemeClr val="bg1"/>
                </a:solidFill>
                <a:latin typeface="+mj-lt"/>
              </a:rPr>
              <a:t>twitter.com/</a:t>
            </a:r>
            <a:r>
              <a:rPr lang="en-US" sz="1400" dirty="0" err="1" smtClean="0">
                <a:solidFill>
                  <a:schemeClr val="bg1"/>
                </a:solidFill>
                <a:latin typeface="+mj-lt"/>
              </a:rPr>
              <a:t>hypack</a:t>
            </a:r>
            <a:endParaRPr lang="en-US" dirty="0">
              <a:solidFill>
                <a:schemeClr val="bg1"/>
              </a:solidFill>
              <a:latin typeface="+mj-lt"/>
            </a:endParaRPr>
          </a:p>
        </p:txBody>
      </p:sp>
      <p:sp>
        <p:nvSpPr>
          <p:cNvPr id="15" name="Rectangle 14"/>
          <p:cNvSpPr/>
          <p:nvPr/>
        </p:nvSpPr>
        <p:spPr>
          <a:xfrm>
            <a:off x="6400800" y="3072110"/>
            <a:ext cx="4572000" cy="307777"/>
          </a:xfrm>
          <a:prstGeom prst="rect">
            <a:avLst/>
          </a:prstGeom>
        </p:spPr>
        <p:txBody>
          <a:bodyPr>
            <a:spAutoFit/>
          </a:bodyPr>
          <a:lstStyle/>
          <a:p>
            <a:r>
              <a:rPr lang="en-US" sz="1400" dirty="0" smtClean="0">
                <a:solidFill>
                  <a:schemeClr val="bg1"/>
                </a:solidFill>
                <a:latin typeface="+mj-lt"/>
              </a:rPr>
              <a:t>linkedin.com/groups/1990404</a:t>
            </a:r>
            <a:endParaRPr lang="en-US" sz="1600" dirty="0">
              <a:solidFill>
                <a:schemeClr val="bg1"/>
              </a:solidFill>
              <a:latin typeface="+mj-lt"/>
            </a:endParaRPr>
          </a:p>
        </p:txBody>
      </p:sp>
    </p:spTree>
    <p:extLst>
      <p:ext uri="{BB962C8B-B14F-4D97-AF65-F5344CB8AC3E}">
        <p14:creationId xmlns:p14="http://schemas.microsoft.com/office/powerpoint/2010/main" val="3713698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4775" y="1905000"/>
            <a:ext cx="2655599" cy="646331"/>
          </a:xfrm>
          <a:prstGeom prst="rect">
            <a:avLst/>
          </a:prstGeom>
          <a:noFill/>
        </p:spPr>
        <p:txBody>
          <a:bodyPr wrap="none" rtlCol="0">
            <a:spAutoFit/>
          </a:bodyPr>
          <a:lstStyle/>
          <a:p>
            <a:r>
              <a:rPr lang="en-US" sz="3600" b="1" dirty="0" smtClean="0">
                <a:solidFill>
                  <a:schemeClr val="bg1"/>
                </a:solidFill>
                <a:latin typeface="+mj-lt"/>
              </a:rPr>
              <a:t>Thank You!</a:t>
            </a:r>
            <a:endParaRPr lang="en-US" sz="3600" b="1" dirty="0">
              <a:solidFill>
                <a:schemeClr val="bg1"/>
              </a:solidFill>
              <a:latin typeface="+mj-lt"/>
            </a:endParaRPr>
          </a:p>
        </p:txBody>
      </p:sp>
      <p:sp>
        <p:nvSpPr>
          <p:cNvPr id="10" name="TextBox 9"/>
          <p:cNvSpPr txBox="1"/>
          <p:nvPr/>
        </p:nvSpPr>
        <p:spPr>
          <a:xfrm>
            <a:off x="183697" y="3706582"/>
            <a:ext cx="3792577" cy="369332"/>
          </a:xfrm>
          <a:prstGeom prst="rect">
            <a:avLst/>
          </a:prstGeom>
          <a:noFill/>
        </p:spPr>
        <p:txBody>
          <a:bodyPr wrap="none" rtlCol="0">
            <a:spAutoFit/>
          </a:bodyPr>
          <a:lstStyle/>
          <a:p>
            <a:r>
              <a:rPr lang="en-US" b="1" dirty="0" smtClean="0">
                <a:solidFill>
                  <a:schemeClr val="bg1"/>
                </a:solidFill>
                <a:latin typeface="+mj-lt"/>
              </a:rPr>
              <a:t>Webinar: </a:t>
            </a:r>
            <a:r>
              <a:rPr lang="en-US" dirty="0" smtClean="0">
                <a:solidFill>
                  <a:schemeClr val="bg1"/>
                </a:solidFill>
                <a:latin typeface="+mj-lt"/>
              </a:rPr>
              <a:t>HYPACK LiDAR Payload</a:t>
            </a:r>
            <a:endParaRPr lang="en-US" dirty="0">
              <a:solidFill>
                <a:schemeClr val="bg1"/>
              </a:solidFill>
              <a:latin typeface="+mj-lt"/>
            </a:endParaRPr>
          </a:p>
        </p:txBody>
      </p:sp>
      <p:sp>
        <p:nvSpPr>
          <p:cNvPr id="6" name="TextBox 5"/>
          <p:cNvSpPr txBox="1"/>
          <p:nvPr/>
        </p:nvSpPr>
        <p:spPr>
          <a:xfrm>
            <a:off x="5943600" y="1752600"/>
            <a:ext cx="2188420" cy="646331"/>
          </a:xfrm>
          <a:prstGeom prst="rect">
            <a:avLst/>
          </a:prstGeom>
          <a:noFill/>
        </p:spPr>
        <p:txBody>
          <a:bodyPr wrap="none" rtlCol="0">
            <a:spAutoFit/>
          </a:bodyPr>
          <a:lstStyle/>
          <a:p>
            <a:r>
              <a:rPr lang="en-US" b="1" u="sng" dirty="0" smtClean="0">
                <a:solidFill>
                  <a:schemeClr val="bg1"/>
                </a:solidFill>
                <a:latin typeface="+mj-lt"/>
              </a:rPr>
              <a:t>Contact Us:</a:t>
            </a:r>
          </a:p>
          <a:p>
            <a:r>
              <a:rPr lang="en-US" dirty="0" smtClean="0">
                <a:solidFill>
                  <a:schemeClr val="bg1"/>
                </a:solidFill>
                <a:latin typeface="+mj-lt"/>
              </a:rPr>
              <a:t>sales@hypack.com</a:t>
            </a:r>
            <a:endParaRPr lang="en-US" dirty="0">
              <a:solidFill>
                <a:schemeClr val="bg1"/>
              </a:solidFill>
              <a:latin typeface="+mj-lt"/>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5474" y="3495159"/>
            <a:ext cx="391041" cy="391041"/>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3018358"/>
            <a:ext cx="446058" cy="446058"/>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7637" y="2591030"/>
            <a:ext cx="410383" cy="410383"/>
          </a:xfrm>
          <a:prstGeom prst="rect">
            <a:avLst/>
          </a:prstGeom>
        </p:spPr>
      </p:pic>
      <p:sp>
        <p:nvSpPr>
          <p:cNvPr id="14" name="TextBox 13"/>
          <p:cNvSpPr txBox="1"/>
          <p:nvPr/>
        </p:nvSpPr>
        <p:spPr>
          <a:xfrm>
            <a:off x="6400800" y="2633246"/>
            <a:ext cx="2145139" cy="307777"/>
          </a:xfrm>
          <a:prstGeom prst="rect">
            <a:avLst/>
          </a:prstGeom>
          <a:noFill/>
        </p:spPr>
        <p:txBody>
          <a:bodyPr wrap="none" rtlCol="0">
            <a:spAutoFit/>
          </a:bodyPr>
          <a:lstStyle/>
          <a:p>
            <a:r>
              <a:rPr lang="en-US" sz="1400" dirty="0" smtClean="0">
                <a:solidFill>
                  <a:schemeClr val="bg1"/>
                </a:solidFill>
                <a:latin typeface="+mj-lt"/>
              </a:rPr>
              <a:t>facebook.com/</a:t>
            </a:r>
            <a:r>
              <a:rPr lang="en-US" sz="1400" dirty="0" err="1" smtClean="0">
                <a:solidFill>
                  <a:schemeClr val="bg1"/>
                </a:solidFill>
                <a:latin typeface="+mj-lt"/>
              </a:rPr>
              <a:t>hypackinc</a:t>
            </a:r>
            <a:endParaRPr lang="en-US" sz="1600" dirty="0">
              <a:solidFill>
                <a:schemeClr val="bg1"/>
              </a:solidFill>
              <a:latin typeface="+mj-lt"/>
            </a:endParaRPr>
          </a:p>
        </p:txBody>
      </p:sp>
      <p:sp>
        <p:nvSpPr>
          <p:cNvPr id="15" name="TextBox 14"/>
          <p:cNvSpPr txBox="1"/>
          <p:nvPr/>
        </p:nvSpPr>
        <p:spPr>
          <a:xfrm>
            <a:off x="6419630" y="3531073"/>
            <a:ext cx="1657570" cy="307777"/>
          </a:xfrm>
          <a:prstGeom prst="rect">
            <a:avLst/>
          </a:prstGeom>
          <a:noFill/>
        </p:spPr>
        <p:txBody>
          <a:bodyPr wrap="none" rtlCol="0">
            <a:spAutoFit/>
          </a:bodyPr>
          <a:lstStyle/>
          <a:p>
            <a:r>
              <a:rPr lang="en-US" sz="1400" dirty="0" smtClean="0">
                <a:solidFill>
                  <a:schemeClr val="bg1"/>
                </a:solidFill>
                <a:latin typeface="+mj-lt"/>
              </a:rPr>
              <a:t>twitter.com/</a:t>
            </a:r>
            <a:r>
              <a:rPr lang="en-US" sz="1400" dirty="0" err="1" smtClean="0">
                <a:solidFill>
                  <a:schemeClr val="bg1"/>
                </a:solidFill>
                <a:latin typeface="+mj-lt"/>
              </a:rPr>
              <a:t>hypack</a:t>
            </a:r>
            <a:endParaRPr lang="en-US" dirty="0">
              <a:solidFill>
                <a:schemeClr val="bg1"/>
              </a:solidFill>
              <a:latin typeface="+mj-lt"/>
            </a:endParaRPr>
          </a:p>
        </p:txBody>
      </p:sp>
      <p:sp>
        <p:nvSpPr>
          <p:cNvPr id="16" name="Rectangle 15"/>
          <p:cNvSpPr/>
          <p:nvPr/>
        </p:nvSpPr>
        <p:spPr>
          <a:xfrm>
            <a:off x="6400800" y="3072110"/>
            <a:ext cx="4572000" cy="307777"/>
          </a:xfrm>
          <a:prstGeom prst="rect">
            <a:avLst/>
          </a:prstGeom>
        </p:spPr>
        <p:txBody>
          <a:bodyPr>
            <a:spAutoFit/>
          </a:bodyPr>
          <a:lstStyle/>
          <a:p>
            <a:r>
              <a:rPr lang="en-US" sz="1400" dirty="0" smtClean="0">
                <a:solidFill>
                  <a:schemeClr val="bg1"/>
                </a:solidFill>
                <a:latin typeface="+mj-lt"/>
              </a:rPr>
              <a:t>linkedin.com/groups/1990404</a:t>
            </a:r>
            <a:endParaRPr lang="en-US" sz="1600" dirty="0">
              <a:solidFill>
                <a:schemeClr val="bg1"/>
              </a:solidFill>
              <a:latin typeface="+mj-lt"/>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5493"/>
          <a:stretch/>
        </p:blipFill>
        <p:spPr>
          <a:xfrm>
            <a:off x="0" y="4152900"/>
            <a:ext cx="9144000" cy="2705100"/>
          </a:xfrm>
          <a:prstGeom prst="rect">
            <a:avLst/>
          </a:prstGeom>
        </p:spPr>
      </p:pic>
    </p:spTree>
    <p:extLst>
      <p:ext uri="{BB962C8B-B14F-4D97-AF65-F5344CB8AC3E}">
        <p14:creationId xmlns:p14="http://schemas.microsoft.com/office/powerpoint/2010/main" val="29919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692" y="-25985"/>
            <a:ext cx="6528671" cy="988786"/>
          </a:xfrm>
        </p:spPr>
        <p:txBody>
          <a:bodyPr/>
          <a:lstStyle/>
          <a:p>
            <a:r>
              <a:rPr lang="en-US" dirty="0"/>
              <a:t>Mission Planning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7</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1" y="2354563"/>
            <a:ext cx="7245654" cy="4069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65761" y="1503880"/>
            <a:ext cx="8877302" cy="1261884"/>
          </a:xfrm>
          <a:prstGeom prst="rect">
            <a:avLst/>
          </a:prstGeom>
        </p:spPr>
        <p:txBody>
          <a:bodyPr wrap="square">
            <a:spAutoFit/>
          </a:bodyPr>
          <a:lstStyle/>
          <a:p>
            <a:r>
              <a:rPr lang="en-US" sz="2000" dirty="0">
                <a:solidFill>
                  <a:schemeClr val="tx1">
                    <a:lumMod val="65000"/>
                    <a:lumOff val="35000"/>
                  </a:schemeClr>
                </a:solidFill>
              </a:rPr>
              <a:t>Plan autonomous mission in Hypack shell using </a:t>
            </a:r>
          </a:p>
          <a:p>
            <a:r>
              <a:rPr lang="en-US" sz="2000" dirty="0">
                <a:solidFill>
                  <a:schemeClr val="tx1">
                    <a:lumMod val="65000"/>
                    <a:lumOff val="35000"/>
                  </a:schemeClr>
                </a:solidFill>
              </a:rPr>
              <a:t>Line Editor/Border Editor, autopilot, or a proprietary navigation system</a:t>
            </a:r>
            <a:endParaRPr lang="en-US" dirty="0">
              <a:solidFill>
                <a:schemeClr val="tx1">
                  <a:lumMod val="65000"/>
                  <a:lumOff val="35000"/>
                </a:schemeClr>
              </a:solidFill>
            </a:endParaRPr>
          </a:p>
          <a:p>
            <a:endParaRPr lang="en-US" dirty="0">
              <a:solidFill>
                <a:schemeClr val="tx1">
                  <a:lumMod val="65000"/>
                  <a:lumOff val="35000"/>
                </a:schemeClr>
              </a:solidFill>
            </a:endParaRPr>
          </a:p>
          <a:p>
            <a:endParaRPr lang="en-US" dirty="0">
              <a:solidFill>
                <a:schemeClr val="tx1">
                  <a:lumMod val="65000"/>
                  <a:lumOff val="35000"/>
                </a:schemeClr>
              </a:solidFill>
            </a:endParaRPr>
          </a:p>
        </p:txBody>
      </p:sp>
    </p:spTree>
    <p:extLst>
      <p:ext uri="{BB962C8B-B14F-4D97-AF65-F5344CB8AC3E}">
        <p14:creationId xmlns:p14="http://schemas.microsoft.com/office/powerpoint/2010/main" val="35157904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r>
              <a:rPr lang="en-US" dirty="0"/>
              <a:t>Thank You !</a:t>
            </a:r>
            <a:endParaRPr lang="en-US" sz="2400" dirty="0"/>
          </a:p>
        </p:txBody>
      </p:sp>
      <p:sp>
        <p:nvSpPr>
          <p:cNvPr id="7" name="Content Placeholder 6"/>
          <p:cNvSpPr>
            <a:spLocks noGrp="1"/>
          </p:cNvSpPr>
          <p:nvPr>
            <p:ph sz="quarter" idx="11"/>
          </p:nvPr>
        </p:nvSpPr>
        <p:spPr/>
        <p:txBody>
          <a:bodyPr/>
          <a:lstStyle/>
          <a:p>
            <a:r>
              <a:rPr lang="en-US"/>
              <a:t>January 2020</a:t>
            </a:r>
            <a:endParaRPr lang="en-US" dirty="0"/>
          </a:p>
        </p:txBody>
      </p:sp>
      <p:sp>
        <p:nvSpPr>
          <p:cNvPr id="6" name="Rectangle 5"/>
          <p:cNvSpPr/>
          <p:nvPr/>
        </p:nvSpPr>
        <p:spPr>
          <a:xfrm>
            <a:off x="511657" y="4756957"/>
            <a:ext cx="8142645" cy="1538883"/>
          </a:xfrm>
          <a:prstGeom prst="rect">
            <a:avLst/>
          </a:prstGeom>
          <a:noFill/>
        </p:spPr>
        <p:txBody>
          <a:bodyPr wrap="square">
            <a:spAutoFit/>
          </a:bodyPr>
          <a:lstStyle/>
          <a:p>
            <a:pPr>
              <a:buClr>
                <a:schemeClr val="tx1">
                  <a:lumMod val="65000"/>
                  <a:lumOff val="35000"/>
                </a:schemeClr>
              </a:buClr>
            </a:pPr>
            <a:r>
              <a:rPr lang="en-US" sz="1600" dirty="0">
                <a:solidFill>
                  <a:schemeClr val="tx1">
                    <a:lumMod val="65000"/>
                    <a:lumOff val="35000"/>
                  </a:schemeClr>
                </a:solidFill>
                <a:hlinkClick r:id="rId2"/>
              </a:rPr>
              <a:t>HYPACK on Youtube.com</a:t>
            </a:r>
            <a:r>
              <a:rPr lang="en-US" sz="1600" dirty="0">
                <a:solidFill>
                  <a:schemeClr val="tx1">
                    <a:lumMod val="65000"/>
                    <a:lumOff val="35000"/>
                  </a:schemeClr>
                </a:solidFill>
              </a:rPr>
              <a:t>  ( Historical Sessions )		</a:t>
            </a:r>
            <a:r>
              <a:rPr lang="en-US" sz="1600" dirty="0">
                <a:solidFill>
                  <a:schemeClr val="tx1">
                    <a:lumMod val="65000"/>
                    <a:lumOff val="35000"/>
                  </a:schemeClr>
                </a:solidFill>
                <a:hlinkClick r:id="rId3"/>
              </a:rPr>
              <a:t>HYPACK Live Chat</a:t>
            </a:r>
            <a:r>
              <a:rPr lang="en-US" sz="1600" dirty="0">
                <a:solidFill>
                  <a:schemeClr val="tx1">
                    <a:lumMod val="65000"/>
                    <a:lumOff val="35000"/>
                  </a:schemeClr>
                </a:solidFill>
              </a:rPr>
              <a:t> </a:t>
            </a:r>
          </a:p>
          <a:p>
            <a:pPr>
              <a:buClr>
                <a:schemeClr val="tx1">
                  <a:lumMod val="65000"/>
                  <a:lumOff val="35000"/>
                </a:schemeClr>
              </a:buClr>
            </a:pPr>
            <a:endParaRPr lang="en-US" sz="1600" dirty="0">
              <a:solidFill>
                <a:schemeClr val="tx1">
                  <a:lumMod val="65000"/>
                  <a:lumOff val="35000"/>
                </a:schemeClr>
              </a:solidFill>
            </a:endParaRPr>
          </a:p>
          <a:p>
            <a:pPr>
              <a:buClr>
                <a:schemeClr val="tx1">
                  <a:lumMod val="65000"/>
                  <a:lumOff val="35000"/>
                </a:schemeClr>
              </a:buClr>
            </a:pPr>
            <a:r>
              <a:rPr lang="en-US" sz="1600" dirty="0">
                <a:solidFill>
                  <a:schemeClr val="tx1">
                    <a:lumMod val="65000"/>
                    <a:lumOff val="35000"/>
                  </a:schemeClr>
                </a:solidFill>
                <a:hlinkClick r:id="rId4"/>
              </a:rPr>
              <a:t>HYPACK on Youtube.com </a:t>
            </a:r>
            <a:r>
              <a:rPr lang="en-US" sz="1600" dirty="0">
                <a:solidFill>
                  <a:schemeClr val="tx1">
                    <a:lumMod val="65000"/>
                    <a:lumOff val="35000"/>
                  </a:schemeClr>
                </a:solidFill>
              </a:rPr>
              <a:t>  ( Newer Sessions ) 		</a:t>
            </a:r>
            <a:r>
              <a:rPr lang="en-US" sz="1600" dirty="0">
                <a:solidFill>
                  <a:schemeClr val="tx1">
                    <a:lumMod val="65000"/>
                    <a:lumOff val="35000"/>
                  </a:schemeClr>
                </a:solidFill>
                <a:hlinkClick r:id="rId5"/>
              </a:rPr>
              <a:t>HYPACK </a:t>
            </a:r>
            <a:r>
              <a:rPr lang="en-US" sz="1600" dirty="0" err="1">
                <a:solidFill>
                  <a:schemeClr val="tx1">
                    <a:lumMod val="65000"/>
                    <a:lumOff val="35000"/>
                  </a:schemeClr>
                </a:solidFill>
                <a:hlinkClick r:id="rId5"/>
              </a:rPr>
              <a:t>Ustream</a:t>
            </a:r>
            <a:endParaRPr lang="en-US" sz="1600" dirty="0">
              <a:solidFill>
                <a:schemeClr val="tx1">
                  <a:lumMod val="65000"/>
                  <a:lumOff val="35000"/>
                </a:schemeClr>
              </a:solidFill>
            </a:endParaRPr>
          </a:p>
          <a:p>
            <a:pPr>
              <a:buClr>
                <a:schemeClr val="tx1">
                  <a:lumMod val="65000"/>
                  <a:lumOff val="35000"/>
                </a:schemeClr>
              </a:buClr>
            </a:pPr>
            <a:endParaRPr lang="en-US" sz="1600" dirty="0">
              <a:solidFill>
                <a:schemeClr val="tx1">
                  <a:lumMod val="65000"/>
                  <a:lumOff val="35000"/>
                </a:schemeClr>
              </a:solidFill>
              <a:hlinkClick r:id="rId6"/>
            </a:endParaRPr>
          </a:p>
          <a:p>
            <a:pPr>
              <a:buClr>
                <a:schemeClr val="tx1">
                  <a:lumMod val="65000"/>
                  <a:lumOff val="35000"/>
                </a:schemeClr>
              </a:buClr>
            </a:pPr>
            <a:r>
              <a:rPr lang="en-US" sz="1600" dirty="0">
                <a:solidFill>
                  <a:schemeClr val="tx1">
                    <a:lumMod val="65000"/>
                    <a:lumOff val="35000"/>
                  </a:schemeClr>
                </a:solidFill>
                <a:hlinkClick r:id="rId6"/>
              </a:rPr>
              <a:t>HYPACK SUPPORT Site </a:t>
            </a:r>
            <a:r>
              <a:rPr lang="en-US" sz="1600" dirty="0">
                <a:solidFill>
                  <a:schemeClr val="tx1">
                    <a:lumMod val="65000"/>
                    <a:lumOff val="35000"/>
                  </a:schemeClr>
                </a:solidFill>
              </a:rPr>
              <a:t>						</a:t>
            </a:r>
            <a:r>
              <a:rPr lang="en-US" sz="1600" dirty="0">
                <a:solidFill>
                  <a:schemeClr val="tx1">
                    <a:lumMod val="65000"/>
                    <a:lumOff val="35000"/>
                  </a:schemeClr>
                </a:solidFill>
                <a:hlinkClick r:id="rId7"/>
              </a:rPr>
              <a:t>HYPACK Website</a:t>
            </a:r>
            <a:r>
              <a:rPr lang="en-US" sz="1600" dirty="0">
                <a:solidFill>
                  <a:schemeClr val="tx1">
                    <a:lumMod val="65000"/>
                    <a:lumOff val="35000"/>
                  </a:schemeClr>
                </a:solidFill>
              </a:rPr>
              <a:t>		</a:t>
            </a:r>
          </a:p>
          <a:p>
            <a:pPr>
              <a:buClr>
                <a:schemeClr val="tx1">
                  <a:lumMod val="65000"/>
                  <a:lumOff val="35000"/>
                </a:schemeClr>
              </a:buClr>
            </a:pPr>
            <a:endParaRPr lang="en-U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r>
              <a:rPr lang="en-US" b="1" dirty="0">
                <a:solidFill>
                  <a:schemeClr val="bg2"/>
                </a:solidFill>
              </a:rPr>
              <a:t>Links to more information:</a:t>
            </a:r>
          </a:p>
        </p:txBody>
      </p:sp>
      <p:sp>
        <p:nvSpPr>
          <p:cNvPr id="5" name="TextBox 4"/>
          <p:cNvSpPr txBox="1"/>
          <p:nvPr/>
        </p:nvSpPr>
        <p:spPr>
          <a:xfrm>
            <a:off x="5981700" y="1737360"/>
            <a:ext cx="2427781" cy="2308324"/>
          </a:xfrm>
          <a:prstGeom prst="rect">
            <a:avLst/>
          </a:prstGeom>
          <a:noFill/>
        </p:spPr>
        <p:txBody>
          <a:bodyPr wrap="none" rtlCol="0">
            <a:spAutoFit/>
          </a:bodyPr>
          <a:lstStyle/>
          <a:p>
            <a:r>
              <a:rPr lang="en-US" b="1" u="sng" dirty="0">
                <a:solidFill>
                  <a:schemeClr val="bg1"/>
                </a:solidFill>
              </a:rPr>
              <a:t>Contact Us:</a:t>
            </a:r>
          </a:p>
          <a:p>
            <a:endParaRPr lang="en-US" dirty="0"/>
          </a:p>
          <a:p>
            <a:r>
              <a:rPr lang="en-US" dirty="0">
                <a:solidFill>
                  <a:schemeClr val="bg1"/>
                </a:solidFill>
              </a:rPr>
              <a:t>Sales@HYPACK.com</a:t>
            </a:r>
          </a:p>
          <a:p>
            <a:endParaRPr lang="en-US" dirty="0">
              <a:solidFill>
                <a:schemeClr val="bg1"/>
              </a:solidFill>
            </a:endParaRPr>
          </a:p>
          <a:p>
            <a:r>
              <a:rPr lang="en-US" dirty="0">
                <a:solidFill>
                  <a:schemeClr val="bg1"/>
                </a:solidFill>
              </a:rPr>
              <a:t>Help@HYPACK.com</a:t>
            </a:r>
          </a:p>
          <a:p>
            <a:endParaRPr lang="en-US" dirty="0">
              <a:solidFill>
                <a:schemeClr val="bg1"/>
              </a:solidFill>
            </a:endParaRPr>
          </a:p>
          <a:p>
            <a:r>
              <a:rPr lang="en-US" dirty="0">
                <a:solidFill>
                  <a:schemeClr val="bg1"/>
                </a:solidFill>
              </a:rPr>
              <a:t>(860) 635 - 1500</a:t>
            </a:r>
          </a:p>
          <a:p>
            <a:endParaRPr lang="en-US" dirty="0"/>
          </a:p>
        </p:txBody>
      </p:sp>
    </p:spTree>
    <p:extLst>
      <p:ext uri="{BB962C8B-B14F-4D97-AF65-F5344CB8AC3E}">
        <p14:creationId xmlns:p14="http://schemas.microsoft.com/office/powerpoint/2010/main" val="842392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 Planning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8</a:t>
            </a:fld>
            <a:endParaRPr lang="en-US"/>
          </a:p>
        </p:txBody>
      </p:sp>
      <p:sp>
        <p:nvSpPr>
          <p:cNvPr id="4" name="TextBox 3"/>
          <p:cNvSpPr txBox="1"/>
          <p:nvPr/>
        </p:nvSpPr>
        <p:spPr>
          <a:xfrm>
            <a:off x="5486400" y="1691639"/>
            <a:ext cx="3280410" cy="4401205"/>
          </a:xfrm>
          <a:prstGeom prst="rect">
            <a:avLst/>
          </a:prstGeom>
          <a:noFill/>
        </p:spPr>
        <p:txBody>
          <a:bodyPr wrap="square" rtlCol="0">
            <a:spAutoFit/>
          </a:bodyPr>
          <a:lstStyle/>
          <a:p>
            <a:r>
              <a:rPr lang="en-US" sz="2000" dirty="0">
                <a:solidFill>
                  <a:schemeClr val="tx1">
                    <a:lumMod val="65000"/>
                    <a:lumOff val="35000"/>
                  </a:schemeClr>
                </a:solidFill>
              </a:rPr>
              <a:t>Upload mission directly or export mission plan in 3</a:t>
            </a:r>
            <a:r>
              <a:rPr lang="en-US" sz="2000" baseline="30000" dirty="0">
                <a:solidFill>
                  <a:schemeClr val="tx1">
                    <a:lumMod val="65000"/>
                    <a:lumOff val="35000"/>
                  </a:schemeClr>
                </a:solidFill>
              </a:rPr>
              <a:t>rd</a:t>
            </a:r>
            <a:r>
              <a:rPr lang="en-US" sz="2000" dirty="0">
                <a:solidFill>
                  <a:schemeClr val="tx1">
                    <a:lumMod val="65000"/>
                    <a:lumOff val="35000"/>
                  </a:schemeClr>
                </a:solidFill>
              </a:rPr>
              <a:t> party/proprietary format.</a:t>
            </a:r>
          </a:p>
          <a:p>
            <a:endParaRPr lang="en-US" sz="2000" dirty="0">
              <a:solidFill>
                <a:schemeClr val="tx1">
                  <a:lumMod val="65000"/>
                  <a:lumOff val="35000"/>
                </a:schemeClr>
              </a:solidFill>
            </a:endParaRPr>
          </a:p>
          <a:p>
            <a:pPr>
              <a:defRPr/>
            </a:pPr>
            <a:r>
              <a:rPr lang="en-US" sz="2000" dirty="0">
                <a:solidFill>
                  <a:schemeClr val="tx1">
                    <a:lumMod val="65000"/>
                    <a:lumOff val="35000"/>
                  </a:schemeClr>
                </a:solidFill>
              </a:rPr>
              <a:t>Can import </a:t>
            </a:r>
            <a:r>
              <a:rPr lang="en-US" sz="2000" b="1" dirty="0">
                <a:solidFill>
                  <a:schemeClr val="tx1">
                    <a:lumMod val="65000"/>
                    <a:lumOff val="35000"/>
                  </a:schemeClr>
                </a:solidFill>
              </a:rPr>
              <a:t>GPX and </a:t>
            </a:r>
            <a:r>
              <a:rPr lang="en-US" sz="2000" b="1" dirty="0" err="1">
                <a:solidFill>
                  <a:schemeClr val="tx1">
                    <a:lumMod val="65000"/>
                    <a:lumOff val="35000"/>
                  </a:schemeClr>
                </a:solidFill>
              </a:rPr>
              <a:t>Mavlink</a:t>
            </a:r>
            <a:r>
              <a:rPr lang="en-US" sz="2000" dirty="0">
                <a:solidFill>
                  <a:schemeClr val="tx1">
                    <a:lumMod val="65000"/>
                    <a:lumOff val="35000"/>
                  </a:schemeClr>
                </a:solidFill>
              </a:rPr>
              <a:t> formats in Mission Planning, can export </a:t>
            </a:r>
            <a:r>
              <a:rPr lang="en-US" sz="2000" b="1" dirty="0">
                <a:solidFill>
                  <a:schemeClr val="tx1">
                    <a:lumMod val="65000"/>
                    <a:lumOff val="35000"/>
                  </a:schemeClr>
                </a:solidFill>
              </a:rPr>
              <a:t>GPX, </a:t>
            </a:r>
            <a:r>
              <a:rPr lang="en-US" sz="2000" b="1" dirty="0" err="1">
                <a:solidFill>
                  <a:schemeClr val="tx1">
                    <a:lumMod val="65000"/>
                    <a:lumOff val="35000"/>
                  </a:schemeClr>
                </a:solidFill>
              </a:rPr>
              <a:t>MAVlink</a:t>
            </a:r>
            <a:r>
              <a:rPr lang="en-US" sz="2000" b="1" dirty="0">
                <a:solidFill>
                  <a:schemeClr val="tx1">
                    <a:lumMod val="65000"/>
                    <a:lumOff val="35000"/>
                  </a:schemeClr>
                </a:solidFill>
              </a:rPr>
              <a:t>, MOOS-</a:t>
            </a:r>
            <a:r>
              <a:rPr lang="en-US" sz="2000" b="1" dirty="0" err="1">
                <a:solidFill>
                  <a:schemeClr val="tx1">
                    <a:lumMod val="65000"/>
                    <a:lumOff val="35000"/>
                  </a:schemeClr>
                </a:solidFill>
              </a:rPr>
              <a:t>IvP</a:t>
            </a:r>
            <a:r>
              <a:rPr lang="en-US" sz="2000" b="1" dirty="0">
                <a:solidFill>
                  <a:schemeClr val="tx1">
                    <a:lumMod val="65000"/>
                    <a:lumOff val="35000"/>
                  </a:schemeClr>
                </a:solidFill>
              </a:rPr>
              <a:t> BHV, Teledyne ZRP</a:t>
            </a:r>
          </a:p>
          <a:p>
            <a:endParaRPr lang="en-US" sz="2000" dirty="0">
              <a:solidFill>
                <a:schemeClr val="tx1">
                  <a:lumMod val="65000"/>
                  <a:lumOff val="35000"/>
                </a:schemeClr>
              </a:solidFill>
            </a:endParaRPr>
          </a:p>
          <a:p>
            <a:r>
              <a:rPr lang="en-US" sz="2000" dirty="0">
                <a:solidFill>
                  <a:schemeClr val="tx1">
                    <a:lumMod val="65000"/>
                    <a:lumOff val="35000"/>
                  </a:schemeClr>
                </a:solidFill>
              </a:rPr>
              <a:t>Line report gives you a time estimate based on line distance and input survey speed</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39" y="1201757"/>
            <a:ext cx="4824137" cy="305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155" y="4716780"/>
            <a:ext cx="4917413" cy="1501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flipH="1">
            <a:off x="5029876" y="4922520"/>
            <a:ext cx="471764" cy="0"/>
          </a:xfrm>
          <a:prstGeom prst="straightConnector1">
            <a:avLst/>
          </a:prstGeom>
          <a:ln w="76200">
            <a:solidFill>
              <a:schemeClr val="bg2"/>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4861560" y="2148840"/>
            <a:ext cx="624840" cy="929640"/>
          </a:xfrm>
          <a:prstGeom prst="straightConnector1">
            <a:avLst/>
          </a:prstGeom>
          <a:ln w="76200">
            <a:solidFill>
              <a:schemeClr val="bg2"/>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9812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724" y="0"/>
            <a:ext cx="6528671" cy="988786"/>
          </a:xfrm>
        </p:spPr>
        <p:txBody>
          <a:bodyPr/>
          <a:lstStyle/>
          <a:p>
            <a:r>
              <a:rPr lang="en-US" dirty="0"/>
              <a:t>Mission Planning- FAA Charts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9</a:t>
            </a:fld>
            <a:endParaRPr lang="en-US"/>
          </a:p>
        </p:txBody>
      </p:sp>
      <p:pic>
        <p:nvPicPr>
          <p:cNvPr id="4" name="Content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52400" y="2513648"/>
            <a:ext cx="6713320" cy="3723323"/>
          </a:xfrm>
          <a:prstGeom prst="rect">
            <a:avLst/>
          </a:prstGeom>
        </p:spPr>
      </p:pic>
      <p:sp>
        <p:nvSpPr>
          <p:cNvPr id="5" name="TextBox 4"/>
          <p:cNvSpPr txBox="1"/>
          <p:nvPr/>
        </p:nvSpPr>
        <p:spPr>
          <a:xfrm>
            <a:off x="0" y="1036320"/>
            <a:ext cx="8206740" cy="1477328"/>
          </a:xfrm>
          <a:prstGeom prst="rect">
            <a:avLst/>
          </a:prstGeom>
          <a:noFill/>
        </p:spPr>
        <p:txBody>
          <a:bodyPr wrap="square" rtlCol="0">
            <a:spAutoFit/>
          </a:bodyPr>
          <a:lstStyle/>
          <a:p>
            <a:r>
              <a:rPr lang="en-US" dirty="0">
                <a:solidFill>
                  <a:schemeClr val="tx1">
                    <a:lumMod val="65000"/>
                    <a:lumOff val="35000"/>
                  </a:schemeClr>
                </a:solidFill>
              </a:rPr>
              <a:t>To fly a drone “commercially” you need an FAA part 107 license</a:t>
            </a:r>
          </a:p>
          <a:p>
            <a:endParaRPr lang="en-US" dirty="0">
              <a:solidFill>
                <a:schemeClr val="tx1">
                  <a:lumMod val="65000"/>
                  <a:lumOff val="35000"/>
                </a:schemeClr>
              </a:solidFill>
            </a:endParaRPr>
          </a:p>
          <a:p>
            <a:r>
              <a:rPr lang="en-US" dirty="0">
                <a:solidFill>
                  <a:schemeClr val="tx1">
                    <a:lumMod val="65000"/>
                    <a:lumOff val="35000"/>
                  </a:schemeClr>
                </a:solidFill>
              </a:rPr>
              <a:t>Part 107 teaches you how to read VFR charts (navigate through regulated airspaces), laws surrounding airspace, basic weather observation skills, flight reporting and requirements, etc.</a:t>
            </a:r>
          </a:p>
        </p:txBody>
      </p:sp>
      <p:sp>
        <p:nvSpPr>
          <p:cNvPr id="6" name="TextBox 5"/>
          <p:cNvSpPr txBox="1"/>
          <p:nvPr/>
        </p:nvSpPr>
        <p:spPr>
          <a:xfrm>
            <a:off x="7033260" y="2513648"/>
            <a:ext cx="1775460" cy="1754326"/>
          </a:xfrm>
          <a:prstGeom prst="rect">
            <a:avLst/>
          </a:prstGeom>
          <a:noFill/>
        </p:spPr>
        <p:txBody>
          <a:bodyPr wrap="square" rtlCol="0">
            <a:spAutoFit/>
          </a:bodyPr>
          <a:lstStyle/>
          <a:p>
            <a:r>
              <a:rPr lang="en-US" b="1" dirty="0">
                <a:solidFill>
                  <a:schemeClr val="tx1">
                    <a:lumMod val="65000"/>
                    <a:lumOff val="35000"/>
                  </a:schemeClr>
                </a:solidFill>
              </a:rPr>
              <a:t>Flying a drone</a:t>
            </a:r>
          </a:p>
          <a:p>
            <a:r>
              <a:rPr lang="en-US" b="1" dirty="0">
                <a:solidFill>
                  <a:schemeClr val="tx1">
                    <a:lumMod val="65000"/>
                    <a:lumOff val="35000"/>
                  </a:schemeClr>
                </a:solidFill>
              </a:rPr>
              <a:t>for non recreational purposes is commercial use</a:t>
            </a:r>
          </a:p>
        </p:txBody>
      </p:sp>
      <p:sp>
        <p:nvSpPr>
          <p:cNvPr id="7" name="TextBox 6"/>
          <p:cNvSpPr txBox="1"/>
          <p:nvPr/>
        </p:nvSpPr>
        <p:spPr>
          <a:xfrm>
            <a:off x="419100" y="6211669"/>
            <a:ext cx="6949440" cy="646331"/>
          </a:xfrm>
          <a:prstGeom prst="rect">
            <a:avLst/>
          </a:prstGeom>
          <a:noFill/>
        </p:spPr>
        <p:txBody>
          <a:bodyPr wrap="square" rtlCol="0">
            <a:spAutoFit/>
          </a:bodyPr>
          <a:lstStyle/>
          <a:p>
            <a:r>
              <a:rPr lang="en-US" dirty="0">
                <a:solidFill>
                  <a:schemeClr val="tx1">
                    <a:lumMod val="65000"/>
                    <a:lumOff val="35000"/>
                  </a:schemeClr>
                </a:solidFill>
              </a:rPr>
              <a:t>VFRs are available to download from the FAA as free products, similar to marine charts</a:t>
            </a:r>
          </a:p>
        </p:txBody>
      </p:sp>
    </p:spTree>
    <p:extLst>
      <p:ext uri="{BB962C8B-B14F-4D97-AF65-F5344CB8AC3E}">
        <p14:creationId xmlns:p14="http://schemas.microsoft.com/office/powerpoint/2010/main" val="4098529347"/>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11157</TotalTime>
  <Words>1916</Words>
  <Application>Microsoft Office PowerPoint</Application>
  <PresentationFormat>On-screen Show (4:3)</PresentationFormat>
  <Paragraphs>481</Paragraphs>
  <Slides>70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70</vt:i4>
      </vt:variant>
    </vt:vector>
  </HeadingPairs>
  <TitlesOfParts>
    <vt:vector size="76" baseType="lpstr">
      <vt:lpstr>Arial</vt:lpstr>
      <vt:lpstr>Calibri</vt:lpstr>
      <vt:lpstr>Lucida Grande</vt:lpstr>
      <vt:lpstr>Wingdings</vt:lpstr>
      <vt:lpstr>Bell Gossett Eco</vt:lpstr>
      <vt:lpstr>Bell Gossett</vt:lpstr>
      <vt:lpstr>Hypack Unmanned</vt:lpstr>
      <vt:lpstr>What are Unmanned Systems?</vt:lpstr>
      <vt:lpstr>How is HYPACK Involved?</vt:lpstr>
      <vt:lpstr>UUV platforms</vt:lpstr>
      <vt:lpstr>USV platforms</vt:lpstr>
      <vt:lpstr>Survey planning for autonomous vehicles</vt:lpstr>
      <vt:lpstr>Mission Planning</vt:lpstr>
      <vt:lpstr>Mission Planning</vt:lpstr>
      <vt:lpstr>Mission Planning- FAA Charts</vt:lpstr>
      <vt:lpstr>Survey acquisition for autonomous vehicles</vt:lpstr>
      <vt:lpstr>Mission Planning</vt:lpstr>
      <vt:lpstr>Adaptive Line Planning</vt:lpstr>
      <vt:lpstr>Remote Viewing Platform</vt:lpstr>
      <vt:lpstr>Real time LiDAR</vt:lpstr>
      <vt:lpstr>Collecting water quality data</vt:lpstr>
      <vt:lpstr>Data processing for autonomous vehicles</vt:lpstr>
      <vt:lpstr>Data Converter</vt:lpstr>
      <vt:lpstr>Data Splitter and Joiner</vt:lpstr>
      <vt:lpstr>MBMAX Tools</vt:lpstr>
      <vt:lpstr>Auto-Processing</vt:lpstr>
      <vt:lpstr>MBMax Tools</vt:lpstr>
      <vt:lpstr>Vegetation Filter</vt:lpstr>
      <vt:lpstr>Vegetation Filter</vt:lpstr>
      <vt:lpstr>RGB Point Clouds</vt:lpstr>
      <vt:lpstr>Processing water quality data</vt:lpstr>
      <vt:lpstr>Water Quality data continued….</vt:lpstr>
      <vt:lpstr>Water Quality continued…</vt:lpstr>
      <vt:lpstr>Water quality continued</vt:lpstr>
      <vt:lpstr>HYPACK LiDAR Payload</vt:lpstr>
      <vt:lpstr>Why The HYPACK LiDAR Payload?</vt:lpstr>
      <vt:lpstr> Conducting a LiDAR Survey in HYPACK MAX/HYSWEEP</vt:lpstr>
      <vt:lpstr>Mission Planning</vt:lpstr>
      <vt:lpstr>HYPACK® Survey / HYSWEEP®</vt:lpstr>
      <vt:lpstr>HYPACK® Survey / HYSWEEP®</vt:lpstr>
      <vt:lpstr>Real Time Cloud</vt:lpstr>
      <vt:lpstr>Remote Viewing Platform</vt:lpstr>
      <vt:lpstr>Processing LiDAR Data</vt:lpstr>
      <vt:lpstr>Data Splitter/Joiner</vt:lpstr>
      <vt:lpstr>MBMAX64</vt:lpstr>
      <vt:lpstr>LiDAR Editing in MBMAX64</vt:lpstr>
      <vt:lpstr>GPS filtering</vt:lpstr>
      <vt:lpstr>GPS Filtering</vt:lpstr>
      <vt:lpstr>Flight Sensor Data</vt:lpstr>
      <vt:lpstr>Vegetation Filter</vt:lpstr>
      <vt:lpstr>Vegetation Filter</vt:lpstr>
      <vt:lpstr>TIN Stockpile Volumes</vt:lpstr>
      <vt:lpstr>Stock Pile Volumes</vt:lpstr>
      <vt:lpstr>Stock Pile Volumes</vt:lpstr>
      <vt:lpstr>Final Products for LiDAR Data</vt:lpstr>
      <vt:lpstr>RGB Point Clouds</vt:lpstr>
      <vt:lpstr>Exportable Products</vt:lpstr>
      <vt:lpstr>Payload System Specifications</vt:lpstr>
      <vt:lpstr>Payload Overview</vt:lpstr>
      <vt:lpstr>Key Capabilities</vt:lpstr>
      <vt:lpstr>VLP Puck Lite</vt:lpstr>
      <vt:lpstr>Velodyne Channels</vt:lpstr>
      <vt:lpstr>Ellipse 2D mini GNSS/INS</vt:lpstr>
      <vt:lpstr>Example Data</vt:lpstr>
      <vt:lpstr>Example Data</vt:lpstr>
      <vt:lpstr>Payload Mounted To A DJI Matrice 600</vt:lpstr>
      <vt:lpstr>Back Panel of HYPACK LiDAR Payload</vt:lpstr>
      <vt:lpstr>HYPACK LiDAR Payload Sample Data </vt:lpstr>
      <vt:lpstr>Sample Data Processing In MBMAX64</vt:lpstr>
      <vt:lpstr>HYPACK LiDAR Payload Sample Data </vt:lpstr>
      <vt:lpstr>HYPACK LiDAR Payload Benefits</vt:lpstr>
      <vt:lpstr>Potential Applications</vt:lpstr>
      <vt:lpstr>HYPACK 2020 Training Event</vt:lpstr>
      <vt:lpstr>Q&amp;A</vt:lpstr>
      <vt:lpstr>PowerPoint Presentation</vt:lpstr>
      <vt:lpstr>Thank You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225</cp:revision>
  <dcterms:created xsi:type="dcterms:W3CDTF">2014-07-07T18:31:44Z</dcterms:created>
  <dcterms:modified xsi:type="dcterms:W3CDTF">2020-01-17T14:58:18Z</dcterms:modified>
</cp:coreProperties>
</file>