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6"/>
  </p:notesMasterIdLst>
  <p:handoutMasterIdLst>
    <p:handoutMasterId r:id="rId17"/>
  </p:handoutMasterIdLst>
  <p:sldIdLst>
    <p:sldId id="293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482" r:id="rId1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F0D"/>
    <a:srgbClr val="8B0000"/>
    <a:srgbClr val="61ACC9"/>
    <a:srgbClr val="93E4BE"/>
    <a:srgbClr val="8B3E74"/>
    <a:srgbClr val="5B14C4"/>
    <a:srgbClr val="E44589"/>
    <a:srgbClr val="53565A"/>
    <a:srgbClr val="0089B1"/>
    <a:srgbClr val="6E6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5590" autoAdjust="0"/>
  </p:normalViewPr>
  <p:slideViewPr>
    <p:cSldViewPr snapToGrid="0">
      <p:cViewPr varScale="1">
        <p:scale>
          <a:sx n="43" d="100"/>
          <a:sy n="43" d="100"/>
        </p:scale>
        <p:origin x="-594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E3046-FACF-43E0-8192-EADAB9780F7B}" type="datetime1">
              <a:rPr lang="en-US" smtClean="0"/>
              <a:pPr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23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0F63DD-C15D-436F-B8B5-91A395C9E739}" type="datetime1">
              <a:rPr lang="en-US" smtClean="0"/>
              <a:pPr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2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9" r:id="rId11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Volúmenes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2054"/>
            <a:ext cx="9144000" cy="270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 rtl="0"/>
            <a:r>
              <a:rPr lang="es" b="0" i="0" u="none"/>
              <a:t>Playa Post dragado</a:t>
            </a:r>
            <a:r>
              <a:rPr lang="es" sz="2400"/>
              <a:t/>
            </a:r>
            <a:br>
              <a:rPr lang="es" sz="2400"/>
            </a:br>
            <a:r>
              <a:rPr lang="es" sz="2400" b="0" i="0" u="none"/>
              <a:t>Vista Perfil</a:t>
            </a:r>
            <a:endParaRPr lang="es" dirty="0"/>
          </a:p>
        </p:txBody>
      </p:sp>
      <p:pic>
        <p:nvPicPr>
          <p:cNvPr id="7170" name="Picture 2" descr="C:\Temp\III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72201"/>
            <a:ext cx="6837218" cy="491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239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es" b="0" i="0" u="none"/>
              <a:t>Reporte Playa Post-Dragado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9981"/>
            <a:ext cx="8229600" cy="1371600"/>
          </a:xfrm>
        </p:spPr>
        <p:txBody>
          <a:bodyPr>
            <a:normAutofit/>
          </a:bodyPr>
          <a:lstStyle/>
          <a:p>
            <a:pPr algn="l" rtl="0"/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Area, volumen y volumen acumulado por cada sección.</a:t>
            </a:r>
          </a:p>
          <a:p>
            <a:pPr algn="l" rtl="0"/>
            <a:r>
              <a:rPr lang="es" sz="2000" b="0" i="0" u="none" dirty="0">
                <a:solidFill>
                  <a:schemeClr val="bg2"/>
                </a:solidFill>
              </a:rPr>
              <a:t>% Lleno =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Volumen Agregado / (Volumen agregado + Vacío Remanente)</a:t>
            </a:r>
          </a:p>
          <a:p>
            <a:pPr algn="l" rtl="0"/>
            <a:r>
              <a:rPr lang="es" sz="2000" b="0" i="0" u="none" dirty="0">
                <a:solidFill>
                  <a:schemeClr val="bg2"/>
                </a:solidFill>
              </a:rPr>
              <a:t>Sobrellenado =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Material agregado en exceso de cada plantilla.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11</a:t>
            </a:fld>
            <a:endParaRPr lang="es"/>
          </a:p>
        </p:txBody>
      </p:sp>
      <p:pic>
        <p:nvPicPr>
          <p:cNvPr id="8194" name="Picture 2" descr="C:\Temp\II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08563"/>
            <a:ext cx="6914244" cy="3422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1309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s" b="0" i="0" u="none"/>
              <a:t>Volúmenes Playa</a:t>
            </a:r>
            <a:r>
              <a:rPr lang="es" sz="2400"/>
              <a:t/>
            </a:r>
            <a:br>
              <a:rPr lang="es" sz="2400"/>
            </a:br>
            <a:r>
              <a:rPr lang="es" sz="2400" b="0" i="0" u="none"/>
              <a:t>Taludes Compensantes</a:t>
            </a:r>
            <a:endParaRPr lang="es" dirty="0"/>
          </a:p>
        </p:txBody>
      </p:sp>
      <p:pic>
        <p:nvPicPr>
          <p:cNvPr id="9218" name="Picture 2" descr="C:\Temp\III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72" y="1321596"/>
            <a:ext cx="5547657" cy="2377567"/>
          </a:xfrm>
          <a:prstGeom prst="rect">
            <a:avLst/>
          </a:prstGeom>
          <a:noFill/>
        </p:spPr>
      </p:pic>
      <p:pic>
        <p:nvPicPr>
          <p:cNvPr id="9219" name="Picture 3" descr="C:\Temp\II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309" y="3000718"/>
            <a:ext cx="3802762" cy="30609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7472" y="3996431"/>
            <a:ext cx="4003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Material localizado cuesta arriba (en un segmento inclinado) puede ser acreditado para caer en un vacío cuesta abajo en ese segmento.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472" y="5069083"/>
            <a:ext cx="4342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Liste los segmentos que usted quiere aplicar los Taludes Compensantes en la primera columna.  Separe segmentos por comas.</a:t>
            </a:r>
          </a:p>
        </p:txBody>
      </p:sp>
    </p:spTree>
    <p:extLst>
      <p:ext uri="{BB962C8B-B14F-4D97-AF65-F5344CB8AC3E}">
        <p14:creationId xmlns:p14="http://schemas.microsoft.com/office/powerpoint/2010/main" val="176322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  <p:sp>
        <p:nvSpPr>
          <p:cNvPr id="8" name="Rectangle 7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Más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385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Volúmenes Playa</a:t>
            </a:r>
          </a:p>
        </p:txBody>
      </p:sp>
    </p:spTree>
    <p:extLst>
      <p:ext uri="{BB962C8B-B14F-4D97-AF65-F5344CB8AC3E}">
        <p14:creationId xmlns:p14="http://schemas.microsoft.com/office/powerpoint/2010/main" val="3890842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l" rtl="0"/>
            <a:r>
              <a:rPr lang="es" b="0" i="0" u="none"/>
              <a:t>Volúmenes Playa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7981" y="4607505"/>
            <a:ext cx="8499763" cy="1935163"/>
          </a:xfrm>
        </p:spPr>
        <p:txBody>
          <a:bodyPr>
            <a:normAutofit/>
          </a:bodyPr>
          <a:lstStyle/>
          <a:p>
            <a:pPr algn="l" rtl="0"/>
            <a:r>
              <a:rPr lang="es" sz="1800" b="0" i="0" u="none" dirty="0">
                <a:solidFill>
                  <a:schemeClr val="bg2"/>
                </a:solidFill>
              </a:rPr>
              <a:t>Playa Pre-dragado: 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Calcula material disponible desde un levantamiento Sencillo</a:t>
            </a:r>
          </a:p>
          <a:p>
            <a:pPr algn="l" rtl="0"/>
            <a:r>
              <a:rPr lang="es" sz="1800" b="0" i="0" u="none" dirty="0">
                <a:solidFill>
                  <a:schemeClr val="bg2"/>
                </a:solidFill>
              </a:rPr>
              <a:t>Playa Post-dragado: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Calcula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Material agregado hasta la plantilla de diseño 						</a:t>
            </a:r>
            <a:r>
              <a:rPr lang="es" sz="1600" b="0" i="0" u="none" dirty="0" smtClean="0">
                <a:solidFill>
                  <a:schemeClr val="accent2"/>
                </a:solidFill>
              </a:rPr>
              <a:t>AZUL</a:t>
            </a:r>
            <a:endParaRPr lang="es" sz="1600" b="0" i="0" u="none" dirty="0">
              <a:solidFill>
                <a:schemeClr val="accent2"/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Material agregado sobre la plantilla de diseño						</a:t>
            </a:r>
            <a:r>
              <a:rPr lang="es" sz="1600" b="0" i="0" u="none" dirty="0">
                <a:solidFill>
                  <a:schemeClr val="accent4">
                    <a:lumMod val="50000"/>
                  </a:schemeClr>
                </a:solidFill>
              </a:rPr>
              <a:t>MARRON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Vacíos debajo de la plantilla diseño donde el material todavía puede ser agregado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 smtClean="0">
                <a:solidFill>
                  <a:schemeClr val="accent1"/>
                </a:solidFill>
              </a:rPr>
              <a:t>VERDE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Temp\III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59427"/>
            <a:ext cx="6151418" cy="3231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445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s" b="0" i="0" u="none"/>
              <a:t>Volúmenes Playa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2486360"/>
            <a:ext cx="3733800" cy="2650801"/>
          </a:xfrm>
        </p:spPr>
        <p:txBody>
          <a:bodyPr>
            <a:normAutofit fontScale="92500"/>
          </a:bodyPr>
          <a:lstStyle/>
          <a:p>
            <a:pPr algn="l" rtl="0"/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Todos los que estan haciendo trabajos en playa parecen estar en Modo Elevación.  </a:t>
            </a:r>
          </a:p>
          <a:p>
            <a:endParaRPr lang="e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Vaya a sus Opciones Gráficas - Pestaña Datos y ajústelo a “Modo Elevación”.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4</a:t>
            </a:fld>
            <a:endParaRPr lang="es"/>
          </a:p>
        </p:txBody>
      </p:sp>
      <p:grpSp>
        <p:nvGrpSpPr>
          <p:cNvPr id="4" name="Group 3"/>
          <p:cNvGrpSpPr/>
          <p:nvPr/>
        </p:nvGrpSpPr>
        <p:grpSpPr>
          <a:xfrm>
            <a:off x="4440382" y="1600200"/>
            <a:ext cx="4504162" cy="4544291"/>
            <a:chOff x="4126934" y="1600200"/>
            <a:chExt cx="4817610" cy="4953000"/>
          </a:xfrm>
        </p:grpSpPr>
        <p:pic>
          <p:nvPicPr>
            <p:cNvPr id="2050" name="Picture 2" descr="C:\Temp\III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26934" y="1600200"/>
              <a:ext cx="4817610" cy="4953000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267200" y="3886200"/>
              <a:ext cx="2895600" cy="1295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"/>
            </a:p>
          </p:txBody>
        </p:sp>
      </p:grpSp>
      <p:sp>
        <p:nvSpPr>
          <p:cNvPr id="9" name="Rectangle 8"/>
          <p:cNvSpPr/>
          <p:nvPr/>
        </p:nvSpPr>
        <p:spPr>
          <a:xfrm>
            <a:off x="389275" y="1552907"/>
            <a:ext cx="2634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Paso 1:  Modo Elevación</a:t>
            </a:r>
          </a:p>
        </p:txBody>
      </p:sp>
    </p:spTree>
    <p:extLst>
      <p:ext uri="{BB962C8B-B14F-4D97-AF65-F5344CB8AC3E}">
        <p14:creationId xmlns:p14="http://schemas.microsoft.com/office/powerpoint/2010/main" val="203502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s" b="0" i="0" u="none"/>
              <a:t>Volúmenes Playa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90700"/>
            <a:ext cx="3857383" cy="2209800"/>
          </a:xfrm>
        </p:spPr>
        <p:txBody>
          <a:bodyPr>
            <a:noAutofit/>
          </a:bodyPr>
          <a:lstStyle/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Plantilla Diseño Máximo: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 una plantilla sobre su plantilla de diseño.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bg2"/>
                </a:solidFill>
              </a:rPr>
              <a:t>Plantilla de Diseño Mínimo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 una plantilla debajo de su plantilla de diseño.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5</a:t>
            </a:fld>
            <a:endParaRPr lang="es"/>
          </a:p>
        </p:txBody>
      </p:sp>
      <p:pic>
        <p:nvPicPr>
          <p:cNvPr id="3074" name="Picture 2" descr="C:\Temp\III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76400"/>
            <a:ext cx="4329009" cy="381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648200" y="2895600"/>
            <a:ext cx="4038600" cy="9144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pic>
        <p:nvPicPr>
          <p:cNvPr id="3075" name="Picture 3" descr="C:\Temp\III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3939209" cy="2209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99708" y="5573432"/>
            <a:ext cx="3800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2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 las quiere?  </a:t>
            </a:r>
          </a:p>
          <a:p>
            <a:pPr algn="l" rtl="0"/>
            <a:r>
              <a:rPr lang="es" sz="2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Entonces déjelas en ‘0.0’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301068" y="1205077"/>
            <a:ext cx="6359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Paso 2:  Defina su Espaciamiento Plantilla Máxima y Mínima</a:t>
            </a:r>
          </a:p>
        </p:txBody>
      </p:sp>
    </p:spTree>
    <p:extLst>
      <p:ext uri="{BB962C8B-B14F-4D97-AF65-F5344CB8AC3E}">
        <p14:creationId xmlns:p14="http://schemas.microsoft.com/office/powerpoint/2010/main" val="243941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339328" cy="1143000"/>
          </a:xfrm>
        </p:spPr>
        <p:txBody>
          <a:bodyPr>
            <a:noAutofit/>
          </a:bodyPr>
          <a:lstStyle/>
          <a:p>
            <a:pPr algn="l" rtl="0"/>
            <a:r>
              <a:rPr lang="es" sz="3600" b="0" i="0" u="none"/>
              <a:t>Ejemplo Volumen Playa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061855"/>
            <a:ext cx="3630696" cy="2740740"/>
          </a:xfrm>
        </p:spPr>
        <p:txBody>
          <a:bodyPr>
            <a:normAutofit/>
          </a:bodyPr>
          <a:lstStyle/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Cada línea tiene su propia plantilla.</a:t>
            </a: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 vez de entrar en un archivo TPL por cada línea (11 veces en este caso), podemos usar un archivo LOG.</a:t>
            </a: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NOTEPAD para crear un archivo LOG llamado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III Templates.LOG”</a:t>
            </a:r>
          </a:p>
          <a:p>
            <a:pPr algn="l" rtl="0">
              <a:buNone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Intente cargarlo en la columna Plantilla!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6</a:t>
            </a:fld>
            <a:endParaRPr lang="es"/>
          </a:p>
        </p:txBody>
      </p:sp>
      <p:sp>
        <p:nvSpPr>
          <p:cNvPr id="7" name="Rounded Rectangle 6"/>
          <p:cNvSpPr/>
          <p:nvPr/>
        </p:nvSpPr>
        <p:spPr>
          <a:xfrm>
            <a:off x="347472" y="1309254"/>
            <a:ext cx="5301298" cy="14478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es" b="1" i="0" u="none" dirty="0"/>
              <a:t>Archivo PreDragado:</a:t>
            </a:r>
            <a:r>
              <a:rPr lang="es" b="0" i="0" u="none" dirty="0"/>
              <a:t>	</a:t>
            </a:r>
            <a:r>
              <a:rPr lang="es" b="1" i="0" u="none" dirty="0"/>
              <a:t>III.LOG</a:t>
            </a:r>
          </a:p>
          <a:p>
            <a:pPr algn="l" rtl="0"/>
            <a:r>
              <a:rPr lang="es" b="1" i="0" u="none" dirty="0"/>
              <a:t>Archivo Plantilla:</a:t>
            </a:r>
            <a:r>
              <a:rPr lang="es" b="0" i="0" u="none" dirty="0"/>
              <a:t>	</a:t>
            </a:r>
            <a:r>
              <a:rPr lang="es" b="0" i="0" u="none" dirty="0" smtClean="0"/>
              <a:t>	</a:t>
            </a:r>
            <a:r>
              <a:rPr lang="es" b="1" i="0" u="none" dirty="0" smtClean="0"/>
              <a:t>III </a:t>
            </a:r>
            <a:r>
              <a:rPr lang="es" b="1" i="0" u="none" dirty="0"/>
              <a:t>Templates.LOG</a:t>
            </a:r>
          </a:p>
          <a:p>
            <a:pPr algn="l" rtl="0"/>
            <a:r>
              <a:rPr lang="es" b="1" i="0" u="none" dirty="0"/>
              <a:t>Diseño Max/Min:</a:t>
            </a:r>
            <a:r>
              <a:rPr lang="es" b="0" i="0" u="none" dirty="0"/>
              <a:t>  </a:t>
            </a:r>
            <a:r>
              <a:rPr lang="es" b="0" i="0" u="none" dirty="0" smtClean="0"/>
              <a:t>		</a:t>
            </a:r>
            <a:r>
              <a:rPr lang="es" b="1" i="0" u="none" dirty="0" smtClean="0"/>
              <a:t>1.0/2.0</a:t>
            </a:r>
            <a:endParaRPr lang="es" b="1" i="0" u="none" dirty="0"/>
          </a:p>
          <a:p>
            <a:pPr algn="l" rtl="0"/>
            <a:r>
              <a:rPr lang="es" b="1" i="0" u="none" dirty="0" smtClean="0"/>
              <a:t>Método:</a:t>
            </a:r>
            <a:r>
              <a:rPr lang="es" b="0" i="0" u="none" dirty="0" smtClean="0"/>
              <a:t>          </a:t>
            </a:r>
            <a:r>
              <a:rPr lang="es" b="0" i="0" u="none" dirty="0"/>
              <a:t>	</a:t>
            </a:r>
            <a:r>
              <a:rPr lang="es" b="0" i="0" u="none" dirty="0" smtClean="0"/>
              <a:t>		</a:t>
            </a:r>
            <a:r>
              <a:rPr lang="es" b="1" i="0" u="none" dirty="0" smtClean="0"/>
              <a:t>Playa Pre-dragado</a:t>
            </a:r>
            <a:endParaRPr lang="es" b="1" i="0" u="none" dirty="0"/>
          </a:p>
        </p:txBody>
      </p:sp>
      <p:pic>
        <p:nvPicPr>
          <p:cNvPr id="4098" name="Picture 2" descr="C:\Temp\III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3930" y="3061854"/>
            <a:ext cx="4928653" cy="2864052"/>
          </a:xfrm>
          <a:prstGeom prst="rect">
            <a:avLst/>
          </a:prstGeom>
          <a:noFill/>
        </p:spPr>
      </p:pic>
      <p:pic>
        <p:nvPicPr>
          <p:cNvPr id="4099" name="Picture 3" descr="C:\Temp\III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1699" y="2033154"/>
            <a:ext cx="1813559" cy="266700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1392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1675"/>
          </a:xfrm>
        </p:spPr>
        <p:txBody>
          <a:bodyPr/>
          <a:lstStyle/>
          <a:p>
            <a:pPr algn="l" rtl="0"/>
            <a:r>
              <a:rPr lang="es" b="0" i="0" u="none"/>
              <a:t>Resultado Playa Pre-dragado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99640" y="1097046"/>
            <a:ext cx="8331744" cy="5215161"/>
            <a:chOff x="168020" y="908581"/>
            <a:chExt cx="8802255" cy="5761019"/>
          </a:xfrm>
        </p:grpSpPr>
        <p:pic>
          <p:nvPicPr>
            <p:cNvPr id="5122" name="Picture 2" descr="C:\Temp\III7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8020" y="1371600"/>
              <a:ext cx="8802255" cy="5181600"/>
            </a:xfrm>
            <a:prstGeom prst="rect">
              <a:avLst/>
            </a:prstGeom>
            <a:noFill/>
          </p:spPr>
        </p:pic>
        <p:sp>
          <p:nvSpPr>
            <p:cNvPr id="5" name="Rounded Rectangular Callout 4"/>
            <p:cNvSpPr/>
            <p:nvPr/>
          </p:nvSpPr>
          <p:spPr>
            <a:xfrm flipH="1">
              <a:off x="334478" y="908581"/>
              <a:ext cx="4571999" cy="1193764"/>
            </a:xfrm>
            <a:prstGeom prst="wedgeRoundRectCallout">
              <a:avLst>
                <a:gd name="adj1" fmla="val -46791"/>
                <a:gd name="adj2" fmla="val 73270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s" sz="1600" b="1" i="0" u="none" dirty="0"/>
                <a:t>Usted va a tener que ajustar los valores de presentación Min/Max para reflejar su modo elevación.</a:t>
              </a:r>
            </a:p>
          </p:txBody>
        </p:sp>
        <p:sp>
          <p:nvSpPr>
            <p:cNvPr id="6" name="Rounded Rectangular Callout 5"/>
            <p:cNvSpPr/>
            <p:nvPr/>
          </p:nvSpPr>
          <p:spPr>
            <a:xfrm>
              <a:off x="5181600" y="3352800"/>
              <a:ext cx="3657600" cy="838200"/>
            </a:xfrm>
            <a:prstGeom prst="wedgeRoundRectCallout">
              <a:avLst>
                <a:gd name="adj1" fmla="val -43910"/>
                <a:gd name="adj2" fmla="val 80962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es" sz="1600" b="1" i="0" u="none"/>
                <a:t>La vista gráfica es coloreada alrededor de la plantilla de Diseño.</a:t>
              </a:r>
            </a:p>
          </p:txBody>
        </p:sp>
        <p:sp>
          <p:nvSpPr>
            <p:cNvPr id="7" name="Rounded Rectangular Callout 6"/>
            <p:cNvSpPr/>
            <p:nvPr/>
          </p:nvSpPr>
          <p:spPr>
            <a:xfrm>
              <a:off x="407919" y="5443611"/>
              <a:ext cx="7208436" cy="1225989"/>
            </a:xfrm>
            <a:prstGeom prst="wedgeRoundRectCallout">
              <a:avLst>
                <a:gd name="adj1" fmla="val -3141"/>
                <a:gd name="adj2" fmla="val -100297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r>
                <a:rPr lang="es" sz="1600" b="1" i="0" u="none"/>
                <a:t>En el perfil levantamiento es la línea </a:t>
              </a:r>
              <a:r>
                <a:rPr lang="es" sz="1600" b="1" i="0" u="none">
                  <a:solidFill>
                    <a:schemeClr val="bg1"/>
                  </a:solidFill>
                </a:rPr>
                <a:t>negra</a:t>
              </a:r>
              <a:r>
                <a:rPr lang="es" sz="1600" b="1" i="0" u="none"/>
                <a:t> en el fondo.</a:t>
              </a:r>
              <a:r>
                <a:rPr lang="es" sz="1600" b="0" i="0" u="none"/>
                <a:t>  </a:t>
              </a:r>
              <a:r>
                <a:rPr lang="es" sz="1600" b="1" i="0" u="none"/>
                <a:t>El área </a:t>
              </a:r>
              <a:r>
                <a:rPr lang="es" sz="1600" b="1" i="0" u="none">
                  <a:solidFill>
                    <a:srgbClr val="0000FF"/>
                  </a:solidFill>
                </a:rPr>
                <a:t>azul</a:t>
              </a:r>
              <a:r>
                <a:rPr lang="es" sz="1600" b="1" i="0" u="none"/>
                <a:t> es el material que usted necesita agregar para traer la playa hasta la plantilla de Diseño.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194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es" b="0" i="0" u="none"/>
              <a:t>Reporte Volumen Playa Pre-dragado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59571"/>
            <a:ext cx="8382000" cy="1828801"/>
          </a:xfrm>
        </p:spPr>
        <p:txBody>
          <a:bodyPr>
            <a:normAutofit/>
          </a:bodyPr>
          <a:lstStyle/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reporte de volumen muestra el área, volumen y volumen acumulado por cada línea.  Se repite para la Plantilla de Diseño, la Plantilla Máxima y la Plantilla Mínima.</a:t>
            </a: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Volumen Diseñado Por Distancia divide el Volumen para la línea por la distancia de cobertura de datos de la línea.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8</a:t>
            </a:fld>
            <a:endParaRPr lang="es"/>
          </a:p>
        </p:txBody>
      </p:sp>
      <p:sp>
        <p:nvSpPr>
          <p:cNvPr id="4" name="Rectangle 3"/>
          <p:cNvSpPr/>
          <p:nvPr/>
        </p:nvSpPr>
        <p:spPr>
          <a:xfrm>
            <a:off x="347472" y="1087581"/>
            <a:ext cx="8534400" cy="33239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Reporte Volumen Playa: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Reporte Dragado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Proyecto Elk Haven Playa Municipal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Compañía de Dragado HYPACK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Junio 15, 2010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No Para Navegación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Volumen: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Yardas Cúbicas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Taludes Compensantes: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	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No Usado</a:t>
            </a:r>
          </a:p>
          <a:p>
            <a:endParaRPr lang="es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es" sz="1050" b="1" i="0" u="none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Plantilla de Diseño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Total Material Requerido: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141190.2</a:t>
            </a:r>
          </a:p>
          <a:p>
            <a:pPr algn="l" rtl="0"/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Estación     Archivo            Distancia        Area        Prom.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Volumen      Accum.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Diseño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                      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Entre     Unidades^2        Area     Unidades^3      Volumen      Volumen</a:t>
            </a:r>
            <a:endParaRPr lang="es" sz="105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                         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Líneas                 Unidades^2                 Unidades^3   Por Dist.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10+00      10p00.III                      582.6</a:t>
            </a:r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                                               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11+00      11p00.III          100.0       434.8       508.7     12258.6     12258.6        20.0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12+00      12p00.III          100.0       408.1       421.4     12169.6     24428.3        19.8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13+00      13p00.III          100.0       655.0       531.5     12750.3     37178.6        20.6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14+00      14p00.III          100.0       703.8       679.4     13921.6     51100.2        22.4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r>
              <a:rPr lang="es" sz="1050" b="1" i="0" u="none">
                <a:latin typeface="Courier New" pitchFamily="49" charset="0"/>
                <a:cs typeface="Courier New" pitchFamily="49" charset="0"/>
              </a:rPr>
              <a:t>15+00      15p00.III          100.0       709.5       706.7     15920.5     67020.8        25.6</a:t>
            </a:r>
          </a:p>
          <a:p>
            <a:pPr algn="l" rtl="0"/>
            <a:r>
              <a:rPr lang="es" sz="1050" b="0" i="0" u="none">
                <a:latin typeface="Courier New" pitchFamily="49" charset="0"/>
                <a:cs typeface="Courier New" pitchFamily="49" charset="0"/>
              </a:rPr>
              <a:t> </a:t>
            </a:r>
            <a:endParaRPr lang="es" sz="105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78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229600" cy="1143000"/>
          </a:xfrm>
        </p:spPr>
        <p:txBody>
          <a:bodyPr>
            <a:noAutofit/>
          </a:bodyPr>
          <a:lstStyle/>
          <a:p>
            <a:pPr algn="l" rtl="0"/>
            <a:r>
              <a:rPr lang="es" sz="3600" b="0" i="0" u="none"/>
              <a:t>Playa PostDragado</a:t>
            </a:r>
            <a:endParaRPr lang="e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3913909"/>
            <a:ext cx="3933583" cy="2323088"/>
          </a:xfrm>
        </p:spPr>
        <p:txBody>
          <a:bodyPr>
            <a:normAutofit/>
          </a:bodyPr>
          <a:lstStyle/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Cambie el método a la “Playa Post Dragado”.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Agregue el archivo JJJ.LOG a la columna a la derecha de los archivos PreDragado.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 algn="l" rtl="0"/>
              <a:t>9</a:t>
            </a:fld>
            <a:endParaRPr lang="es"/>
          </a:p>
        </p:txBody>
      </p:sp>
      <p:sp>
        <p:nvSpPr>
          <p:cNvPr id="7" name="Rounded Rectangle 6"/>
          <p:cNvSpPr/>
          <p:nvPr/>
        </p:nvSpPr>
        <p:spPr>
          <a:xfrm>
            <a:off x="347472" y="1648279"/>
            <a:ext cx="5574764" cy="1676400"/>
          </a:xfrm>
          <a:prstGeom prst="round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rtl="0"/>
            <a:r>
              <a:rPr lang="es" sz="2000" b="1" i="0" u="none" dirty="0"/>
              <a:t>Archivo PreDragado:</a:t>
            </a:r>
            <a:r>
              <a:rPr lang="es" sz="2000" b="0" i="0" u="none" dirty="0"/>
              <a:t>	</a:t>
            </a:r>
            <a:r>
              <a:rPr lang="es" sz="2000" b="1" i="0" u="none" dirty="0"/>
              <a:t>III.LOG</a:t>
            </a:r>
          </a:p>
          <a:p>
            <a:pPr algn="l" rtl="0"/>
            <a:r>
              <a:rPr lang="es" sz="2000" b="1" i="0" u="none" dirty="0"/>
              <a:t>Archivo Post-dragado:</a:t>
            </a:r>
            <a:r>
              <a:rPr lang="es" sz="2000" b="0" i="0" u="none" dirty="0"/>
              <a:t>	</a:t>
            </a:r>
            <a:r>
              <a:rPr lang="es" sz="2000" b="1" i="0" u="none" dirty="0"/>
              <a:t>JJJ.LOG</a:t>
            </a:r>
          </a:p>
          <a:p>
            <a:pPr algn="l" rtl="0"/>
            <a:r>
              <a:rPr lang="es" sz="2000" b="1" i="0" u="none" dirty="0"/>
              <a:t>Archivo Plantilla:</a:t>
            </a:r>
            <a:r>
              <a:rPr lang="es" sz="2000" b="0" i="0" u="none" dirty="0"/>
              <a:t>	</a:t>
            </a:r>
            <a:r>
              <a:rPr lang="es" sz="2000" b="0" i="0" u="none" dirty="0" smtClean="0"/>
              <a:t>	</a:t>
            </a:r>
            <a:r>
              <a:rPr lang="es" sz="2000" b="1" i="0" u="none" dirty="0" smtClean="0"/>
              <a:t>III </a:t>
            </a:r>
            <a:r>
              <a:rPr lang="es" sz="2000" b="1" i="0" u="none" dirty="0"/>
              <a:t>Templates.LOG</a:t>
            </a:r>
          </a:p>
          <a:p>
            <a:pPr algn="l" rtl="0"/>
            <a:r>
              <a:rPr lang="es" sz="2000" b="1" i="0" u="none" dirty="0"/>
              <a:t>Diseño Max/Min:</a:t>
            </a:r>
            <a:r>
              <a:rPr lang="es" sz="2000" b="0" i="0" u="none" dirty="0"/>
              <a:t>  </a:t>
            </a:r>
            <a:r>
              <a:rPr lang="es" sz="2000" b="0" i="0" u="none" dirty="0" smtClean="0"/>
              <a:t>		</a:t>
            </a:r>
            <a:r>
              <a:rPr lang="es" sz="2000" b="1" i="0" u="none" dirty="0" smtClean="0"/>
              <a:t>1.0/2.0</a:t>
            </a:r>
            <a:endParaRPr lang="es" sz="2000" b="1" i="0" u="none" dirty="0"/>
          </a:p>
          <a:p>
            <a:pPr algn="l" rtl="0"/>
            <a:r>
              <a:rPr lang="es" sz="2000" b="1" i="0" u="none" dirty="0"/>
              <a:t>Método</a:t>
            </a:r>
            <a:r>
              <a:rPr lang="es" sz="2000" b="0" i="0" u="none" dirty="0"/>
              <a:t>          	</a:t>
            </a:r>
            <a:r>
              <a:rPr lang="es" sz="2000" b="0" i="0" u="none" dirty="0" smtClean="0"/>
              <a:t>		</a:t>
            </a:r>
            <a:r>
              <a:rPr lang="es" sz="2000" b="1" i="0" u="none" dirty="0" smtClean="0"/>
              <a:t>Playa </a:t>
            </a:r>
            <a:r>
              <a:rPr lang="es" sz="2000" b="1" i="0" u="none" dirty="0"/>
              <a:t>PostDragado</a:t>
            </a:r>
          </a:p>
        </p:txBody>
      </p:sp>
      <p:pic>
        <p:nvPicPr>
          <p:cNvPr id="6146" name="Picture 2" descr="C:\Temp\III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406" y="3581400"/>
            <a:ext cx="4569396" cy="253932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47472" y="1122879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Ejemplo:  Pre vs. Post:</a:t>
            </a:r>
          </a:p>
        </p:txBody>
      </p:sp>
    </p:spTree>
    <p:extLst>
      <p:ext uri="{BB962C8B-B14F-4D97-AF65-F5344CB8AC3E}">
        <p14:creationId xmlns:p14="http://schemas.microsoft.com/office/powerpoint/2010/main" val="2354908862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5917</TotalTime>
  <Words>475</Words>
  <Application>Microsoft Office PowerPoint</Application>
  <PresentationFormat>On-screen Show (4:3)</PresentationFormat>
  <Paragraphs>97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Lucida Grande</vt:lpstr>
      <vt:lpstr>Calibri</vt:lpstr>
      <vt:lpstr>Courier New</vt:lpstr>
      <vt:lpstr>Bell Gossett Eco</vt:lpstr>
      <vt:lpstr>Bell Gossett</vt:lpstr>
      <vt:lpstr>Volúmenes</vt:lpstr>
      <vt:lpstr>Volúmenes Playa</vt:lpstr>
      <vt:lpstr>Volúmenes Playa</vt:lpstr>
      <vt:lpstr>Volúmenes Playa</vt:lpstr>
      <vt:lpstr>Volúmenes Playa</vt:lpstr>
      <vt:lpstr>Ejemplo Volumen Playa</vt:lpstr>
      <vt:lpstr>Resultado Playa Pre-dragado</vt:lpstr>
      <vt:lpstr>Reporte Volumen Playa Pre-dragado</vt:lpstr>
      <vt:lpstr>Playa PostDragado</vt:lpstr>
      <vt:lpstr>Playa Post dragado Vista Perfil</vt:lpstr>
      <vt:lpstr>Reporte Playa Post-Dragado</vt:lpstr>
      <vt:lpstr>Volúmenes Playa Taludes Compensantes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236</cp:revision>
  <dcterms:created xsi:type="dcterms:W3CDTF">2014-07-07T18:31:44Z</dcterms:created>
  <dcterms:modified xsi:type="dcterms:W3CDTF">2020-02-21T14:46:38Z</dcterms:modified>
</cp:coreProperties>
</file>