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9"/>
  </p:notesMasterIdLst>
  <p:sldIdLst>
    <p:sldId id="256" r:id="rId5"/>
    <p:sldId id="664" r:id="rId6"/>
    <p:sldId id="257" r:id="rId7"/>
    <p:sldId id="666" r:id="rId8"/>
    <p:sldId id="667" r:id="rId9"/>
    <p:sldId id="593" r:id="rId10"/>
    <p:sldId id="297" r:id="rId11"/>
    <p:sldId id="298" r:id="rId12"/>
    <p:sldId id="299" r:id="rId13"/>
    <p:sldId id="300" r:id="rId14"/>
    <p:sldId id="301" r:id="rId15"/>
    <p:sldId id="305" r:id="rId16"/>
    <p:sldId id="343" r:id="rId17"/>
    <p:sldId id="344" r:id="rId18"/>
    <p:sldId id="345" r:id="rId19"/>
    <p:sldId id="346" r:id="rId20"/>
    <p:sldId id="347" r:id="rId21"/>
    <p:sldId id="351" r:id="rId22"/>
    <p:sldId id="353" r:id="rId23"/>
    <p:sldId id="601" r:id="rId24"/>
    <p:sldId id="289" r:id="rId25"/>
    <p:sldId id="302" r:id="rId26"/>
    <p:sldId id="291" r:id="rId27"/>
    <p:sldId id="338" r:id="rId28"/>
    <p:sldId id="596" r:id="rId29"/>
    <p:sldId id="290" r:id="rId30"/>
    <p:sldId id="292" r:id="rId31"/>
    <p:sldId id="430" r:id="rId32"/>
    <p:sldId id="323" r:id="rId33"/>
    <p:sldId id="324" r:id="rId34"/>
    <p:sldId id="483" r:id="rId35"/>
    <p:sldId id="484" r:id="rId36"/>
    <p:sldId id="491" r:id="rId37"/>
    <p:sldId id="492" r:id="rId38"/>
    <p:sldId id="493" r:id="rId39"/>
    <p:sldId id="497" r:id="rId40"/>
    <p:sldId id="504" r:id="rId41"/>
    <p:sldId id="505" r:id="rId42"/>
    <p:sldId id="506" r:id="rId43"/>
    <p:sldId id="507" r:id="rId44"/>
    <p:sldId id="508" r:id="rId45"/>
    <p:sldId id="509" r:id="rId46"/>
    <p:sldId id="586" r:id="rId47"/>
    <p:sldId id="588" r:id="rId48"/>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charset="0"/>
        <a:ea typeface="ヒラギノ角ゴ Pro W3" charset="-128"/>
        <a:cs typeface="+mn-cs"/>
      </a:defRPr>
    </a:lvl1pPr>
    <a:lvl2pPr marL="457200" algn="l" defTabSz="457200" rtl="0" eaLnBrk="0" fontAlgn="base" hangingPunct="0">
      <a:spcBef>
        <a:spcPct val="0"/>
      </a:spcBef>
      <a:spcAft>
        <a:spcPct val="0"/>
      </a:spcAft>
      <a:defRPr kern="1200">
        <a:solidFill>
          <a:schemeClr val="tx1"/>
        </a:solidFill>
        <a:latin typeface="Arial" charset="0"/>
        <a:ea typeface="ヒラギノ角ゴ Pro W3" charset="-128"/>
        <a:cs typeface="+mn-cs"/>
      </a:defRPr>
    </a:lvl2pPr>
    <a:lvl3pPr marL="914400" algn="l" defTabSz="457200" rtl="0" eaLnBrk="0" fontAlgn="base" hangingPunct="0">
      <a:spcBef>
        <a:spcPct val="0"/>
      </a:spcBef>
      <a:spcAft>
        <a:spcPct val="0"/>
      </a:spcAft>
      <a:defRPr kern="1200">
        <a:solidFill>
          <a:schemeClr val="tx1"/>
        </a:solidFill>
        <a:latin typeface="Arial" charset="0"/>
        <a:ea typeface="ヒラギノ角ゴ Pro W3" charset="-128"/>
        <a:cs typeface="+mn-cs"/>
      </a:defRPr>
    </a:lvl3pPr>
    <a:lvl4pPr marL="1371600" algn="l" defTabSz="457200" rtl="0" eaLnBrk="0" fontAlgn="base" hangingPunct="0">
      <a:spcBef>
        <a:spcPct val="0"/>
      </a:spcBef>
      <a:spcAft>
        <a:spcPct val="0"/>
      </a:spcAft>
      <a:defRPr kern="1200">
        <a:solidFill>
          <a:schemeClr val="tx1"/>
        </a:solidFill>
        <a:latin typeface="Arial" charset="0"/>
        <a:ea typeface="ヒラギノ角ゴ Pro W3" charset="-128"/>
        <a:cs typeface="+mn-cs"/>
      </a:defRPr>
    </a:lvl4pPr>
    <a:lvl5pPr marL="1828800" algn="l" defTabSz="457200" rtl="0" eaLnBrk="0" fontAlgn="base" hangingPunct="0">
      <a:spcBef>
        <a:spcPct val="0"/>
      </a:spcBef>
      <a:spcAft>
        <a:spcPct val="0"/>
      </a:spcAft>
      <a:defRPr kern="1200">
        <a:solidFill>
          <a:schemeClr val="tx1"/>
        </a:solidFill>
        <a:latin typeface="Arial" charset="0"/>
        <a:ea typeface="ヒラギノ角ゴ Pro W3" charset="-128"/>
        <a:cs typeface="+mn-cs"/>
      </a:defRPr>
    </a:lvl5pPr>
    <a:lvl6pPr marL="2286000" algn="l" defTabSz="914400" rtl="0" eaLnBrk="1" latinLnBrk="0" hangingPunct="1">
      <a:defRPr kern="1200">
        <a:solidFill>
          <a:schemeClr val="tx1"/>
        </a:solidFill>
        <a:latin typeface="Arial" charset="0"/>
        <a:ea typeface="ヒラギノ角ゴ Pro W3" charset="-128"/>
        <a:cs typeface="+mn-cs"/>
      </a:defRPr>
    </a:lvl6pPr>
    <a:lvl7pPr marL="2743200" algn="l" defTabSz="914400" rtl="0" eaLnBrk="1" latinLnBrk="0" hangingPunct="1">
      <a:defRPr kern="1200">
        <a:solidFill>
          <a:schemeClr val="tx1"/>
        </a:solidFill>
        <a:latin typeface="Arial" charset="0"/>
        <a:ea typeface="ヒラギノ角ゴ Pro W3" charset="-128"/>
        <a:cs typeface="+mn-cs"/>
      </a:defRPr>
    </a:lvl7pPr>
    <a:lvl8pPr marL="3200400" algn="l" defTabSz="914400" rtl="0" eaLnBrk="1" latinLnBrk="0" hangingPunct="1">
      <a:defRPr kern="1200">
        <a:solidFill>
          <a:schemeClr val="tx1"/>
        </a:solidFill>
        <a:latin typeface="Arial" charset="0"/>
        <a:ea typeface="ヒラギノ角ゴ Pro W3" charset="-128"/>
        <a:cs typeface="+mn-cs"/>
      </a:defRPr>
    </a:lvl8pPr>
    <a:lvl9pPr marL="3657600" algn="l" defTabSz="914400" rtl="0" eaLnBrk="1" latinLnBrk="0" hangingPunct="1">
      <a:defRPr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Default Section" id="{9FC53C5D-00DA-4967-87E1-1F2B9E8C3E1A}">
          <p14:sldIdLst>
            <p14:sldId id="256"/>
          </p14:sldIdLst>
        </p14:section>
        <p14:section name="Presentation Section" id="{1BD32E61-5380-4A19-9E41-8C0DAEC5E354}">
          <p14:sldIdLst>
            <p14:sldId id="664"/>
            <p14:sldId id="257"/>
            <p14:sldId id="666"/>
            <p14:sldId id="667"/>
          </p14:sldIdLst>
        </p14:section>
        <p14:section name="Objective 1" id="{D8710611-0AB0-4E73-9BF9-2853DB996911}">
          <p14:sldIdLst>
            <p14:sldId id="593"/>
            <p14:sldId id="297"/>
            <p14:sldId id="298"/>
            <p14:sldId id="299"/>
            <p14:sldId id="300"/>
            <p14:sldId id="301"/>
            <p14:sldId id="305"/>
          </p14:sldIdLst>
        </p14:section>
        <p14:section name="Objective 3" id="{08E0F899-DFD5-469D-9B36-FDCA4AC104E4}">
          <p14:sldIdLst>
            <p14:sldId id="343"/>
            <p14:sldId id="344"/>
            <p14:sldId id="345"/>
            <p14:sldId id="346"/>
            <p14:sldId id="347"/>
            <p14:sldId id="351"/>
            <p14:sldId id="353"/>
          </p14:sldIdLst>
        </p14:section>
        <p14:section name="Objective 4" id="{E2B55703-226F-4140-8F69-58393B76840B}">
          <p14:sldIdLst>
            <p14:sldId id="601"/>
            <p14:sldId id="289"/>
            <p14:sldId id="302"/>
            <p14:sldId id="291"/>
            <p14:sldId id="338"/>
            <p14:sldId id="596"/>
            <p14:sldId id="290"/>
            <p14:sldId id="292"/>
          </p14:sldIdLst>
        </p14:section>
        <p14:section name="Objective 5" id="{B316B4D9-C82A-4517-B04D-B1B942C5B93D}">
          <p14:sldIdLst>
            <p14:sldId id="430"/>
            <p14:sldId id="323"/>
            <p14:sldId id="324"/>
          </p14:sldIdLst>
        </p14:section>
        <p14:section name="Objective 6" id="{942049D8-8499-46BC-9133-5E3E1A015613}">
          <p14:sldIdLst>
            <p14:sldId id="483"/>
            <p14:sldId id="484"/>
          </p14:sldIdLst>
        </p14:section>
        <p14:section name="OB 6a" id="{AD1AECAC-DCAF-4DE6-881F-EE706B30A5A5}">
          <p14:sldIdLst>
            <p14:sldId id="491"/>
            <p14:sldId id="492"/>
            <p14:sldId id="493"/>
            <p14:sldId id="497"/>
          </p14:sldIdLst>
        </p14:section>
        <p14:section name="OB 6b" id="{67193829-8C80-461B-9897-8900548352D1}">
          <p14:sldIdLst>
            <p14:sldId id="504"/>
            <p14:sldId id="505"/>
            <p14:sldId id="506"/>
            <p14:sldId id="507"/>
            <p14:sldId id="508"/>
            <p14:sldId id="509"/>
            <p14:sldId id="586"/>
            <p14:sldId id="5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27" autoAdjust="0"/>
    <p:restoredTop sz="90385" autoAdjust="0"/>
  </p:normalViewPr>
  <p:slideViewPr>
    <p:cSldViewPr snapToGrid="0">
      <p:cViewPr>
        <p:scale>
          <a:sx n="95" d="100"/>
          <a:sy n="95" d="100"/>
        </p:scale>
        <p:origin x="588" y="366"/>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berg, John - Xylem" userId="6cc3ce97-af90-41c9-9b3c-028ada52872a" providerId="ADAL" clId="{A4B605B2-C8B3-44E2-BE1A-83E2128638C2}"/>
    <pc:docChg chg="modMainMaster">
      <pc:chgData name="Lindberg, John - Xylem" userId="6cc3ce97-af90-41c9-9b3c-028ada52872a" providerId="ADAL" clId="{A4B605B2-C8B3-44E2-BE1A-83E2128638C2}" dt="2021-11-29T18:41:50.482" v="2" actId="20577"/>
      <pc:docMkLst>
        <pc:docMk/>
      </pc:docMkLst>
      <pc:sldMasterChg chg="modSldLayout">
        <pc:chgData name="Lindberg, John - Xylem" userId="6cc3ce97-af90-41c9-9b3c-028ada52872a" providerId="ADAL" clId="{A4B605B2-C8B3-44E2-BE1A-83E2128638C2}" dt="2021-11-29T18:41:50.482" v="2" actId="20577"/>
        <pc:sldMasterMkLst>
          <pc:docMk/>
          <pc:sldMasterMk cId="2355403519" sldId="2147483660"/>
        </pc:sldMasterMkLst>
        <pc:sldLayoutChg chg="modSp">
          <pc:chgData name="Lindberg, John - Xylem" userId="6cc3ce97-af90-41c9-9b3c-028ada52872a" providerId="ADAL" clId="{A4B605B2-C8B3-44E2-BE1A-83E2128638C2}" dt="2021-11-29T18:41:39.233" v="0" actId="20577"/>
          <pc:sldLayoutMkLst>
            <pc:docMk/>
            <pc:sldMasterMk cId="2355403519" sldId="2147483660"/>
            <pc:sldLayoutMk cId="1739352959" sldId="2147483661"/>
          </pc:sldLayoutMkLst>
          <pc:spChg chg="mod">
            <ac:chgData name="Lindberg, John - Xylem" userId="6cc3ce97-af90-41c9-9b3c-028ada52872a" providerId="ADAL" clId="{A4B605B2-C8B3-44E2-BE1A-83E2128638C2}" dt="2021-11-29T18:41:39.233" v="0" actId="20577"/>
            <ac:spMkLst>
              <pc:docMk/>
              <pc:sldMasterMk cId="2355403519" sldId="2147483660"/>
              <pc:sldLayoutMk cId="1739352959" sldId="2147483661"/>
              <ac:spMk id="12" creationId="{DD3A769E-7BA6-40F8-9174-818ACE5F72AD}"/>
            </ac:spMkLst>
          </pc:spChg>
        </pc:sldLayoutChg>
        <pc:sldLayoutChg chg="modSp">
          <pc:chgData name="Lindberg, John - Xylem" userId="6cc3ce97-af90-41c9-9b3c-028ada52872a" providerId="ADAL" clId="{A4B605B2-C8B3-44E2-BE1A-83E2128638C2}" dt="2021-11-29T18:41:43.912" v="1" actId="20577"/>
          <pc:sldLayoutMkLst>
            <pc:docMk/>
            <pc:sldMasterMk cId="2355403519" sldId="2147483660"/>
            <pc:sldLayoutMk cId="881484456" sldId="2147483662"/>
          </pc:sldLayoutMkLst>
          <pc:spChg chg="mod">
            <ac:chgData name="Lindberg, John - Xylem" userId="6cc3ce97-af90-41c9-9b3c-028ada52872a" providerId="ADAL" clId="{A4B605B2-C8B3-44E2-BE1A-83E2128638C2}" dt="2021-11-29T18:41:43.912" v="1" actId="20577"/>
            <ac:spMkLst>
              <pc:docMk/>
              <pc:sldMasterMk cId="2355403519" sldId="2147483660"/>
              <pc:sldLayoutMk cId="881484456" sldId="2147483662"/>
              <ac:spMk id="6" creationId="{B053FBFF-D65A-4579-93AC-FDEC81252610}"/>
            </ac:spMkLst>
          </pc:spChg>
        </pc:sldLayoutChg>
        <pc:sldLayoutChg chg="modSp">
          <pc:chgData name="Lindberg, John - Xylem" userId="6cc3ce97-af90-41c9-9b3c-028ada52872a" providerId="ADAL" clId="{A4B605B2-C8B3-44E2-BE1A-83E2128638C2}" dt="2021-11-29T18:41:50.482" v="2" actId="20577"/>
          <pc:sldLayoutMkLst>
            <pc:docMk/>
            <pc:sldMasterMk cId="2355403519" sldId="2147483660"/>
            <pc:sldLayoutMk cId="2883154279" sldId="2147483666"/>
          </pc:sldLayoutMkLst>
          <pc:spChg chg="mod">
            <ac:chgData name="Lindberg, John - Xylem" userId="6cc3ce97-af90-41c9-9b3c-028ada52872a" providerId="ADAL" clId="{A4B605B2-C8B3-44E2-BE1A-83E2128638C2}" dt="2021-11-29T18:41:50.482" v="2" actId="20577"/>
            <ac:spMkLst>
              <pc:docMk/>
              <pc:sldMasterMk cId="2355403519" sldId="2147483660"/>
              <pc:sldLayoutMk cId="2883154279" sldId="2147483666"/>
              <ac:spMk id="8" creationId="{7115103B-DB89-4CEC-ABE9-4B3B351C5552}"/>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21FB5F-9045-463A-9C49-902962FB989E}" type="datetimeFigureOut">
              <a:rPr lang="en-US" smtClean="0"/>
              <a:t>12/29/2021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F80F14-FF55-46EE-86D7-2E6551B21782}" type="slidenum">
              <a:rPr lang="en-US" smtClean="0"/>
              <a:t>‹#›</a:t>
            </a:fld>
            <a:endParaRPr lang="en-US"/>
          </a:p>
        </p:txBody>
      </p:sp>
    </p:spTree>
    <p:extLst>
      <p:ext uri="{BB962C8B-B14F-4D97-AF65-F5344CB8AC3E}">
        <p14:creationId xmlns:p14="http://schemas.microsoft.com/office/powerpoint/2010/main" val="2173972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latin typeface="Arial" panose="020B0604020202020204" pitchFamily="34" charset="0"/>
                <a:cs typeface="Arial" panose="020B0604020202020204" pitchFamily="34" charset="0"/>
              </a:rPr>
              <a:t>Stressed Water Supply</a:t>
            </a:r>
            <a:endParaRPr lang="en-US" sz="1000"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Issue</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Maintain the health of traditional water sources and execute a water source diversification strategy  </a:t>
            </a:r>
          </a:p>
          <a:p>
            <a:r>
              <a:rPr lang="en-US" sz="1000" b="1" i="1" dirty="0">
                <a:latin typeface="Arial" panose="020B0604020202020204" pitchFamily="34" charset="0"/>
                <a:cs typeface="Arial" panose="020B0604020202020204" pitchFamily="34" charset="0"/>
              </a:rPr>
              <a:t>Solution</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Xylem’s leading-edge technologies monitor, pump and treat water from all sources and enable water reuse </a:t>
            </a:r>
          </a:p>
          <a:p>
            <a:r>
              <a:rPr lang="en-US" sz="1000" dirty="0">
                <a:latin typeface="Arial" panose="020B0604020202020204" pitchFamily="34" charset="0"/>
                <a:cs typeface="Arial" panose="020B0604020202020204" pitchFamily="34" charset="0"/>
              </a:rPr>
              <a:t> </a:t>
            </a:r>
          </a:p>
          <a:p>
            <a:pPr lvl="0"/>
            <a:r>
              <a:rPr lang="en-US" sz="1000" b="1" dirty="0">
                <a:latin typeface="Arial" panose="020B0604020202020204" pitchFamily="34" charset="0"/>
                <a:cs typeface="Arial" panose="020B0604020202020204" pitchFamily="34" charset="0"/>
              </a:rPr>
              <a:t>Aging Infrastructure</a:t>
            </a:r>
            <a:endParaRPr lang="en-US" sz="1000"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Issue</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Utilities have to effectively assess and identify high-risk areas for repair/replacement before problems occur</a:t>
            </a:r>
          </a:p>
          <a:p>
            <a:r>
              <a:rPr lang="en-US" sz="1000" b="1" i="1" dirty="0">
                <a:latin typeface="Arial" panose="020B0604020202020204" pitchFamily="34" charset="0"/>
                <a:cs typeface="Arial" panose="020B0604020202020204" pitchFamily="34" charset="0"/>
              </a:rPr>
              <a:t>Solution</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Xylem’s intelligent pipeline and critical infrastructure services perform condition assessment, identify defective assets, provide bypass services and replacement technologies, reduce or eliminate combined sewer overflows and leaks/non-revenue water</a:t>
            </a:r>
          </a:p>
          <a:p>
            <a:r>
              <a:rPr lang="en-US" sz="1000" dirty="0">
                <a:latin typeface="Arial" panose="020B0604020202020204" pitchFamily="34" charset="0"/>
                <a:cs typeface="Arial" panose="020B0604020202020204" pitchFamily="34" charset="0"/>
              </a:rPr>
              <a:t> </a:t>
            </a:r>
          </a:p>
          <a:p>
            <a:pPr lvl="0"/>
            <a:r>
              <a:rPr lang="en-US" sz="1000" b="1" dirty="0">
                <a:latin typeface="Arial" panose="020B0604020202020204" pitchFamily="34" charset="0"/>
                <a:cs typeface="Arial" panose="020B0604020202020204" pitchFamily="34" charset="0"/>
              </a:rPr>
              <a:t>Stormwater &amp; Flooding</a:t>
            </a:r>
            <a:endParaRPr lang="en-US" sz="1000"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Issue</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Significant increase in severe weather patterns is causing flooding and related damages to communities</a:t>
            </a:r>
          </a:p>
          <a:p>
            <a:r>
              <a:rPr lang="en-US" sz="1000" b="1" i="1" dirty="0">
                <a:latin typeface="Arial" panose="020B0604020202020204" pitchFamily="34" charset="0"/>
                <a:cs typeface="Arial" panose="020B0604020202020204" pitchFamily="34" charset="0"/>
              </a:rPr>
              <a:t>Solution</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Xylem’s flood management solutions include sensors for </a:t>
            </a:r>
            <a:r>
              <a:rPr lang="en-US" sz="1000" i="1" dirty="0">
                <a:latin typeface="Arial" panose="020B0604020202020204" pitchFamily="34" charset="0"/>
                <a:cs typeface="Arial" panose="020B0604020202020204" pitchFamily="34" charset="0"/>
              </a:rPr>
              <a:t>early warnings</a:t>
            </a:r>
            <a:r>
              <a:rPr lang="en-US" sz="1000" dirty="0">
                <a:latin typeface="Arial" panose="020B0604020202020204" pitchFamily="34" charset="0"/>
                <a:cs typeface="Arial" panose="020B0604020202020204" pitchFamily="34" charset="0"/>
              </a:rPr>
              <a:t>, dewatering for </a:t>
            </a:r>
            <a:r>
              <a:rPr lang="en-US" sz="1000" i="1" dirty="0">
                <a:latin typeface="Arial" panose="020B0604020202020204" pitchFamily="34" charset="0"/>
                <a:cs typeface="Arial" panose="020B0604020202020204" pitchFamily="34" charset="0"/>
              </a:rPr>
              <a:t>disaster response</a:t>
            </a:r>
            <a:r>
              <a:rPr lang="en-US" sz="1000" dirty="0">
                <a:latin typeface="Arial" panose="020B0604020202020204" pitchFamily="34" charset="0"/>
                <a:cs typeface="Arial" panose="020B0604020202020204" pitchFamily="34" charset="0"/>
              </a:rPr>
              <a:t>, communications for </a:t>
            </a:r>
            <a:r>
              <a:rPr lang="en-US" sz="1000" i="1" dirty="0">
                <a:latin typeface="Arial" panose="020B0604020202020204" pitchFamily="34" charset="0"/>
                <a:cs typeface="Arial" panose="020B0604020202020204" pitchFamily="34" charset="0"/>
              </a:rPr>
              <a:t>recovery</a:t>
            </a:r>
            <a:r>
              <a:rPr lang="en-US" sz="1000" dirty="0">
                <a:latin typeface="Arial" panose="020B0604020202020204" pitchFamily="34" charset="0"/>
                <a:cs typeface="Arial" panose="020B0604020202020204" pitchFamily="34" charset="0"/>
              </a:rPr>
              <a:t> and submersible pumping for </a:t>
            </a:r>
            <a:r>
              <a:rPr lang="en-US" sz="1000" i="1" dirty="0">
                <a:latin typeface="Arial" panose="020B0604020202020204" pitchFamily="34" charset="0"/>
                <a:cs typeface="Arial" panose="020B0604020202020204" pitchFamily="34" charset="0"/>
              </a:rPr>
              <a:t>resilient infrastructure</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 </a:t>
            </a:r>
          </a:p>
          <a:p>
            <a:pPr lvl="0"/>
            <a:r>
              <a:rPr lang="en-US" sz="1000" b="1" dirty="0">
                <a:latin typeface="Arial" panose="020B0604020202020204" pitchFamily="34" charset="0"/>
                <a:cs typeface="Arial" panose="020B0604020202020204" pitchFamily="34" charset="0"/>
              </a:rPr>
              <a:t>Regulatory Compliance</a:t>
            </a:r>
            <a:endParaRPr lang="en-US" sz="1000"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Issue</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Utilities must successfully comply with a growing body of compliance regulations</a:t>
            </a:r>
          </a:p>
          <a:p>
            <a:r>
              <a:rPr lang="en-US" sz="1000" b="1" i="1" dirty="0">
                <a:latin typeface="Arial" panose="020B0604020202020204" pitchFamily="34" charset="0"/>
                <a:cs typeface="Arial" panose="020B0604020202020204" pitchFamily="34" charset="0"/>
              </a:rPr>
              <a:t>Solution</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Xylem’s analytics and sensors evaluate a broad range of water quality parameters, and our technologies treat water and wastewater to meet regulatory standards</a:t>
            </a:r>
          </a:p>
          <a:p>
            <a:r>
              <a:rPr lang="en-US" sz="1000" dirty="0">
                <a:latin typeface="Arial" panose="020B0604020202020204" pitchFamily="34" charset="0"/>
                <a:cs typeface="Arial" panose="020B0604020202020204" pitchFamily="34" charset="0"/>
              </a:rPr>
              <a:t> </a:t>
            </a:r>
          </a:p>
          <a:p>
            <a:pPr lvl="0"/>
            <a:r>
              <a:rPr lang="en-US" sz="1000" b="1" dirty="0">
                <a:latin typeface="Arial" panose="020B0604020202020204" pitchFamily="34" charset="0"/>
                <a:cs typeface="Arial" panose="020B0604020202020204" pitchFamily="34" charset="0"/>
              </a:rPr>
              <a:t>Non-Revenue Water</a:t>
            </a:r>
            <a:endParaRPr lang="en-US" sz="1000"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Issue</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Utilities have an important opportunity to reduce persistent and costly water losses from leaks and faulty meter readings</a:t>
            </a:r>
          </a:p>
          <a:p>
            <a:r>
              <a:rPr lang="en-US" sz="1000" b="1" i="1" dirty="0">
                <a:latin typeface="Arial" panose="020B0604020202020204" pitchFamily="34" charset="0"/>
                <a:cs typeface="Arial" panose="020B0604020202020204" pitchFamily="34" charset="0"/>
              </a:rPr>
              <a:t>Solution</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Xylem’s broad portfolio of solutions monitors for, and identifies, water leaks, as well as faulty meters. Our communications network enables point-to-multipoint communications throughout the system</a:t>
            </a:r>
          </a:p>
          <a:p>
            <a:r>
              <a:rPr lang="en-US" sz="1000" b="1" dirty="0">
                <a:latin typeface="Arial" panose="020B0604020202020204" pitchFamily="34" charset="0"/>
                <a:cs typeface="Arial" panose="020B0604020202020204" pitchFamily="34" charset="0"/>
              </a:rPr>
              <a:t> </a:t>
            </a:r>
            <a:endParaRPr lang="en-US" sz="1000" dirty="0">
              <a:latin typeface="Arial" panose="020B0604020202020204" pitchFamily="34" charset="0"/>
              <a:cs typeface="Arial" panose="020B0604020202020204" pitchFamily="34" charset="0"/>
            </a:endParaRPr>
          </a:p>
          <a:p>
            <a:pPr lvl="0"/>
            <a:r>
              <a:rPr lang="en-US" sz="1000" b="1" dirty="0">
                <a:latin typeface="Arial" panose="020B0604020202020204" pitchFamily="34" charset="0"/>
                <a:cs typeface="Arial" panose="020B0604020202020204" pitchFamily="34" charset="0"/>
              </a:rPr>
              <a:t>Operating Strategy Reducing Costs</a:t>
            </a:r>
            <a:endParaRPr lang="en-US" sz="1000" dirty="0">
              <a:latin typeface="Arial" panose="020B0604020202020204" pitchFamily="34" charset="0"/>
              <a:cs typeface="Arial" panose="020B0604020202020204" pitchFamily="34" charset="0"/>
            </a:endParaRPr>
          </a:p>
          <a:p>
            <a:r>
              <a:rPr lang="en-US" sz="1000" b="1" i="1" dirty="0">
                <a:latin typeface="Arial" panose="020B0604020202020204" pitchFamily="34" charset="0"/>
                <a:cs typeface="Arial" panose="020B0604020202020204" pitchFamily="34" charset="0"/>
              </a:rPr>
              <a:t>Issue</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Utilities want to lower operating and energy costs, and leverage new revenue opportunities</a:t>
            </a:r>
          </a:p>
          <a:p>
            <a:r>
              <a:rPr lang="en-US" sz="1000" b="1" i="1" dirty="0">
                <a:latin typeface="Arial" panose="020B0604020202020204" pitchFamily="34" charset="0"/>
                <a:cs typeface="Arial" panose="020B0604020202020204" pitchFamily="34" charset="0"/>
              </a:rPr>
              <a:t>Solution</a:t>
            </a:r>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Xylem offers industry-leading pumping and treatment solutions for energy efficiency, and software-enabled solutions to optimize operations and identify revenue opportunities </a:t>
            </a:r>
          </a:p>
        </p:txBody>
      </p:sp>
      <p:sp>
        <p:nvSpPr>
          <p:cNvPr id="4" name="Slide Number Placeholder 3"/>
          <p:cNvSpPr>
            <a:spLocks noGrp="1"/>
          </p:cNvSpPr>
          <p:nvPr>
            <p:ph type="sldNum" sz="quarter" idx="10"/>
          </p:nvPr>
        </p:nvSpPr>
        <p:spPr/>
        <p:txBody>
          <a:bodyPr/>
          <a:lstStyle/>
          <a:p>
            <a:pPr>
              <a:defRPr/>
            </a:pPr>
            <a:fld id="{B71937BF-DD90-4A42-A696-A87EFA3DBD27}" type="slidenum">
              <a:rPr lang="en-US" altLang="en-US" smtClean="0"/>
              <a:pPr>
                <a:defRPr/>
              </a:pPr>
              <a:t>2</a:t>
            </a:fld>
            <a:endParaRPr lang="en-US" altLang="en-US"/>
          </a:p>
        </p:txBody>
      </p:sp>
    </p:spTree>
    <p:extLst>
      <p:ext uri="{BB962C8B-B14F-4D97-AF65-F5344CB8AC3E}">
        <p14:creationId xmlns:p14="http://schemas.microsoft.com/office/powerpoint/2010/main" val="76373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F80F14-FF55-46EE-86D7-2E6551B21782}" type="slidenum">
              <a:rPr lang="en-US" smtClean="0"/>
              <a:t>9</a:t>
            </a:fld>
            <a:endParaRPr lang="en-US"/>
          </a:p>
        </p:txBody>
      </p:sp>
    </p:spTree>
    <p:extLst>
      <p:ext uri="{BB962C8B-B14F-4D97-AF65-F5344CB8AC3E}">
        <p14:creationId xmlns:p14="http://schemas.microsoft.com/office/powerpoint/2010/main" val="1622111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a:p>
        </p:txBody>
      </p:sp>
      <p:sp>
        <p:nvSpPr>
          <p:cNvPr id="46084" name="Slide Number Placeholder 3"/>
          <p:cNvSpPr>
            <a:spLocks noGrp="1"/>
          </p:cNvSpPr>
          <p:nvPr>
            <p:ph type="sldNum" sz="quarter" idx="5"/>
          </p:nvPr>
        </p:nvSpPr>
        <p:spPr>
          <a:noFill/>
        </p:spPr>
        <p:txBody>
          <a:bodyPr/>
          <a:lstStyle/>
          <a:p>
            <a:fld id="{8390FD57-7327-4F48-914C-7B45CB34A2C7}" type="slidenum">
              <a:rPr lang="en-US" smtClean="0"/>
              <a:pPr/>
              <a:t>15</a:t>
            </a:fld>
            <a:endParaRPr lang="en-US"/>
          </a:p>
        </p:txBody>
      </p:sp>
    </p:spTree>
    <p:extLst>
      <p:ext uri="{BB962C8B-B14F-4D97-AF65-F5344CB8AC3E}">
        <p14:creationId xmlns:p14="http://schemas.microsoft.com/office/powerpoint/2010/main" val="3787685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a:p>
        </p:txBody>
      </p:sp>
      <p:sp>
        <p:nvSpPr>
          <p:cNvPr id="47108" name="Slide Number Placeholder 3"/>
          <p:cNvSpPr>
            <a:spLocks noGrp="1"/>
          </p:cNvSpPr>
          <p:nvPr>
            <p:ph type="sldNum" sz="quarter" idx="5"/>
          </p:nvPr>
        </p:nvSpPr>
        <p:spPr>
          <a:noFill/>
        </p:spPr>
        <p:txBody>
          <a:bodyPr/>
          <a:lstStyle/>
          <a:p>
            <a:fld id="{4762036A-AF37-443D-A4CB-A069FB9006CB}" type="slidenum">
              <a:rPr lang="en-US" smtClean="0"/>
              <a:pPr/>
              <a:t>16</a:t>
            </a:fld>
            <a:endParaRPr lang="en-US"/>
          </a:p>
        </p:txBody>
      </p:sp>
    </p:spTree>
    <p:extLst>
      <p:ext uri="{BB962C8B-B14F-4D97-AF65-F5344CB8AC3E}">
        <p14:creationId xmlns:p14="http://schemas.microsoft.com/office/powerpoint/2010/main" val="1376194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lumMod val="65000"/>
                    <a:lumOff val="35000"/>
                  </a:schemeClr>
                </a:solidFill>
              </a:rPr>
              <a:t>This is </a:t>
            </a:r>
            <a:r>
              <a:rPr lang="en-US" dirty="0">
                <a:solidFill>
                  <a:srgbClr val="FF0000"/>
                </a:solidFill>
              </a:rPr>
              <a:t>NOT</a:t>
            </a:r>
            <a:r>
              <a:rPr lang="en-US" dirty="0">
                <a:solidFill>
                  <a:schemeClr val="tx1">
                    <a:lumMod val="65000"/>
                    <a:lumOff val="35000"/>
                  </a:schemeClr>
                </a:solidFill>
              </a:rPr>
              <a:t> a good option.  </a:t>
            </a:r>
          </a:p>
          <a:p>
            <a:endParaRPr lang="en-US" dirty="0">
              <a:solidFill>
                <a:schemeClr val="tx1">
                  <a:lumMod val="65000"/>
                  <a:lumOff val="35000"/>
                </a:schemeClr>
              </a:solidFill>
            </a:endParaRPr>
          </a:p>
          <a:p>
            <a:r>
              <a:rPr lang="en-US" b="1" dirty="0">
                <a:solidFill>
                  <a:schemeClr val="tx1">
                    <a:lumMod val="65000"/>
                    <a:lumOff val="35000"/>
                  </a:schemeClr>
                </a:solidFill>
              </a:rPr>
              <a:t>Areas where I have full coverage in both Before and After:  </a:t>
            </a:r>
            <a:r>
              <a:rPr lang="en-US" dirty="0">
                <a:solidFill>
                  <a:schemeClr val="tx1">
                    <a:lumMod val="65000"/>
                    <a:lumOff val="35000"/>
                  </a:schemeClr>
                </a:solidFill>
              </a:rPr>
              <a:t>Volume computation is OK.</a:t>
            </a:r>
          </a:p>
          <a:p>
            <a:r>
              <a:rPr lang="en-US" b="1" dirty="0">
                <a:solidFill>
                  <a:schemeClr val="tx1">
                    <a:lumMod val="65000"/>
                    <a:lumOff val="35000"/>
                  </a:schemeClr>
                </a:solidFill>
              </a:rPr>
              <a:t>Areas where I have coverage in just the Before survey:  </a:t>
            </a:r>
            <a:r>
              <a:rPr lang="en-US" dirty="0">
                <a:solidFill>
                  <a:schemeClr val="tx1">
                    <a:lumMod val="65000"/>
                    <a:lumOff val="35000"/>
                  </a:schemeClr>
                </a:solidFill>
              </a:rPr>
              <a:t>I get full credit for removing the material.</a:t>
            </a:r>
          </a:p>
          <a:p>
            <a:r>
              <a:rPr lang="en-US" b="1" dirty="0">
                <a:solidFill>
                  <a:schemeClr val="tx1">
                    <a:lumMod val="65000"/>
                    <a:lumOff val="35000"/>
                  </a:schemeClr>
                </a:solidFill>
              </a:rPr>
              <a:t>Areas where I only have coverage in the After survey</a:t>
            </a:r>
            <a:r>
              <a:rPr lang="en-US" dirty="0">
                <a:solidFill>
                  <a:schemeClr val="tx1">
                    <a:lumMod val="65000"/>
                    <a:lumOff val="35000"/>
                  </a:schemeClr>
                </a:solidFill>
              </a:rPr>
              <a:t>:  Ignored.</a:t>
            </a:r>
          </a:p>
          <a:p>
            <a:endParaRPr lang="en-US" dirty="0"/>
          </a:p>
        </p:txBody>
      </p:sp>
      <p:sp>
        <p:nvSpPr>
          <p:cNvPr id="4" name="Slide Number Placeholder 3"/>
          <p:cNvSpPr>
            <a:spLocks noGrp="1"/>
          </p:cNvSpPr>
          <p:nvPr>
            <p:ph type="sldNum" sz="quarter" idx="5"/>
          </p:nvPr>
        </p:nvSpPr>
        <p:spPr/>
        <p:txBody>
          <a:bodyPr/>
          <a:lstStyle/>
          <a:p>
            <a:fld id="{1BF80F14-FF55-46EE-86D7-2E6551B21782}" type="slidenum">
              <a:rPr lang="en-US" smtClean="0"/>
              <a:t>18</a:t>
            </a:fld>
            <a:endParaRPr lang="en-US"/>
          </a:p>
        </p:txBody>
      </p:sp>
    </p:spTree>
    <p:extLst>
      <p:ext uri="{BB962C8B-B14F-4D97-AF65-F5344CB8AC3E}">
        <p14:creationId xmlns:p14="http://schemas.microsoft.com/office/powerpoint/2010/main" val="1152856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p:spPr>
        <p:txBody>
          <a:bodyPr/>
          <a:lstStyle/>
          <a:p>
            <a:pPr eaLnBrk="1" hangingPunct="1"/>
            <a:endParaRPr lang="en-US"/>
          </a:p>
        </p:txBody>
      </p:sp>
      <p:sp>
        <p:nvSpPr>
          <p:cNvPr id="141316" name="Slide Number Placeholder 3"/>
          <p:cNvSpPr>
            <a:spLocks noGrp="1"/>
          </p:cNvSpPr>
          <p:nvPr>
            <p:ph type="sldNum" sz="quarter" idx="5"/>
          </p:nvPr>
        </p:nvSpPr>
        <p:spPr>
          <a:noFill/>
        </p:spPr>
        <p:txBody>
          <a:bodyPr/>
          <a:lstStyle/>
          <a:p>
            <a:fld id="{53575F3F-3BC7-4E3E-B63D-3D6A7A491018}" type="slidenum">
              <a:rPr lang="en-US" smtClean="0"/>
              <a:pPr/>
              <a:t>21</a:t>
            </a:fld>
            <a:endParaRPr lang="en-US"/>
          </a:p>
        </p:txBody>
      </p:sp>
    </p:spTree>
    <p:extLst>
      <p:ext uri="{BB962C8B-B14F-4D97-AF65-F5344CB8AC3E}">
        <p14:creationId xmlns:p14="http://schemas.microsoft.com/office/powerpoint/2010/main" val="4019245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F80F14-FF55-46EE-86D7-2E6551B21782}" type="slidenum">
              <a:rPr lang="en-US" smtClean="0"/>
              <a:t>25</a:t>
            </a:fld>
            <a:endParaRPr lang="en-US"/>
          </a:p>
        </p:txBody>
      </p:sp>
    </p:spTree>
    <p:extLst>
      <p:ext uri="{BB962C8B-B14F-4D97-AF65-F5344CB8AC3E}">
        <p14:creationId xmlns:p14="http://schemas.microsoft.com/office/powerpoint/2010/main" val="2624625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p:spPr>
        <p:txBody>
          <a:bodyPr/>
          <a:lstStyle/>
          <a:p>
            <a:pPr eaLnBrk="1" hangingPunct="1"/>
            <a:endParaRPr lang="en-US"/>
          </a:p>
        </p:txBody>
      </p:sp>
      <p:sp>
        <p:nvSpPr>
          <p:cNvPr id="142340" name="Slide Number Placeholder 3"/>
          <p:cNvSpPr>
            <a:spLocks noGrp="1"/>
          </p:cNvSpPr>
          <p:nvPr>
            <p:ph type="sldNum" sz="quarter" idx="5"/>
          </p:nvPr>
        </p:nvSpPr>
        <p:spPr>
          <a:noFill/>
        </p:spPr>
        <p:txBody>
          <a:bodyPr/>
          <a:lstStyle/>
          <a:p>
            <a:fld id="{1205A715-B407-46A3-812D-DF99FCC311E6}" type="slidenum">
              <a:rPr lang="en-US" smtClean="0"/>
              <a:pPr/>
              <a:t>26</a:t>
            </a:fld>
            <a:endParaRPr lang="en-US"/>
          </a:p>
        </p:txBody>
      </p:sp>
    </p:spTree>
    <p:extLst>
      <p:ext uri="{BB962C8B-B14F-4D97-AF65-F5344CB8AC3E}">
        <p14:creationId xmlns:p14="http://schemas.microsoft.com/office/powerpoint/2010/main" val="2411600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9AF8C2-8A17-492B-B91F-1D201966D8AF}" type="slidenum">
              <a:rPr lang="en-US" smtClean="0"/>
              <a:pPr/>
              <a:t>32</a:t>
            </a:fld>
            <a:endParaRPr lang="en-US"/>
          </a:p>
        </p:txBody>
      </p:sp>
    </p:spTree>
    <p:extLst>
      <p:ext uri="{BB962C8B-B14F-4D97-AF65-F5344CB8AC3E}">
        <p14:creationId xmlns:p14="http://schemas.microsoft.com/office/powerpoint/2010/main" val="30687166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vider-Purp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320" y="2941984"/>
            <a:ext cx="7549079" cy="2743200"/>
          </a:xfrm>
          <a:prstGeom prst="rect">
            <a:avLst/>
          </a:prstGeom>
        </p:spPr>
        <p:txBody>
          <a:bodyPr tIns="0" bIns="0" rtlCol="0" anchor="b" anchorCtr="0">
            <a:noAutofit/>
          </a:bodyPr>
          <a:lstStyle>
            <a:lvl1pPr>
              <a:lnSpc>
                <a:spcPct val="80000"/>
              </a:lnSpc>
              <a:defRPr lang="en-US" sz="6000" b="0" dirty="0">
                <a:solidFill>
                  <a:schemeClr val="bg1"/>
                </a:solidFill>
              </a:defRPr>
            </a:lvl1pPr>
          </a:lstStyle>
          <a:p>
            <a:pPr lvl="0"/>
            <a:r>
              <a:rPr lang="en-US"/>
              <a:t>Click to edit Master title style</a:t>
            </a:r>
            <a:endParaRPr lang="en-US" dirty="0"/>
          </a:p>
        </p:txBody>
      </p:sp>
      <p:pic>
        <p:nvPicPr>
          <p:cNvPr id="8" name="Picture 7">
            <a:extLst>
              <a:ext uri="{FF2B5EF4-FFF2-40B4-BE49-F238E27FC236}">
                <a16:creationId xmlns:a16="http://schemas.microsoft.com/office/drawing/2014/main" id="{735D7A56-0967-D442-92A0-85A847FD6B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897880"/>
            <a:ext cx="11903000" cy="647700"/>
          </a:xfrm>
          <a:prstGeom prst="rect">
            <a:avLst/>
          </a:prstGeom>
        </p:spPr>
      </p:pic>
      <p:pic>
        <p:nvPicPr>
          <p:cNvPr id="6" name="Picture 5"/>
          <p:cNvPicPr>
            <a:picLocks noChangeAspect="1"/>
          </p:cNvPicPr>
          <p:nvPr/>
        </p:nvPicPr>
        <p:blipFill>
          <a:blip r:embed="rId4"/>
          <a:stretch>
            <a:fillRect/>
          </a:stretch>
        </p:blipFill>
        <p:spPr>
          <a:xfrm>
            <a:off x="457319" y="402336"/>
            <a:ext cx="1829276" cy="645226"/>
          </a:xfrm>
          <a:prstGeom prst="rect">
            <a:avLst/>
          </a:prstGeom>
        </p:spPr>
      </p:pic>
      <p:sp>
        <p:nvSpPr>
          <p:cNvPr id="12" name="TextBox 11">
            <a:extLst>
              <a:ext uri="{FF2B5EF4-FFF2-40B4-BE49-F238E27FC236}">
                <a16:creationId xmlns:a16="http://schemas.microsoft.com/office/drawing/2014/main" id="{DD3A769E-7BA6-40F8-9174-818ACE5F72AD}"/>
              </a:ext>
            </a:extLst>
          </p:cNvPr>
          <p:cNvSpPr txBox="1"/>
          <p:nvPr/>
        </p:nvSpPr>
        <p:spPr>
          <a:xfrm>
            <a:off x="1631703" y="6146910"/>
            <a:ext cx="3424912" cy="369236"/>
          </a:xfrm>
          <a:prstGeom prst="rect">
            <a:avLst/>
          </a:prstGeom>
          <a:noFill/>
        </p:spPr>
        <p:txBody>
          <a:bodyPr wrap="none" rtlCol="0">
            <a:spAutoFit/>
          </a:bodyPr>
          <a:lstStyle/>
          <a:p>
            <a:r>
              <a:rPr lang="en-US" sz="1800" dirty="0">
                <a:solidFill>
                  <a:schemeClr val="bg1"/>
                </a:solidFill>
              </a:rPr>
              <a:t>HYPACK 2022 – Training Event</a:t>
            </a:r>
          </a:p>
        </p:txBody>
      </p:sp>
      <p:pic>
        <p:nvPicPr>
          <p:cNvPr id="14" name="Picture 13" descr="A picture containing cup&#10;&#10;Description automatically generated">
            <a:extLst>
              <a:ext uri="{FF2B5EF4-FFF2-40B4-BE49-F238E27FC236}">
                <a16:creationId xmlns:a16="http://schemas.microsoft.com/office/drawing/2014/main" id="{35CE9B9A-6D40-4024-904F-16C6EBF90AD6}"/>
              </a:ext>
            </a:extLst>
          </p:cNvPr>
          <p:cNvPicPr>
            <a:picLocks noChangeAspect="1"/>
          </p:cNvPicPr>
          <p:nvPr/>
        </p:nvPicPr>
        <p:blipFill>
          <a:blip r:embed="rId5"/>
          <a:stretch>
            <a:fillRect/>
          </a:stretch>
        </p:blipFill>
        <p:spPr>
          <a:xfrm>
            <a:off x="857946" y="5997278"/>
            <a:ext cx="773757" cy="760998"/>
          </a:xfrm>
          <a:prstGeom prst="rect">
            <a:avLst/>
          </a:prstGeom>
        </p:spPr>
      </p:pic>
    </p:spTree>
    <p:extLst>
      <p:ext uri="{BB962C8B-B14F-4D97-AF65-F5344CB8AC3E}">
        <p14:creationId xmlns:p14="http://schemas.microsoft.com/office/powerpoint/2010/main" val="1739352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AA9DB8-0C28-3641-BEED-8EE8DF37E68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6633"/>
          <a:stretch/>
        </p:blipFill>
        <p:spPr>
          <a:xfrm>
            <a:off x="789478" y="6099659"/>
            <a:ext cx="11113522" cy="647700"/>
          </a:xfrm>
          <a:prstGeom prst="rect">
            <a:avLst/>
          </a:prstGeom>
        </p:spPr>
      </p:pic>
      <p:pic>
        <p:nvPicPr>
          <p:cNvPr id="7" name="Picture 6">
            <a:extLst>
              <a:ext uri="{FF2B5EF4-FFF2-40B4-BE49-F238E27FC236}">
                <a16:creationId xmlns:a16="http://schemas.microsoft.com/office/drawing/2014/main" id="{ED0667AA-22B6-324D-A947-DB04F2668FC6}"/>
              </a:ext>
            </a:extLst>
          </p:cNvPr>
          <p:cNvPicPr>
            <a:picLocks noChangeAspect="1"/>
          </p:cNvPicPr>
          <p:nvPr/>
        </p:nvPicPr>
        <p:blipFill>
          <a:blip r:embed="rId3"/>
          <a:stretch>
            <a:fillRect/>
          </a:stretch>
        </p:blipFill>
        <p:spPr>
          <a:xfrm>
            <a:off x="10531044" y="6263439"/>
            <a:ext cx="1371957" cy="483920"/>
          </a:xfrm>
          <a:prstGeom prst="rect">
            <a:avLst/>
          </a:prstGeom>
        </p:spPr>
      </p:pic>
      <p:sp>
        <p:nvSpPr>
          <p:cNvPr id="10" name="Title 1">
            <a:extLst>
              <a:ext uri="{FF2B5EF4-FFF2-40B4-BE49-F238E27FC236}">
                <a16:creationId xmlns:a16="http://schemas.microsoft.com/office/drawing/2014/main" id="{4F4FA756-AEE3-47B7-89C9-EBBF6D668116}"/>
              </a:ext>
            </a:extLst>
          </p:cNvPr>
          <p:cNvSpPr>
            <a:spLocks noGrp="1"/>
          </p:cNvSpPr>
          <p:nvPr>
            <p:ph type="title"/>
          </p:nvPr>
        </p:nvSpPr>
        <p:spPr>
          <a:xfrm>
            <a:off x="457320" y="110652"/>
            <a:ext cx="11277598" cy="989013"/>
          </a:xfrm>
          <a:prstGeom prst="rect">
            <a:avLst/>
          </a:prstGeom>
        </p:spPr>
        <p:txBody>
          <a:bodyPr/>
          <a:lstStyle>
            <a:lvl1pPr>
              <a:defRPr>
                <a:solidFill>
                  <a:schemeClr val="bg2"/>
                </a:solidFill>
              </a:defRPr>
            </a:lvl1pPr>
          </a:lstStyle>
          <a:p>
            <a:r>
              <a:rPr lang="en-US"/>
              <a:t>Click to edit Master title style</a:t>
            </a:r>
            <a:endParaRPr lang="en-US" dirty="0"/>
          </a:p>
        </p:txBody>
      </p:sp>
      <p:sp>
        <p:nvSpPr>
          <p:cNvPr id="6" name="TextBox 5">
            <a:extLst>
              <a:ext uri="{FF2B5EF4-FFF2-40B4-BE49-F238E27FC236}">
                <a16:creationId xmlns:a16="http://schemas.microsoft.com/office/drawing/2014/main" id="{B053FBFF-D65A-4579-93AC-FDEC81252610}"/>
              </a:ext>
            </a:extLst>
          </p:cNvPr>
          <p:cNvSpPr txBox="1"/>
          <p:nvPr userDrawn="1"/>
        </p:nvSpPr>
        <p:spPr>
          <a:xfrm>
            <a:off x="1640412" y="6199164"/>
            <a:ext cx="3424912" cy="369236"/>
          </a:xfrm>
          <a:prstGeom prst="rect">
            <a:avLst/>
          </a:prstGeom>
          <a:noFill/>
        </p:spPr>
        <p:txBody>
          <a:bodyPr wrap="none" rtlCol="0">
            <a:spAutoFit/>
          </a:bodyPr>
          <a:lstStyle/>
          <a:p>
            <a:r>
              <a:rPr lang="en-US" sz="1800" dirty="0">
                <a:solidFill>
                  <a:schemeClr val="tx1">
                    <a:lumMod val="50000"/>
                    <a:lumOff val="50000"/>
                  </a:schemeClr>
                </a:solidFill>
              </a:rPr>
              <a:t>HYPACK 2022 – Training Event</a:t>
            </a:r>
          </a:p>
        </p:txBody>
      </p:sp>
      <p:pic>
        <p:nvPicPr>
          <p:cNvPr id="8" name="Picture 7" descr="A picture containing cup&#10;&#10;Description automatically generated">
            <a:extLst>
              <a:ext uri="{FF2B5EF4-FFF2-40B4-BE49-F238E27FC236}">
                <a16:creationId xmlns:a16="http://schemas.microsoft.com/office/drawing/2014/main" id="{2A02399A-D8B9-48A8-B7B7-CA45B982290F}"/>
              </a:ext>
            </a:extLst>
          </p:cNvPr>
          <p:cNvPicPr>
            <a:picLocks noChangeAspect="1"/>
          </p:cNvPicPr>
          <p:nvPr userDrawn="1"/>
        </p:nvPicPr>
        <p:blipFill>
          <a:blip r:embed="rId4"/>
          <a:stretch>
            <a:fillRect/>
          </a:stretch>
        </p:blipFill>
        <p:spPr>
          <a:xfrm>
            <a:off x="857946" y="5962442"/>
            <a:ext cx="773757" cy="760998"/>
          </a:xfrm>
          <a:prstGeom prst="rect">
            <a:avLst/>
          </a:prstGeom>
        </p:spPr>
      </p:pic>
    </p:spTree>
    <p:extLst>
      <p:ext uri="{BB962C8B-B14F-4D97-AF65-F5344CB8AC3E}">
        <p14:creationId xmlns:p14="http://schemas.microsoft.com/office/powerpoint/2010/main" val="881484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ontent-Title Only-Blu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319" y="1"/>
            <a:ext cx="11277489" cy="989013"/>
          </a:xfrm>
        </p:spPr>
        <p:txBody>
          <a:bodyPr/>
          <a:lstStyle>
            <a:lvl1pPr>
              <a:defRPr>
                <a:solidFill>
                  <a:schemeClr val="bg1"/>
                </a:solidFill>
              </a:defRPr>
            </a:lvl1pPr>
          </a:lstStyle>
          <a:p>
            <a:r>
              <a:rPr lang="en-US" dirty="0"/>
              <a:t>Click to edit Master title style</a:t>
            </a:r>
          </a:p>
        </p:txBody>
      </p:sp>
      <p:pic>
        <p:nvPicPr>
          <p:cNvPr id="7" name="Picture 6">
            <a:extLst>
              <a:ext uri="{FF2B5EF4-FFF2-40B4-BE49-F238E27FC236}">
                <a16:creationId xmlns:a16="http://schemas.microsoft.com/office/drawing/2014/main" id="{39DC44BB-4EA1-A144-B619-C31CCFF20C2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600"/>
          <a:stretch/>
        </p:blipFill>
        <p:spPr>
          <a:xfrm>
            <a:off x="785651" y="6099048"/>
            <a:ext cx="11117349" cy="647700"/>
          </a:xfrm>
          <a:prstGeom prst="rect">
            <a:avLst/>
          </a:prstGeom>
        </p:spPr>
      </p:pic>
      <p:pic>
        <p:nvPicPr>
          <p:cNvPr id="6" name="Picture 5">
            <a:extLst>
              <a:ext uri="{FF2B5EF4-FFF2-40B4-BE49-F238E27FC236}">
                <a16:creationId xmlns:a16="http://schemas.microsoft.com/office/drawing/2014/main" id="{ED0667AA-22B6-324D-A947-DB04F2668FC6}"/>
              </a:ext>
            </a:extLst>
          </p:cNvPr>
          <p:cNvPicPr>
            <a:picLocks noChangeAspect="1"/>
          </p:cNvPicPr>
          <p:nvPr userDrawn="1"/>
        </p:nvPicPr>
        <p:blipFill>
          <a:blip r:embed="rId4"/>
          <a:stretch>
            <a:fillRect/>
          </a:stretch>
        </p:blipFill>
        <p:spPr>
          <a:xfrm>
            <a:off x="10531044" y="6263643"/>
            <a:ext cx="1371957" cy="483919"/>
          </a:xfrm>
          <a:prstGeom prst="rect">
            <a:avLst/>
          </a:prstGeom>
        </p:spPr>
      </p:pic>
      <p:sp>
        <p:nvSpPr>
          <p:cNvPr id="8" name="TextBox 7">
            <a:extLst>
              <a:ext uri="{FF2B5EF4-FFF2-40B4-BE49-F238E27FC236}">
                <a16:creationId xmlns:a16="http://schemas.microsoft.com/office/drawing/2014/main" id="{7115103B-DB89-4CEC-ABE9-4B3B351C5552}"/>
              </a:ext>
            </a:extLst>
          </p:cNvPr>
          <p:cNvSpPr txBox="1"/>
          <p:nvPr userDrawn="1"/>
        </p:nvSpPr>
        <p:spPr>
          <a:xfrm>
            <a:off x="1631703" y="6079025"/>
            <a:ext cx="3424912" cy="369236"/>
          </a:xfrm>
          <a:prstGeom prst="rect">
            <a:avLst/>
          </a:prstGeom>
          <a:noFill/>
        </p:spPr>
        <p:txBody>
          <a:bodyPr wrap="none" rtlCol="0">
            <a:spAutoFit/>
          </a:bodyPr>
          <a:lstStyle/>
          <a:p>
            <a:r>
              <a:rPr lang="en-US" sz="1800" dirty="0">
                <a:solidFill>
                  <a:schemeClr val="bg1"/>
                </a:solidFill>
              </a:rPr>
              <a:t>HYPACK 2022 – Training Event</a:t>
            </a:r>
          </a:p>
        </p:txBody>
      </p:sp>
      <p:pic>
        <p:nvPicPr>
          <p:cNvPr id="9" name="Picture 8" descr="A picture containing cup&#10;&#10;Description automatically generated">
            <a:extLst>
              <a:ext uri="{FF2B5EF4-FFF2-40B4-BE49-F238E27FC236}">
                <a16:creationId xmlns:a16="http://schemas.microsoft.com/office/drawing/2014/main" id="{410164A6-CFB8-498A-9E45-795BB37A867C}"/>
              </a:ext>
            </a:extLst>
          </p:cNvPr>
          <p:cNvPicPr>
            <a:picLocks noChangeAspect="1"/>
          </p:cNvPicPr>
          <p:nvPr userDrawn="1"/>
        </p:nvPicPr>
        <p:blipFill>
          <a:blip r:embed="rId5"/>
          <a:stretch>
            <a:fillRect/>
          </a:stretch>
        </p:blipFill>
        <p:spPr>
          <a:xfrm>
            <a:off x="857946" y="5929393"/>
            <a:ext cx="773757" cy="760998"/>
          </a:xfrm>
          <a:prstGeom prst="rect">
            <a:avLst/>
          </a:prstGeom>
        </p:spPr>
      </p:pic>
    </p:spTree>
    <p:extLst>
      <p:ext uri="{BB962C8B-B14F-4D97-AF65-F5344CB8AC3E}">
        <p14:creationId xmlns:p14="http://schemas.microsoft.com/office/powerpoint/2010/main" val="2883154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Title Bell Gossett">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4114799"/>
            <a:ext cx="12192000" cy="2743200"/>
          </a:xfrm>
          <a:solidFill>
            <a:srgbClr val="61ACC9"/>
          </a:solidFill>
          <a:ln>
            <a:noFill/>
          </a:ln>
        </p:spPr>
        <p:txBody>
          <a:bodyPr/>
          <a:lstStyle>
            <a:lvl1pPr>
              <a:defRPr>
                <a:solidFill>
                  <a:srgbClr val="FFFFFF"/>
                </a:solidFill>
              </a:defRPr>
            </a:lvl1pPr>
          </a:lstStyle>
          <a:p>
            <a:r>
              <a:rPr lang="en-US"/>
              <a:t>Drag picture to placeholder or click icon to add</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616459"/>
            <a:ext cx="12191991" cy="3535677"/>
          </a:xfrm>
          <a:prstGeom prst="rect">
            <a:avLst/>
          </a:prstGeom>
        </p:spPr>
      </p:pic>
      <p:sp>
        <p:nvSpPr>
          <p:cNvPr id="2" name="Title 1"/>
          <p:cNvSpPr>
            <a:spLocks noGrp="1"/>
          </p:cNvSpPr>
          <p:nvPr>
            <p:ph type="ctrTitle"/>
          </p:nvPr>
        </p:nvSpPr>
        <p:spPr>
          <a:xfrm>
            <a:off x="463296" y="1737361"/>
            <a:ext cx="10363200" cy="1470025"/>
          </a:xfrm>
        </p:spPr>
        <p:txBody>
          <a:bodyPr/>
          <a:lstStyle>
            <a:lvl1pPr>
              <a:lnSpc>
                <a:spcPts val="5000"/>
              </a:lnSpc>
              <a:defRPr sz="4600" b="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463296" y="3749041"/>
            <a:ext cx="5632704" cy="422029"/>
          </a:xfrm>
        </p:spPr>
        <p:txBody>
          <a:bodyPr/>
          <a:lstStyle>
            <a:lvl1pPr marL="0" indent="0" algn="l">
              <a:buNone/>
              <a:defRPr sz="1400" cap="all">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3" name="Content Placeholder 12"/>
          <p:cNvSpPr>
            <a:spLocks noGrp="1"/>
          </p:cNvSpPr>
          <p:nvPr>
            <p:ph sz="quarter" idx="11"/>
          </p:nvPr>
        </p:nvSpPr>
        <p:spPr>
          <a:xfrm>
            <a:off x="463296" y="234707"/>
            <a:ext cx="4233333" cy="390525"/>
          </a:xfrm>
        </p:spPr>
        <p:txBody>
          <a:bodyPr/>
          <a:lstStyle>
            <a:lvl1pPr>
              <a:defRPr sz="1400">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668512" y="283464"/>
            <a:ext cx="3065677" cy="879716"/>
          </a:xfrm>
          <a:prstGeom prst="rect">
            <a:avLst/>
          </a:prstGeom>
        </p:spPr>
      </p:pic>
    </p:spTree>
    <p:extLst>
      <p:ext uri="{BB962C8B-B14F-4D97-AF65-F5344CB8AC3E}">
        <p14:creationId xmlns:p14="http://schemas.microsoft.com/office/powerpoint/2010/main" val="1208854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Divider Bell Gosset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 y="358"/>
            <a:ext cx="12190728" cy="6857285"/>
          </a:xfrm>
          <a:prstGeom prst="rect">
            <a:avLst/>
          </a:prstGeom>
        </p:spPr>
      </p:pic>
      <p:sp>
        <p:nvSpPr>
          <p:cNvPr id="2" name="Title 1"/>
          <p:cNvSpPr>
            <a:spLocks noGrp="1"/>
          </p:cNvSpPr>
          <p:nvPr>
            <p:ph type="title"/>
          </p:nvPr>
        </p:nvSpPr>
        <p:spPr>
          <a:xfrm>
            <a:off x="463296" y="2514601"/>
            <a:ext cx="10363200" cy="1362075"/>
          </a:xfrm>
        </p:spPr>
        <p:txBody>
          <a:bodyPr vert="horz" lIns="0" tIns="45720" rIns="0" bIns="45720" rtlCol="0" anchor="t" anchorCtr="0">
            <a:noAutofit/>
          </a:bodyPr>
          <a:lstStyle>
            <a:lvl1pPr>
              <a:lnSpc>
                <a:spcPts val="6500"/>
              </a:lnSpc>
              <a:defRPr lang="en-US" sz="4600" b="0" dirty="0">
                <a:solidFill>
                  <a:schemeClr val="bg1"/>
                </a:solidFill>
              </a:defRPr>
            </a:lvl1pPr>
          </a:lstStyle>
          <a:p>
            <a:pPr lvl="0">
              <a:lnSpc>
                <a:spcPts val="5000"/>
              </a:lnSpc>
            </a:pPr>
            <a:r>
              <a:rPr lang="en-US"/>
              <a:t>Click to edit Master title style</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0F2F8E5-1108-0A46-83A0-852BF6A1A522}" type="slidenum">
              <a:rPr lang="en-US" smtClean="0"/>
              <a:pPr/>
              <a:t>‹#›</a:t>
            </a:fld>
            <a:endParaRPr lang="en-US"/>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3296" y="283464"/>
            <a:ext cx="3065677" cy="879716"/>
          </a:xfrm>
          <a:prstGeom prst="rect">
            <a:avLst/>
          </a:prstGeom>
        </p:spPr>
      </p:pic>
    </p:spTree>
    <p:extLst>
      <p:ext uri="{BB962C8B-B14F-4D97-AF65-F5344CB8AC3E}">
        <p14:creationId xmlns:p14="http://schemas.microsoft.com/office/powerpoint/2010/main" val="1027755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E721D3D-32E6-49A5-B5DD-081F4B45311B}" type="datetime1">
              <a:rPr lang="en-US" smtClean="0"/>
              <a:pPr/>
              <a:t>12/29/2021</a:t>
            </a:fld>
            <a:endParaRPr lang="en-US"/>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r>
              <a:rPr lang="en-US" dirty="0"/>
              <a:t>HYPACK 2012 Training Seminar</a:t>
            </a:r>
          </a:p>
        </p:txBody>
      </p:sp>
      <p:sp>
        <p:nvSpPr>
          <p:cNvPr id="5" name="Slide Number Placeholder 4"/>
          <p:cNvSpPr>
            <a:spLocks noGrp="1"/>
          </p:cNvSpPr>
          <p:nvPr>
            <p:ph type="sldNum" sz="quarter" idx="12"/>
          </p:nvPr>
        </p:nvSpPr>
        <p:spPr/>
        <p:txBody>
          <a:bodyPr/>
          <a:lstStyle/>
          <a:p>
            <a:fld id="{8B0EDE77-C530-4ADB-AD74-A99B71A289FB}" type="slidenum">
              <a:rPr lang="en-US" smtClean="0"/>
              <a:pPr/>
              <a:t>‹#›</a:t>
            </a:fld>
            <a:endParaRPr lang="en-US"/>
          </a:p>
        </p:txBody>
      </p:sp>
    </p:spTree>
    <p:extLst>
      <p:ext uri="{BB962C8B-B14F-4D97-AF65-F5344CB8AC3E}">
        <p14:creationId xmlns:p14="http://schemas.microsoft.com/office/powerpoint/2010/main" val="3258412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7BFA869-9319-4338-AF54-2735E46F1DFD}" type="datetimeFigureOut">
              <a:rPr lang="en-US" smtClean="0"/>
              <a:t>12/29/2021</a:t>
            </a:fld>
            <a:endParaRPr lang="en-US"/>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85E8AA4D-0D70-493C-908B-27002ACFC956}" type="slidenum">
              <a:rPr lang="en-US" smtClean="0"/>
              <a:t>‹#›</a:t>
            </a:fld>
            <a:endParaRPr lang="en-US"/>
          </a:p>
        </p:txBody>
      </p:sp>
    </p:spTree>
    <p:extLst>
      <p:ext uri="{BB962C8B-B14F-4D97-AF65-F5344CB8AC3E}">
        <p14:creationId xmlns:p14="http://schemas.microsoft.com/office/powerpoint/2010/main" val="2502668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2BE7CB-04AA-4542-9200-874B58C6CC02}"/>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6633"/>
          <a:stretch/>
        </p:blipFill>
        <p:spPr>
          <a:xfrm>
            <a:off x="789478" y="6099659"/>
            <a:ext cx="11113522" cy="647700"/>
          </a:xfrm>
          <a:prstGeom prst="rect">
            <a:avLst/>
          </a:prstGeom>
        </p:spPr>
      </p:pic>
    </p:spTree>
    <p:extLst>
      <p:ext uri="{BB962C8B-B14F-4D97-AF65-F5344CB8AC3E}">
        <p14:creationId xmlns:p14="http://schemas.microsoft.com/office/powerpoint/2010/main" val="2355403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 id="2147483668" r:id="rId5"/>
    <p:sldLayoutId id="2147483669" r:id="rId6"/>
    <p:sldLayoutId id="2147483670" r:id="rId7"/>
  </p:sldLayoutIdLst>
  <p:txStyles>
    <p:titleStyle>
      <a:lvl1pPr algn="l" defTabSz="608013" rtl="0" eaLnBrk="1" fontAlgn="base" hangingPunct="1">
        <a:lnSpc>
          <a:spcPts val="2900"/>
        </a:lnSpc>
        <a:spcBef>
          <a:spcPct val="0"/>
        </a:spcBef>
        <a:spcAft>
          <a:spcPct val="0"/>
        </a:spcAft>
        <a:defRPr sz="2800" kern="1200">
          <a:solidFill>
            <a:schemeClr val="tx1"/>
          </a:solidFill>
          <a:latin typeface="Arial"/>
          <a:ea typeface="ヒラギノ角ゴ Pro W3" charset="0"/>
          <a:cs typeface="Arial"/>
        </a:defRPr>
      </a:lvl1pPr>
      <a:lvl2pPr algn="l" defTabSz="608013" rtl="0" eaLnBrk="1" fontAlgn="base" hangingPunct="1">
        <a:lnSpc>
          <a:spcPts val="2900"/>
        </a:lnSpc>
        <a:spcBef>
          <a:spcPct val="0"/>
        </a:spcBef>
        <a:spcAft>
          <a:spcPct val="0"/>
        </a:spcAft>
        <a:defRPr sz="2800">
          <a:solidFill>
            <a:srgbClr val="53565A"/>
          </a:solidFill>
          <a:latin typeface="Arial" pitchFamily="34" charset="0"/>
          <a:ea typeface="ヒラギノ角ゴ Pro W3" charset="0"/>
          <a:cs typeface="Arial" pitchFamily="34" charset="0"/>
        </a:defRPr>
      </a:lvl2pPr>
      <a:lvl3pPr algn="l" defTabSz="608013" rtl="0" eaLnBrk="1" fontAlgn="base" hangingPunct="1">
        <a:lnSpc>
          <a:spcPts val="2900"/>
        </a:lnSpc>
        <a:spcBef>
          <a:spcPct val="0"/>
        </a:spcBef>
        <a:spcAft>
          <a:spcPct val="0"/>
        </a:spcAft>
        <a:defRPr sz="2800">
          <a:solidFill>
            <a:srgbClr val="53565A"/>
          </a:solidFill>
          <a:latin typeface="Arial" pitchFamily="34" charset="0"/>
          <a:ea typeface="ヒラギノ角ゴ Pro W3" charset="0"/>
          <a:cs typeface="Arial" pitchFamily="34" charset="0"/>
        </a:defRPr>
      </a:lvl3pPr>
      <a:lvl4pPr algn="l" defTabSz="608013" rtl="0" eaLnBrk="1" fontAlgn="base" hangingPunct="1">
        <a:lnSpc>
          <a:spcPts val="2900"/>
        </a:lnSpc>
        <a:spcBef>
          <a:spcPct val="0"/>
        </a:spcBef>
        <a:spcAft>
          <a:spcPct val="0"/>
        </a:spcAft>
        <a:defRPr sz="2800">
          <a:solidFill>
            <a:srgbClr val="53565A"/>
          </a:solidFill>
          <a:latin typeface="Arial" pitchFamily="34" charset="0"/>
          <a:ea typeface="ヒラギノ角ゴ Pro W3" charset="0"/>
          <a:cs typeface="Arial" pitchFamily="34" charset="0"/>
        </a:defRPr>
      </a:lvl4pPr>
      <a:lvl5pPr algn="l" defTabSz="608013" rtl="0" eaLnBrk="1" fontAlgn="base" hangingPunct="1">
        <a:lnSpc>
          <a:spcPts val="2900"/>
        </a:lnSpc>
        <a:spcBef>
          <a:spcPct val="0"/>
        </a:spcBef>
        <a:spcAft>
          <a:spcPct val="0"/>
        </a:spcAft>
        <a:defRPr sz="2800">
          <a:solidFill>
            <a:srgbClr val="53565A"/>
          </a:solidFill>
          <a:latin typeface="Arial" pitchFamily="34" charset="0"/>
          <a:ea typeface="ヒラギノ角ゴ Pro W3" charset="0"/>
          <a:cs typeface="Arial" pitchFamily="34" charset="0"/>
        </a:defRPr>
      </a:lvl5pPr>
      <a:lvl6pPr marL="609458" algn="l" defTabSz="609458" rtl="0" eaLnBrk="1" fontAlgn="base" hangingPunct="1">
        <a:lnSpc>
          <a:spcPts val="3866"/>
        </a:lnSpc>
        <a:spcBef>
          <a:spcPct val="0"/>
        </a:spcBef>
        <a:spcAft>
          <a:spcPct val="0"/>
        </a:spcAft>
        <a:defRPr sz="3732">
          <a:solidFill>
            <a:schemeClr val="bg1"/>
          </a:solidFill>
          <a:latin typeface="Arial" pitchFamily="34" charset="0"/>
          <a:cs typeface="Arial" pitchFamily="34" charset="0"/>
        </a:defRPr>
      </a:lvl6pPr>
      <a:lvl7pPr marL="1218915" algn="l" defTabSz="609458" rtl="0" eaLnBrk="1" fontAlgn="base" hangingPunct="1">
        <a:lnSpc>
          <a:spcPts val="3866"/>
        </a:lnSpc>
        <a:spcBef>
          <a:spcPct val="0"/>
        </a:spcBef>
        <a:spcAft>
          <a:spcPct val="0"/>
        </a:spcAft>
        <a:defRPr sz="3732">
          <a:solidFill>
            <a:schemeClr val="bg1"/>
          </a:solidFill>
          <a:latin typeface="Arial" pitchFamily="34" charset="0"/>
          <a:cs typeface="Arial" pitchFamily="34" charset="0"/>
        </a:defRPr>
      </a:lvl7pPr>
      <a:lvl8pPr marL="1828373" algn="l" defTabSz="609458" rtl="0" eaLnBrk="1" fontAlgn="base" hangingPunct="1">
        <a:lnSpc>
          <a:spcPts val="3866"/>
        </a:lnSpc>
        <a:spcBef>
          <a:spcPct val="0"/>
        </a:spcBef>
        <a:spcAft>
          <a:spcPct val="0"/>
        </a:spcAft>
        <a:defRPr sz="3732">
          <a:solidFill>
            <a:schemeClr val="bg1"/>
          </a:solidFill>
          <a:latin typeface="Arial" pitchFamily="34" charset="0"/>
          <a:cs typeface="Arial" pitchFamily="34" charset="0"/>
        </a:defRPr>
      </a:lvl8pPr>
      <a:lvl9pPr marL="2437830" algn="l" defTabSz="609458" rtl="0" eaLnBrk="1" fontAlgn="base" hangingPunct="1">
        <a:lnSpc>
          <a:spcPts val="3866"/>
        </a:lnSpc>
        <a:spcBef>
          <a:spcPct val="0"/>
        </a:spcBef>
        <a:spcAft>
          <a:spcPct val="0"/>
        </a:spcAft>
        <a:defRPr sz="3732">
          <a:solidFill>
            <a:schemeClr val="bg1"/>
          </a:solidFill>
          <a:latin typeface="Arial" pitchFamily="34" charset="0"/>
          <a:cs typeface="Arial" pitchFamily="34" charset="0"/>
        </a:defRPr>
      </a:lvl9pPr>
    </p:titleStyle>
    <p:bodyStyle>
      <a:lvl1pPr marL="0" indent="0" algn="l" defTabSz="608013" rtl="0" eaLnBrk="1" fontAlgn="base" hangingPunct="1">
        <a:spcBef>
          <a:spcPct val="0"/>
        </a:spcBef>
        <a:spcAft>
          <a:spcPts val="800"/>
        </a:spcAft>
        <a:buClr>
          <a:schemeClr val="bg2"/>
        </a:buClr>
        <a:buFont typeface="Arial" charset="0"/>
        <a:defRPr sz="2200" kern="1200">
          <a:solidFill>
            <a:schemeClr val="tx1"/>
          </a:solidFill>
          <a:latin typeface="Arial"/>
          <a:ea typeface="ヒラギノ角ゴ Pro W3" charset="0"/>
          <a:cs typeface="Arial"/>
        </a:defRPr>
      </a:lvl1pPr>
      <a:lvl2pPr marL="180975" indent="-180975" algn="l" defTabSz="608013" rtl="0" eaLnBrk="1" fontAlgn="base" hangingPunct="1">
        <a:spcBef>
          <a:spcPct val="0"/>
        </a:spcBef>
        <a:spcAft>
          <a:spcPts val="538"/>
        </a:spcAft>
        <a:buClrTx/>
        <a:buSzPct val="100000"/>
        <a:buFont typeface="Arial" charset="0"/>
        <a:buChar char="•"/>
        <a:defRPr sz="2000" kern="1200">
          <a:solidFill>
            <a:schemeClr val="tx1"/>
          </a:solidFill>
          <a:latin typeface="Arial"/>
          <a:ea typeface="Arial" charset="0"/>
          <a:cs typeface="Arial"/>
        </a:defRPr>
      </a:lvl2pPr>
      <a:lvl3pPr marL="363538" indent="-180975" algn="l" defTabSz="608013" rtl="0" eaLnBrk="1" fontAlgn="base" hangingPunct="1">
        <a:spcBef>
          <a:spcPct val="0"/>
        </a:spcBef>
        <a:spcAft>
          <a:spcPts val="538"/>
        </a:spcAft>
        <a:buFont typeface="Lucida Grande" charset="0"/>
        <a:buChar char="-"/>
        <a:defRPr kern="1200">
          <a:solidFill>
            <a:schemeClr val="tx1"/>
          </a:solidFill>
          <a:latin typeface="Arial"/>
          <a:ea typeface="Arial" charset="0"/>
          <a:cs typeface="Arial"/>
        </a:defRPr>
      </a:lvl3pPr>
      <a:lvl4pPr marL="547688" indent="-180975" algn="l" defTabSz="608013" rtl="0" eaLnBrk="1" fontAlgn="base" hangingPunct="1">
        <a:spcBef>
          <a:spcPct val="0"/>
        </a:spcBef>
        <a:spcAft>
          <a:spcPts val="538"/>
        </a:spcAft>
        <a:buFont typeface="Arial" charset="0"/>
        <a:buChar char="•"/>
        <a:defRPr sz="1600" kern="1200">
          <a:solidFill>
            <a:schemeClr val="tx1"/>
          </a:solidFill>
          <a:latin typeface="Arial"/>
          <a:ea typeface="Arial" charset="0"/>
          <a:cs typeface="Arial"/>
        </a:defRPr>
      </a:lvl4pPr>
      <a:lvl5pPr marL="728663" indent="-180975" algn="l" defTabSz="608013" rtl="0" eaLnBrk="1" fontAlgn="base" hangingPunct="1">
        <a:spcBef>
          <a:spcPct val="0"/>
        </a:spcBef>
        <a:spcAft>
          <a:spcPts val="538"/>
        </a:spcAft>
        <a:buFont typeface="Lucida Grande" charset="0"/>
        <a:buChar char="-"/>
        <a:defRPr sz="1600" kern="1200">
          <a:solidFill>
            <a:schemeClr val="tx1"/>
          </a:solidFill>
          <a:latin typeface="Arial"/>
          <a:ea typeface="Arial" charset="0"/>
          <a:cs typeface="Arial"/>
        </a:defRPr>
      </a:lvl5pPr>
      <a:lvl6pPr marL="3352018" indent="-304729" algn="l" defTabSz="609458" rtl="0" eaLnBrk="1" latinLnBrk="0" hangingPunct="1">
        <a:spcBef>
          <a:spcPct val="20000"/>
        </a:spcBef>
        <a:buFont typeface="Arial"/>
        <a:buChar char="•"/>
        <a:defRPr sz="2666" kern="1200">
          <a:solidFill>
            <a:schemeClr val="tx1"/>
          </a:solidFill>
          <a:latin typeface="+mn-lt"/>
          <a:ea typeface="+mn-ea"/>
          <a:cs typeface="+mn-cs"/>
        </a:defRPr>
      </a:lvl6pPr>
      <a:lvl7pPr marL="3961475" indent="-304729" algn="l" defTabSz="609458" rtl="0" eaLnBrk="1" latinLnBrk="0" hangingPunct="1">
        <a:spcBef>
          <a:spcPct val="20000"/>
        </a:spcBef>
        <a:buFont typeface="Arial"/>
        <a:buChar char="•"/>
        <a:defRPr sz="2666" kern="1200">
          <a:solidFill>
            <a:schemeClr val="tx1"/>
          </a:solidFill>
          <a:latin typeface="+mn-lt"/>
          <a:ea typeface="+mn-ea"/>
          <a:cs typeface="+mn-cs"/>
        </a:defRPr>
      </a:lvl7pPr>
      <a:lvl8pPr marL="4570933" indent="-304729" algn="l" defTabSz="609458" rtl="0" eaLnBrk="1" latinLnBrk="0" hangingPunct="1">
        <a:spcBef>
          <a:spcPct val="20000"/>
        </a:spcBef>
        <a:buFont typeface="Arial"/>
        <a:buChar char="•"/>
        <a:defRPr sz="2666" kern="1200">
          <a:solidFill>
            <a:schemeClr val="tx1"/>
          </a:solidFill>
          <a:latin typeface="+mn-lt"/>
          <a:ea typeface="+mn-ea"/>
          <a:cs typeface="+mn-cs"/>
        </a:defRPr>
      </a:lvl8pPr>
      <a:lvl9pPr marL="5180391" indent="-304729" algn="l" defTabSz="609458" rtl="0" eaLnBrk="1" latinLnBrk="0" hangingPunct="1">
        <a:spcBef>
          <a:spcPct val="20000"/>
        </a:spcBef>
        <a:buFont typeface="Arial"/>
        <a:buChar char="•"/>
        <a:defRPr sz="2666" kern="1200">
          <a:solidFill>
            <a:schemeClr val="tx1"/>
          </a:solidFill>
          <a:latin typeface="+mn-lt"/>
          <a:ea typeface="+mn-ea"/>
          <a:cs typeface="+mn-cs"/>
        </a:defRPr>
      </a:lvl9pPr>
    </p:bodyStyle>
    <p:otherStyle>
      <a:defPPr>
        <a:defRPr lang="en-US"/>
      </a:defPPr>
      <a:lvl1pPr marL="0" algn="l" defTabSz="609458" rtl="0" eaLnBrk="1" latinLnBrk="0" hangingPunct="1">
        <a:defRPr sz="2399" kern="1200">
          <a:solidFill>
            <a:schemeClr val="tx1"/>
          </a:solidFill>
          <a:latin typeface="+mn-lt"/>
          <a:ea typeface="+mn-ea"/>
          <a:cs typeface="+mn-cs"/>
        </a:defRPr>
      </a:lvl1pPr>
      <a:lvl2pPr marL="609458" algn="l" defTabSz="609458" rtl="0" eaLnBrk="1" latinLnBrk="0" hangingPunct="1">
        <a:defRPr sz="2399" kern="1200">
          <a:solidFill>
            <a:schemeClr val="tx1"/>
          </a:solidFill>
          <a:latin typeface="+mn-lt"/>
          <a:ea typeface="+mn-ea"/>
          <a:cs typeface="+mn-cs"/>
        </a:defRPr>
      </a:lvl2pPr>
      <a:lvl3pPr marL="1218915" algn="l" defTabSz="609458" rtl="0" eaLnBrk="1" latinLnBrk="0" hangingPunct="1">
        <a:defRPr sz="2399" kern="1200">
          <a:solidFill>
            <a:schemeClr val="tx1"/>
          </a:solidFill>
          <a:latin typeface="+mn-lt"/>
          <a:ea typeface="+mn-ea"/>
          <a:cs typeface="+mn-cs"/>
        </a:defRPr>
      </a:lvl3pPr>
      <a:lvl4pPr marL="1828373" algn="l" defTabSz="609458" rtl="0" eaLnBrk="1" latinLnBrk="0" hangingPunct="1">
        <a:defRPr sz="2399" kern="1200">
          <a:solidFill>
            <a:schemeClr val="tx1"/>
          </a:solidFill>
          <a:latin typeface="+mn-lt"/>
          <a:ea typeface="+mn-ea"/>
          <a:cs typeface="+mn-cs"/>
        </a:defRPr>
      </a:lvl4pPr>
      <a:lvl5pPr marL="2437830" algn="l" defTabSz="609458" rtl="0" eaLnBrk="1" latinLnBrk="0" hangingPunct="1">
        <a:defRPr sz="2399" kern="1200">
          <a:solidFill>
            <a:schemeClr val="tx1"/>
          </a:solidFill>
          <a:latin typeface="+mn-lt"/>
          <a:ea typeface="+mn-ea"/>
          <a:cs typeface="+mn-cs"/>
        </a:defRPr>
      </a:lvl5pPr>
      <a:lvl6pPr marL="3047289" algn="l" defTabSz="609458" rtl="0" eaLnBrk="1" latinLnBrk="0" hangingPunct="1">
        <a:defRPr sz="2399" kern="1200">
          <a:solidFill>
            <a:schemeClr val="tx1"/>
          </a:solidFill>
          <a:latin typeface="+mn-lt"/>
          <a:ea typeface="+mn-ea"/>
          <a:cs typeface="+mn-cs"/>
        </a:defRPr>
      </a:lvl6pPr>
      <a:lvl7pPr marL="3656747" algn="l" defTabSz="609458" rtl="0" eaLnBrk="1" latinLnBrk="0" hangingPunct="1">
        <a:defRPr sz="2399" kern="1200">
          <a:solidFill>
            <a:schemeClr val="tx1"/>
          </a:solidFill>
          <a:latin typeface="+mn-lt"/>
          <a:ea typeface="+mn-ea"/>
          <a:cs typeface="+mn-cs"/>
        </a:defRPr>
      </a:lvl7pPr>
      <a:lvl8pPr marL="4266204" algn="l" defTabSz="609458" rtl="0" eaLnBrk="1" latinLnBrk="0" hangingPunct="1">
        <a:defRPr sz="2399" kern="1200">
          <a:solidFill>
            <a:schemeClr val="tx1"/>
          </a:solidFill>
          <a:latin typeface="+mn-lt"/>
          <a:ea typeface="+mn-ea"/>
          <a:cs typeface="+mn-cs"/>
        </a:defRPr>
      </a:lvl8pPr>
      <a:lvl9pPr marL="4875662" algn="l" defTabSz="609458" rtl="0" eaLnBrk="1" latinLnBrk="0" hangingPunct="1">
        <a:defRPr sz="23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44BEA-EB1E-46BB-B904-4258BC55F4CB}"/>
              </a:ext>
            </a:extLst>
          </p:cNvPr>
          <p:cNvSpPr>
            <a:spLocks noGrp="1"/>
          </p:cNvSpPr>
          <p:nvPr>
            <p:ph type="title"/>
          </p:nvPr>
        </p:nvSpPr>
        <p:spPr/>
        <p:txBody>
          <a:bodyPr/>
          <a:lstStyle/>
          <a:p>
            <a:r>
              <a:rPr lang="en-US" dirty="0"/>
              <a:t>Volume Computation</a:t>
            </a:r>
          </a:p>
        </p:txBody>
      </p:sp>
    </p:spTree>
    <p:extLst>
      <p:ext uri="{BB962C8B-B14F-4D97-AF65-F5344CB8AC3E}">
        <p14:creationId xmlns:p14="http://schemas.microsoft.com/office/powerpoint/2010/main" val="987721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Objectives of this session</a:t>
            </a:r>
          </a:p>
        </p:txBody>
      </p:sp>
      <p:sp>
        <p:nvSpPr>
          <p:cNvPr id="57" name="object 3"/>
          <p:cNvSpPr txBox="1"/>
          <p:nvPr/>
        </p:nvSpPr>
        <p:spPr>
          <a:xfrm>
            <a:off x="1436762" y="1724870"/>
            <a:ext cx="2971336" cy="1423723"/>
          </a:xfrm>
          <a:prstGeom prst="rect">
            <a:avLst/>
          </a:prstGeom>
        </p:spPr>
        <p:txBody>
          <a:bodyPr vert="horz" wrap="square" lIns="0" tIns="54610" rIns="0" bIns="0" rtlCol="0">
            <a:spAutoFit/>
          </a:bodyPr>
          <a:lstStyle/>
          <a:p>
            <a:pPr marL="12700" marR="785495">
              <a:lnSpc>
                <a:spcPct val="90000"/>
              </a:lnSpc>
              <a:spcBef>
                <a:spcPts val="430"/>
              </a:spcBef>
            </a:pPr>
            <a:r>
              <a:rPr lang="en-US" sz="1200" b="1" dirty="0">
                <a:solidFill>
                  <a:schemeClr val="bg1"/>
                </a:solidFill>
                <a:latin typeface="Arial" panose="020B0604020202020204" pitchFamily="34" charset="0"/>
                <a:cs typeface="Arial" panose="020B0604020202020204" pitchFamily="34" charset="0"/>
              </a:rPr>
              <a:t>Basic Terminology </a:t>
            </a:r>
          </a:p>
          <a:p>
            <a:pPr marL="12700" marR="785495">
              <a:lnSpc>
                <a:spcPct val="90000"/>
              </a:lnSpc>
              <a:spcBef>
                <a:spcPts val="430"/>
              </a:spcBef>
            </a:pPr>
            <a:endParaRPr lang="en-US" sz="1200" b="1" dirty="0">
              <a:solidFill>
                <a:schemeClr val="bg1"/>
              </a:solidFill>
              <a:latin typeface="Arial" panose="020B0604020202020204" pitchFamily="34" charset="0"/>
              <a:cs typeface="Arial" panose="020B0604020202020204" pitchFamily="34" charset="0"/>
            </a:endParaRPr>
          </a:p>
          <a:p>
            <a:pPr marL="12700" marR="785495">
              <a:lnSpc>
                <a:spcPct val="90000"/>
              </a:lnSpc>
              <a:spcBef>
                <a:spcPts val="430"/>
              </a:spcBef>
            </a:pPr>
            <a:r>
              <a:rPr lang="en-US" sz="1200" dirty="0">
                <a:solidFill>
                  <a:schemeClr val="bg1"/>
                </a:solidFill>
                <a:latin typeface="Arial" panose="020B0604020202020204" pitchFamily="34" charset="0"/>
                <a:cs typeface="Arial" panose="020B0604020202020204" pitchFamily="34" charset="0"/>
              </a:rPr>
              <a:t>Understanding the terms used in volume computation and how they relate to different methods </a:t>
            </a:r>
          </a:p>
          <a:p>
            <a:pPr marL="12700" marR="785495">
              <a:lnSpc>
                <a:spcPct val="90000"/>
              </a:lnSpc>
              <a:spcBef>
                <a:spcPts val="430"/>
              </a:spcBef>
            </a:pPr>
            <a:endParaRPr lang="en-US" sz="1200" dirty="0">
              <a:solidFill>
                <a:schemeClr val="bg1"/>
              </a:solidFill>
              <a:latin typeface="Arial" panose="020B0604020202020204" pitchFamily="34" charset="0"/>
              <a:cs typeface="Arial" panose="020B0604020202020204" pitchFamily="34" charset="0"/>
            </a:endParaRPr>
          </a:p>
          <a:p>
            <a:pPr marL="12700" marR="785495">
              <a:lnSpc>
                <a:spcPct val="90000"/>
              </a:lnSpc>
              <a:spcBef>
                <a:spcPts val="430"/>
              </a:spcBef>
            </a:pPr>
            <a:endParaRPr sz="1200" dirty="0">
              <a:solidFill>
                <a:schemeClr val="bg1"/>
              </a:solidFill>
              <a:latin typeface="Arial" panose="020B0604020202020204" pitchFamily="34" charset="0"/>
              <a:cs typeface="Arial" panose="020B0604020202020204" pitchFamily="34" charset="0"/>
            </a:endParaRPr>
          </a:p>
        </p:txBody>
      </p:sp>
      <p:sp>
        <p:nvSpPr>
          <p:cNvPr id="58" name="object 7"/>
          <p:cNvSpPr/>
          <p:nvPr/>
        </p:nvSpPr>
        <p:spPr>
          <a:xfrm>
            <a:off x="1429020" y="1707749"/>
            <a:ext cx="2598500" cy="26097"/>
          </a:xfrm>
          <a:custGeom>
            <a:avLst/>
            <a:gdLst/>
            <a:ahLst/>
            <a:cxnLst/>
            <a:rect l="l" t="t" r="r" b="b"/>
            <a:pathLst>
              <a:path w="4754880">
                <a:moveTo>
                  <a:pt x="0" y="0"/>
                </a:moveTo>
                <a:lnTo>
                  <a:pt x="4754462" y="0"/>
                </a:lnTo>
              </a:path>
            </a:pathLst>
          </a:custGeom>
          <a:ln w="20941">
            <a:solidFill>
              <a:srgbClr val="FCFFFF"/>
            </a:solidFill>
          </a:ln>
        </p:spPr>
        <p:txBody>
          <a:bodyPr wrap="square" lIns="0" tIns="0" rIns="0" bIns="0" rtlCol="0"/>
          <a:lstStyle/>
          <a:p>
            <a:pPr>
              <a:lnSpc>
                <a:spcPct val="90000"/>
              </a:lnSpc>
            </a:pPr>
            <a:endParaRPr sz="1050">
              <a:solidFill>
                <a:prstClr val="black"/>
              </a:solidFill>
            </a:endParaRPr>
          </a:p>
        </p:txBody>
      </p:sp>
      <p:sp>
        <p:nvSpPr>
          <p:cNvPr id="56" name="object 7"/>
          <p:cNvSpPr/>
          <p:nvPr/>
        </p:nvSpPr>
        <p:spPr>
          <a:xfrm>
            <a:off x="5126147" y="1707749"/>
            <a:ext cx="2598500" cy="26097"/>
          </a:xfrm>
          <a:custGeom>
            <a:avLst/>
            <a:gdLst/>
            <a:ahLst/>
            <a:cxnLst/>
            <a:rect l="l" t="t" r="r" b="b"/>
            <a:pathLst>
              <a:path w="4754880">
                <a:moveTo>
                  <a:pt x="0" y="0"/>
                </a:moveTo>
                <a:lnTo>
                  <a:pt x="4754462" y="0"/>
                </a:lnTo>
              </a:path>
            </a:pathLst>
          </a:custGeom>
          <a:ln w="20941">
            <a:solidFill>
              <a:srgbClr val="FCFFFF"/>
            </a:solidFill>
          </a:ln>
        </p:spPr>
        <p:txBody>
          <a:bodyPr wrap="square" lIns="0" tIns="0" rIns="0" bIns="0" rtlCol="0"/>
          <a:lstStyle/>
          <a:p>
            <a:pPr>
              <a:lnSpc>
                <a:spcPct val="90000"/>
              </a:lnSpc>
            </a:pPr>
            <a:endParaRPr sz="1050">
              <a:solidFill>
                <a:prstClr val="black"/>
              </a:solidFill>
            </a:endParaRPr>
          </a:p>
        </p:txBody>
      </p:sp>
      <p:sp>
        <p:nvSpPr>
          <p:cNvPr id="36" name="object 3"/>
          <p:cNvSpPr txBox="1"/>
          <p:nvPr/>
        </p:nvSpPr>
        <p:spPr>
          <a:xfrm>
            <a:off x="5192197" y="1751244"/>
            <a:ext cx="3101014" cy="988732"/>
          </a:xfrm>
          <a:prstGeom prst="rect">
            <a:avLst/>
          </a:prstGeom>
        </p:spPr>
        <p:txBody>
          <a:bodyPr vert="horz" wrap="square" lIns="0" tIns="54610" rIns="0" bIns="0" rtlCol="0">
            <a:spAutoFit/>
          </a:bodyPr>
          <a:lstStyle/>
          <a:p>
            <a:pPr marL="12700" marR="785495">
              <a:lnSpc>
                <a:spcPct val="90000"/>
              </a:lnSpc>
              <a:spcBef>
                <a:spcPts val="430"/>
              </a:spcBef>
            </a:pPr>
            <a:r>
              <a:rPr lang="en-US" sz="1200" b="1" dirty="0">
                <a:solidFill>
                  <a:srgbClr val="FCFFFF"/>
                </a:solidFill>
                <a:latin typeface="Arial" panose="020B0604020202020204" pitchFamily="34" charset="0"/>
                <a:cs typeface="Arial" panose="020B0604020202020204" pitchFamily="34" charset="0"/>
              </a:rPr>
              <a:t>Gaps and Incomplete Coverage</a:t>
            </a:r>
          </a:p>
          <a:p>
            <a:pPr marL="12700" marR="785495">
              <a:lnSpc>
                <a:spcPct val="90000"/>
              </a:lnSpc>
              <a:spcBef>
                <a:spcPts val="430"/>
              </a:spcBef>
            </a:pPr>
            <a:endParaRPr lang="en-US" sz="1200" b="1" dirty="0">
              <a:solidFill>
                <a:srgbClr val="FCFFFF"/>
              </a:solidFill>
              <a:latin typeface="Arial" panose="020B0604020202020204" pitchFamily="34" charset="0"/>
              <a:cs typeface="Arial" panose="020B0604020202020204" pitchFamily="34" charset="0"/>
            </a:endParaRPr>
          </a:p>
          <a:p>
            <a:pPr marL="12700" marR="785495">
              <a:lnSpc>
                <a:spcPct val="90000"/>
              </a:lnSpc>
              <a:spcBef>
                <a:spcPts val="430"/>
              </a:spcBef>
            </a:pPr>
            <a:r>
              <a:rPr lang="en-US" sz="1200" dirty="0">
                <a:solidFill>
                  <a:srgbClr val="FCFFFF"/>
                </a:solidFill>
                <a:latin typeface="Arial" panose="020B0604020202020204" pitchFamily="34" charset="0"/>
                <a:cs typeface="Arial" panose="020B0604020202020204" pitchFamily="34" charset="0"/>
              </a:rPr>
              <a:t>How do gaps in data affect the result of volume computation quantities</a:t>
            </a:r>
          </a:p>
        </p:txBody>
      </p:sp>
      <p:sp>
        <p:nvSpPr>
          <p:cNvPr id="37" name="object 7"/>
          <p:cNvSpPr/>
          <p:nvPr/>
        </p:nvSpPr>
        <p:spPr>
          <a:xfrm>
            <a:off x="9033502" y="1707749"/>
            <a:ext cx="2609736" cy="43495"/>
          </a:xfrm>
          <a:custGeom>
            <a:avLst/>
            <a:gdLst/>
            <a:ahLst/>
            <a:cxnLst/>
            <a:rect l="l" t="t" r="r" b="b"/>
            <a:pathLst>
              <a:path w="4754880">
                <a:moveTo>
                  <a:pt x="0" y="0"/>
                </a:moveTo>
                <a:lnTo>
                  <a:pt x="4754462" y="0"/>
                </a:lnTo>
              </a:path>
            </a:pathLst>
          </a:custGeom>
          <a:ln w="20941">
            <a:solidFill>
              <a:srgbClr val="FCFFFF"/>
            </a:solidFill>
          </a:ln>
        </p:spPr>
        <p:txBody>
          <a:bodyPr wrap="square" lIns="0" tIns="0" rIns="0" bIns="0" rtlCol="0"/>
          <a:lstStyle/>
          <a:p>
            <a:pPr>
              <a:lnSpc>
                <a:spcPct val="90000"/>
              </a:lnSpc>
            </a:pPr>
            <a:endParaRPr sz="1100">
              <a:solidFill>
                <a:prstClr val="black"/>
              </a:solidFill>
            </a:endParaRPr>
          </a:p>
        </p:txBody>
      </p:sp>
      <p:sp>
        <p:nvSpPr>
          <p:cNvPr id="38" name="object 15"/>
          <p:cNvSpPr/>
          <p:nvPr/>
        </p:nvSpPr>
        <p:spPr>
          <a:xfrm>
            <a:off x="8012033" y="1707748"/>
            <a:ext cx="899618" cy="850252"/>
          </a:xfrm>
          <a:custGeom>
            <a:avLst/>
            <a:gdLst/>
            <a:ahLst/>
            <a:cxnLst/>
            <a:rect l="l" t="t" r="r" b="b"/>
            <a:pathLst>
              <a:path w="2823210" h="2779395">
                <a:moveTo>
                  <a:pt x="2822584" y="0"/>
                </a:moveTo>
                <a:lnTo>
                  <a:pt x="1396491" y="0"/>
                </a:lnTo>
                <a:lnTo>
                  <a:pt x="1348482" y="798"/>
                </a:lnTo>
                <a:lnTo>
                  <a:pt x="1300879" y="3175"/>
                </a:lnTo>
                <a:lnTo>
                  <a:pt x="1253709" y="7108"/>
                </a:lnTo>
                <a:lnTo>
                  <a:pt x="1206997" y="12569"/>
                </a:lnTo>
                <a:lnTo>
                  <a:pt x="1160769" y="19536"/>
                </a:lnTo>
                <a:lnTo>
                  <a:pt x="1115051" y="27981"/>
                </a:lnTo>
                <a:lnTo>
                  <a:pt x="1069870" y="37882"/>
                </a:lnTo>
                <a:lnTo>
                  <a:pt x="1025251" y="49211"/>
                </a:lnTo>
                <a:lnTo>
                  <a:pt x="981220" y="61946"/>
                </a:lnTo>
                <a:lnTo>
                  <a:pt x="937803" y="76059"/>
                </a:lnTo>
                <a:lnTo>
                  <a:pt x="895027" y="91527"/>
                </a:lnTo>
                <a:lnTo>
                  <a:pt x="852916" y="108325"/>
                </a:lnTo>
                <a:lnTo>
                  <a:pt x="811498" y="126427"/>
                </a:lnTo>
                <a:lnTo>
                  <a:pt x="770799" y="145808"/>
                </a:lnTo>
                <a:lnTo>
                  <a:pt x="730843" y="166444"/>
                </a:lnTo>
                <a:lnTo>
                  <a:pt x="691658" y="188309"/>
                </a:lnTo>
                <a:lnTo>
                  <a:pt x="653269" y="211378"/>
                </a:lnTo>
                <a:lnTo>
                  <a:pt x="615702" y="235627"/>
                </a:lnTo>
                <a:lnTo>
                  <a:pt x="578984" y="261030"/>
                </a:lnTo>
                <a:lnTo>
                  <a:pt x="543140" y="287562"/>
                </a:lnTo>
                <a:lnTo>
                  <a:pt x="508196" y="315198"/>
                </a:lnTo>
                <a:lnTo>
                  <a:pt x="474178" y="343914"/>
                </a:lnTo>
                <a:lnTo>
                  <a:pt x="441112" y="373684"/>
                </a:lnTo>
                <a:lnTo>
                  <a:pt x="409025" y="404483"/>
                </a:lnTo>
                <a:lnTo>
                  <a:pt x="377942" y="436287"/>
                </a:lnTo>
                <a:lnTo>
                  <a:pt x="347889" y="469069"/>
                </a:lnTo>
                <a:lnTo>
                  <a:pt x="318893" y="502806"/>
                </a:lnTo>
                <a:lnTo>
                  <a:pt x="290978" y="537472"/>
                </a:lnTo>
                <a:lnTo>
                  <a:pt x="264172" y="573042"/>
                </a:lnTo>
                <a:lnTo>
                  <a:pt x="238500" y="609491"/>
                </a:lnTo>
                <a:lnTo>
                  <a:pt x="213988" y="646795"/>
                </a:lnTo>
                <a:lnTo>
                  <a:pt x="190663" y="684927"/>
                </a:lnTo>
                <a:lnTo>
                  <a:pt x="168550" y="723864"/>
                </a:lnTo>
                <a:lnTo>
                  <a:pt x="147675" y="763579"/>
                </a:lnTo>
                <a:lnTo>
                  <a:pt x="128064" y="804049"/>
                </a:lnTo>
                <a:lnTo>
                  <a:pt x="109744" y="845248"/>
                </a:lnTo>
                <a:lnTo>
                  <a:pt x="92739" y="887151"/>
                </a:lnTo>
                <a:lnTo>
                  <a:pt x="77077" y="929732"/>
                </a:lnTo>
                <a:lnTo>
                  <a:pt x="62784" y="972968"/>
                </a:lnTo>
                <a:lnTo>
                  <a:pt x="49884" y="1016833"/>
                </a:lnTo>
                <a:lnTo>
                  <a:pt x="38405" y="1061301"/>
                </a:lnTo>
                <a:lnTo>
                  <a:pt x="28372" y="1106349"/>
                </a:lnTo>
                <a:lnTo>
                  <a:pt x="19811" y="1151951"/>
                </a:lnTo>
                <a:lnTo>
                  <a:pt x="12748" y="1198081"/>
                </a:lnTo>
                <a:lnTo>
                  <a:pt x="7210" y="1244715"/>
                </a:lnTo>
                <a:lnTo>
                  <a:pt x="3221" y="1291829"/>
                </a:lnTo>
                <a:lnTo>
                  <a:pt x="809" y="1339396"/>
                </a:lnTo>
                <a:lnTo>
                  <a:pt x="0" y="1387392"/>
                </a:lnTo>
                <a:lnTo>
                  <a:pt x="828" y="1435394"/>
                </a:lnTo>
                <a:lnTo>
                  <a:pt x="3296" y="1482979"/>
                </a:lnTo>
                <a:lnTo>
                  <a:pt x="7376" y="1530121"/>
                </a:lnTo>
                <a:lnTo>
                  <a:pt x="13039" y="1576794"/>
                </a:lnTo>
                <a:lnTo>
                  <a:pt x="20259" y="1622973"/>
                </a:lnTo>
                <a:lnTo>
                  <a:pt x="29007" y="1668632"/>
                </a:lnTo>
                <a:lnTo>
                  <a:pt x="39257" y="1713747"/>
                </a:lnTo>
                <a:lnTo>
                  <a:pt x="50980" y="1758290"/>
                </a:lnTo>
                <a:lnTo>
                  <a:pt x="64149" y="1802238"/>
                </a:lnTo>
                <a:lnTo>
                  <a:pt x="78736" y="1845564"/>
                </a:lnTo>
                <a:lnTo>
                  <a:pt x="94714" y="1888243"/>
                </a:lnTo>
                <a:lnTo>
                  <a:pt x="112056" y="1930249"/>
                </a:lnTo>
                <a:lnTo>
                  <a:pt x="130732" y="1971557"/>
                </a:lnTo>
                <a:lnTo>
                  <a:pt x="150717" y="2012141"/>
                </a:lnTo>
                <a:lnTo>
                  <a:pt x="171982" y="2051976"/>
                </a:lnTo>
                <a:lnTo>
                  <a:pt x="194499" y="2091036"/>
                </a:lnTo>
                <a:lnTo>
                  <a:pt x="218242" y="2129297"/>
                </a:lnTo>
                <a:lnTo>
                  <a:pt x="243182" y="2166731"/>
                </a:lnTo>
                <a:lnTo>
                  <a:pt x="269292" y="2203315"/>
                </a:lnTo>
                <a:lnTo>
                  <a:pt x="296544" y="2239021"/>
                </a:lnTo>
                <a:lnTo>
                  <a:pt x="324911" y="2273826"/>
                </a:lnTo>
                <a:lnTo>
                  <a:pt x="354365" y="2307703"/>
                </a:lnTo>
                <a:lnTo>
                  <a:pt x="384879" y="2340626"/>
                </a:lnTo>
                <a:lnTo>
                  <a:pt x="416424" y="2372571"/>
                </a:lnTo>
                <a:lnTo>
                  <a:pt x="448974" y="2403512"/>
                </a:lnTo>
                <a:lnTo>
                  <a:pt x="482500" y="2433423"/>
                </a:lnTo>
                <a:lnTo>
                  <a:pt x="516975" y="2462278"/>
                </a:lnTo>
                <a:lnTo>
                  <a:pt x="552372" y="2490053"/>
                </a:lnTo>
                <a:lnTo>
                  <a:pt x="588662" y="2516722"/>
                </a:lnTo>
                <a:lnTo>
                  <a:pt x="625819" y="2542259"/>
                </a:lnTo>
                <a:lnTo>
                  <a:pt x="663814" y="2566639"/>
                </a:lnTo>
                <a:lnTo>
                  <a:pt x="702621" y="2589836"/>
                </a:lnTo>
                <a:lnTo>
                  <a:pt x="742211" y="2611824"/>
                </a:lnTo>
                <a:lnTo>
                  <a:pt x="782556" y="2632579"/>
                </a:lnTo>
                <a:lnTo>
                  <a:pt x="823630" y="2652075"/>
                </a:lnTo>
                <a:lnTo>
                  <a:pt x="865404" y="2670286"/>
                </a:lnTo>
                <a:lnTo>
                  <a:pt x="907852" y="2687186"/>
                </a:lnTo>
                <a:lnTo>
                  <a:pt x="950945" y="2702751"/>
                </a:lnTo>
                <a:lnTo>
                  <a:pt x="994655" y="2716954"/>
                </a:lnTo>
                <a:lnTo>
                  <a:pt x="1038956" y="2729771"/>
                </a:lnTo>
                <a:lnTo>
                  <a:pt x="1083820" y="2741175"/>
                </a:lnTo>
                <a:lnTo>
                  <a:pt x="1129218" y="2751142"/>
                </a:lnTo>
                <a:lnTo>
                  <a:pt x="1175124" y="2759645"/>
                </a:lnTo>
                <a:lnTo>
                  <a:pt x="1221509" y="2766659"/>
                </a:lnTo>
                <a:lnTo>
                  <a:pt x="1268347" y="2772159"/>
                </a:lnTo>
                <a:lnTo>
                  <a:pt x="1315609" y="2776119"/>
                </a:lnTo>
                <a:lnTo>
                  <a:pt x="1363268" y="2778514"/>
                </a:lnTo>
                <a:lnTo>
                  <a:pt x="1411297" y="2779318"/>
                </a:lnTo>
                <a:lnTo>
                  <a:pt x="1459325" y="2778502"/>
                </a:lnTo>
                <a:lnTo>
                  <a:pt x="1506983" y="2776073"/>
                </a:lnTo>
                <a:lnTo>
                  <a:pt x="1554245" y="2772057"/>
                </a:lnTo>
                <a:lnTo>
                  <a:pt x="1601082" y="2766481"/>
                </a:lnTo>
                <a:lnTo>
                  <a:pt x="1647467" y="2759371"/>
                </a:lnTo>
                <a:lnTo>
                  <a:pt x="1693372" y="2750753"/>
                </a:lnTo>
                <a:lnTo>
                  <a:pt x="1738770" y="2740654"/>
                </a:lnTo>
                <a:lnTo>
                  <a:pt x="1783633" y="2729100"/>
                </a:lnTo>
                <a:lnTo>
                  <a:pt x="1827934" y="2716119"/>
                </a:lnTo>
                <a:lnTo>
                  <a:pt x="1871644" y="2701735"/>
                </a:lnTo>
                <a:lnTo>
                  <a:pt x="1914736" y="2685977"/>
                </a:lnTo>
                <a:lnTo>
                  <a:pt x="1957183" y="2668871"/>
                </a:lnTo>
                <a:lnTo>
                  <a:pt x="1998957" y="2650442"/>
                </a:lnTo>
                <a:lnTo>
                  <a:pt x="2040031" y="2630717"/>
                </a:lnTo>
                <a:lnTo>
                  <a:pt x="2080376" y="2609724"/>
                </a:lnTo>
                <a:lnTo>
                  <a:pt x="2119966" y="2587488"/>
                </a:lnTo>
                <a:lnTo>
                  <a:pt x="2158772" y="2564036"/>
                </a:lnTo>
                <a:lnTo>
                  <a:pt x="2196767" y="2539394"/>
                </a:lnTo>
                <a:lnTo>
                  <a:pt x="2233923" y="2513589"/>
                </a:lnTo>
                <a:lnTo>
                  <a:pt x="2270214" y="2486647"/>
                </a:lnTo>
                <a:lnTo>
                  <a:pt x="2305610" y="2458595"/>
                </a:lnTo>
                <a:lnTo>
                  <a:pt x="2340085" y="2429460"/>
                </a:lnTo>
                <a:lnTo>
                  <a:pt x="2373611" y="2399267"/>
                </a:lnTo>
                <a:lnTo>
                  <a:pt x="2406161" y="2368044"/>
                </a:lnTo>
                <a:lnTo>
                  <a:pt x="2437706" y="2335816"/>
                </a:lnTo>
                <a:lnTo>
                  <a:pt x="2468219" y="2302611"/>
                </a:lnTo>
                <a:lnTo>
                  <a:pt x="2497673" y="2268454"/>
                </a:lnTo>
                <a:lnTo>
                  <a:pt x="2526040" y="2233373"/>
                </a:lnTo>
                <a:lnTo>
                  <a:pt x="2553292" y="2197394"/>
                </a:lnTo>
                <a:lnTo>
                  <a:pt x="2579402" y="2160542"/>
                </a:lnTo>
                <a:lnTo>
                  <a:pt x="2604342" y="2122846"/>
                </a:lnTo>
                <a:lnTo>
                  <a:pt x="2628084" y="2084330"/>
                </a:lnTo>
                <a:lnTo>
                  <a:pt x="2650602" y="2045023"/>
                </a:lnTo>
                <a:lnTo>
                  <a:pt x="2671867" y="2004949"/>
                </a:lnTo>
                <a:lnTo>
                  <a:pt x="2691851" y="1964137"/>
                </a:lnTo>
                <a:lnTo>
                  <a:pt x="2710528" y="1922611"/>
                </a:lnTo>
                <a:lnTo>
                  <a:pt x="2727869" y="1880399"/>
                </a:lnTo>
                <a:lnTo>
                  <a:pt x="2743847" y="1837527"/>
                </a:lnTo>
                <a:lnTo>
                  <a:pt x="2758434" y="1794022"/>
                </a:lnTo>
                <a:lnTo>
                  <a:pt x="2771603" y="1749910"/>
                </a:lnTo>
                <a:lnTo>
                  <a:pt x="2783326" y="1705218"/>
                </a:lnTo>
                <a:lnTo>
                  <a:pt x="2793576" y="1659971"/>
                </a:lnTo>
                <a:lnTo>
                  <a:pt x="2802324" y="1614198"/>
                </a:lnTo>
                <a:lnTo>
                  <a:pt x="2809544" y="1567923"/>
                </a:lnTo>
                <a:lnTo>
                  <a:pt x="2815208" y="1521174"/>
                </a:lnTo>
                <a:lnTo>
                  <a:pt x="2819287" y="1473977"/>
                </a:lnTo>
                <a:lnTo>
                  <a:pt x="2821755" y="1426358"/>
                </a:lnTo>
                <a:lnTo>
                  <a:pt x="2822584" y="1378345"/>
                </a:lnTo>
                <a:lnTo>
                  <a:pt x="2822584" y="0"/>
                </a:lnTo>
                <a:close/>
              </a:path>
            </a:pathLst>
          </a:custGeom>
          <a:solidFill>
            <a:srgbClr val="FCFFFF">
              <a:alpha val="25000"/>
            </a:srgbClr>
          </a:solidFill>
        </p:spPr>
        <p:txBody>
          <a:bodyPr wrap="square" lIns="0" tIns="0" rIns="0" bIns="0" rtlCol="0" anchor="ctr"/>
          <a:lstStyle/>
          <a:p>
            <a:pPr algn="ctr">
              <a:lnSpc>
                <a:spcPct val="90000"/>
              </a:lnSpc>
            </a:pPr>
            <a:r>
              <a:rPr lang="en-US" sz="4800" b="1" dirty="0">
                <a:solidFill>
                  <a:schemeClr val="bg1"/>
                </a:solidFill>
              </a:rPr>
              <a:t>3</a:t>
            </a:r>
            <a:endParaRPr sz="4800" b="1" dirty="0">
              <a:solidFill>
                <a:schemeClr val="bg1"/>
              </a:solidFill>
            </a:endParaRPr>
          </a:p>
        </p:txBody>
      </p:sp>
      <p:sp>
        <p:nvSpPr>
          <p:cNvPr id="39" name="object 3"/>
          <p:cNvSpPr txBox="1"/>
          <p:nvPr/>
        </p:nvSpPr>
        <p:spPr>
          <a:xfrm>
            <a:off x="9077310" y="1751244"/>
            <a:ext cx="2971335" cy="988732"/>
          </a:xfrm>
          <a:prstGeom prst="rect">
            <a:avLst/>
          </a:prstGeom>
        </p:spPr>
        <p:txBody>
          <a:bodyPr vert="horz" wrap="square" lIns="0" tIns="54610" rIns="0" bIns="0" rtlCol="0">
            <a:spAutoFit/>
          </a:bodyPr>
          <a:lstStyle/>
          <a:p>
            <a:pPr marL="12700" marR="785495">
              <a:lnSpc>
                <a:spcPct val="90000"/>
              </a:lnSpc>
              <a:spcBef>
                <a:spcPts val="430"/>
              </a:spcBef>
            </a:pPr>
            <a:r>
              <a:rPr lang="en-US" sz="1200" b="1" dirty="0">
                <a:solidFill>
                  <a:srgbClr val="FCFFFF"/>
                </a:solidFill>
                <a:latin typeface="Arial" panose="020B0604020202020204" pitchFamily="34" charset="0"/>
                <a:cs typeface="Arial" panose="020B0604020202020204" pitchFamily="34" charset="0"/>
              </a:rPr>
              <a:t>Contour vs Non-Contour Volumes</a:t>
            </a:r>
          </a:p>
          <a:p>
            <a:pPr marL="12700" marR="785495">
              <a:lnSpc>
                <a:spcPct val="90000"/>
              </a:lnSpc>
              <a:spcBef>
                <a:spcPts val="430"/>
              </a:spcBef>
            </a:pPr>
            <a:endParaRPr lang="en-US" sz="1200" b="1" dirty="0">
              <a:solidFill>
                <a:srgbClr val="FCFFFF"/>
              </a:solidFill>
              <a:latin typeface="Arial" panose="020B0604020202020204" pitchFamily="34" charset="0"/>
              <a:cs typeface="Arial" panose="020B0604020202020204" pitchFamily="34" charset="0"/>
            </a:endParaRPr>
          </a:p>
          <a:p>
            <a:pPr marL="12700" marR="785495">
              <a:lnSpc>
                <a:spcPct val="90000"/>
              </a:lnSpc>
              <a:spcBef>
                <a:spcPts val="430"/>
              </a:spcBef>
            </a:pPr>
            <a:r>
              <a:rPr lang="en-US" sz="1200" dirty="0">
                <a:solidFill>
                  <a:srgbClr val="FCFFFF"/>
                </a:solidFill>
                <a:latin typeface="Arial" panose="020B0604020202020204" pitchFamily="34" charset="0"/>
                <a:cs typeface="Arial" panose="020B0604020202020204" pitchFamily="34" charset="0"/>
              </a:rPr>
              <a:t>What is a Contour Volume and when should it be used? </a:t>
            </a:r>
            <a:endParaRPr sz="1200" dirty="0">
              <a:solidFill>
                <a:prstClr val="black"/>
              </a:solidFill>
              <a:latin typeface="Arial" panose="020B0604020202020204" pitchFamily="34" charset="0"/>
              <a:cs typeface="Arial" panose="020B0604020202020204" pitchFamily="34" charset="0"/>
            </a:endParaRPr>
          </a:p>
        </p:txBody>
      </p:sp>
      <p:sp>
        <p:nvSpPr>
          <p:cNvPr id="40" name="object 7"/>
          <p:cNvSpPr/>
          <p:nvPr/>
        </p:nvSpPr>
        <p:spPr>
          <a:xfrm>
            <a:off x="1421771" y="3639706"/>
            <a:ext cx="2609736" cy="37490"/>
          </a:xfrm>
          <a:custGeom>
            <a:avLst/>
            <a:gdLst/>
            <a:ahLst/>
            <a:cxnLst/>
            <a:rect l="l" t="t" r="r" b="b"/>
            <a:pathLst>
              <a:path w="4754880">
                <a:moveTo>
                  <a:pt x="0" y="0"/>
                </a:moveTo>
                <a:lnTo>
                  <a:pt x="4754462" y="0"/>
                </a:lnTo>
              </a:path>
            </a:pathLst>
          </a:custGeom>
          <a:ln w="20941">
            <a:solidFill>
              <a:srgbClr val="FCFFFF"/>
            </a:solidFill>
          </a:ln>
        </p:spPr>
        <p:txBody>
          <a:bodyPr wrap="square" lIns="0" tIns="0" rIns="0" bIns="0" rtlCol="0"/>
          <a:lstStyle/>
          <a:p>
            <a:pPr>
              <a:lnSpc>
                <a:spcPct val="90000"/>
              </a:lnSpc>
            </a:pPr>
            <a:endParaRPr sz="1100">
              <a:solidFill>
                <a:prstClr val="black"/>
              </a:solidFill>
            </a:endParaRPr>
          </a:p>
        </p:txBody>
      </p:sp>
      <p:sp>
        <p:nvSpPr>
          <p:cNvPr id="53" name="object 3"/>
          <p:cNvSpPr txBox="1"/>
          <p:nvPr/>
        </p:nvSpPr>
        <p:spPr>
          <a:xfrm>
            <a:off x="1505871" y="3707388"/>
            <a:ext cx="3217631" cy="1154932"/>
          </a:xfrm>
          <a:prstGeom prst="rect">
            <a:avLst/>
          </a:prstGeom>
        </p:spPr>
        <p:txBody>
          <a:bodyPr vert="horz" wrap="square" lIns="0" tIns="54610" rIns="0" bIns="0" rtlCol="0">
            <a:spAutoFit/>
          </a:bodyPr>
          <a:lstStyle/>
          <a:p>
            <a:pPr marL="12700" marR="785495">
              <a:lnSpc>
                <a:spcPct val="90000"/>
              </a:lnSpc>
              <a:spcBef>
                <a:spcPts val="430"/>
              </a:spcBef>
            </a:pPr>
            <a:r>
              <a:rPr lang="en-US" sz="1200" b="1" dirty="0">
                <a:solidFill>
                  <a:srgbClr val="FCFFFF"/>
                </a:solidFill>
                <a:latin typeface="Arial" panose="020B0604020202020204" pitchFamily="34" charset="0"/>
                <a:cs typeface="Arial" panose="020B0604020202020204" pitchFamily="34" charset="0"/>
              </a:rPr>
              <a:t>Understanding Infill</a:t>
            </a:r>
          </a:p>
          <a:p>
            <a:pPr marL="12700" marR="785495">
              <a:lnSpc>
                <a:spcPct val="90000"/>
              </a:lnSpc>
              <a:spcBef>
                <a:spcPts val="430"/>
              </a:spcBef>
            </a:pPr>
            <a:endParaRPr lang="en-US" sz="1200" b="1" dirty="0">
              <a:solidFill>
                <a:srgbClr val="FCFFFF"/>
              </a:solidFill>
              <a:latin typeface="Arial" panose="020B0604020202020204" pitchFamily="34" charset="0"/>
              <a:cs typeface="Arial" panose="020B0604020202020204" pitchFamily="34" charset="0"/>
            </a:endParaRPr>
          </a:p>
          <a:p>
            <a:pPr marL="12700" marR="785495">
              <a:lnSpc>
                <a:spcPct val="90000"/>
              </a:lnSpc>
              <a:spcBef>
                <a:spcPts val="430"/>
              </a:spcBef>
            </a:pPr>
            <a:r>
              <a:rPr lang="en-US" sz="1200" dirty="0">
                <a:solidFill>
                  <a:srgbClr val="FCFFFF"/>
                </a:solidFill>
                <a:latin typeface="Arial" panose="020B0604020202020204" pitchFamily="34" charset="0"/>
                <a:cs typeface="Arial" panose="020B0604020202020204" pitchFamily="34" charset="0"/>
              </a:rPr>
              <a:t>The amount of material that has been gained between pre/post dredge surveys is called Infill, how do I quantify that </a:t>
            </a:r>
            <a:endParaRPr sz="1200" dirty="0">
              <a:solidFill>
                <a:prstClr val="black"/>
              </a:solidFill>
              <a:latin typeface="Arial" panose="020B0604020202020204" pitchFamily="34" charset="0"/>
              <a:cs typeface="Arial" panose="020B0604020202020204" pitchFamily="34" charset="0"/>
            </a:endParaRPr>
          </a:p>
        </p:txBody>
      </p:sp>
      <p:sp>
        <p:nvSpPr>
          <p:cNvPr id="54" name="object 7"/>
          <p:cNvSpPr/>
          <p:nvPr/>
        </p:nvSpPr>
        <p:spPr>
          <a:xfrm>
            <a:off x="5126147" y="3639707"/>
            <a:ext cx="2598500" cy="37737"/>
          </a:xfrm>
          <a:custGeom>
            <a:avLst/>
            <a:gdLst/>
            <a:ahLst/>
            <a:cxnLst/>
            <a:rect l="l" t="t" r="r" b="b"/>
            <a:pathLst>
              <a:path w="4754880">
                <a:moveTo>
                  <a:pt x="0" y="0"/>
                </a:moveTo>
                <a:lnTo>
                  <a:pt x="4754462" y="0"/>
                </a:lnTo>
              </a:path>
            </a:pathLst>
          </a:custGeom>
          <a:ln w="20941">
            <a:solidFill>
              <a:srgbClr val="FCFFFF"/>
            </a:solidFill>
          </a:ln>
        </p:spPr>
        <p:txBody>
          <a:bodyPr wrap="square" lIns="0" tIns="0" rIns="0" bIns="0" rtlCol="0"/>
          <a:lstStyle/>
          <a:p>
            <a:pPr>
              <a:lnSpc>
                <a:spcPct val="90000"/>
              </a:lnSpc>
            </a:pPr>
            <a:endParaRPr sz="1050">
              <a:solidFill>
                <a:prstClr val="black"/>
              </a:solidFill>
            </a:endParaRPr>
          </a:p>
        </p:txBody>
      </p:sp>
      <p:sp>
        <p:nvSpPr>
          <p:cNvPr id="45" name="object 15"/>
          <p:cNvSpPr/>
          <p:nvPr/>
        </p:nvSpPr>
        <p:spPr>
          <a:xfrm>
            <a:off x="413818" y="1707748"/>
            <a:ext cx="899618" cy="850252"/>
          </a:xfrm>
          <a:custGeom>
            <a:avLst/>
            <a:gdLst/>
            <a:ahLst/>
            <a:cxnLst/>
            <a:rect l="l" t="t" r="r" b="b"/>
            <a:pathLst>
              <a:path w="2823210" h="2779395">
                <a:moveTo>
                  <a:pt x="2822584" y="0"/>
                </a:moveTo>
                <a:lnTo>
                  <a:pt x="1396491" y="0"/>
                </a:lnTo>
                <a:lnTo>
                  <a:pt x="1348482" y="798"/>
                </a:lnTo>
                <a:lnTo>
                  <a:pt x="1300879" y="3175"/>
                </a:lnTo>
                <a:lnTo>
                  <a:pt x="1253709" y="7108"/>
                </a:lnTo>
                <a:lnTo>
                  <a:pt x="1206997" y="12569"/>
                </a:lnTo>
                <a:lnTo>
                  <a:pt x="1160769" y="19536"/>
                </a:lnTo>
                <a:lnTo>
                  <a:pt x="1115051" y="27981"/>
                </a:lnTo>
                <a:lnTo>
                  <a:pt x="1069870" y="37882"/>
                </a:lnTo>
                <a:lnTo>
                  <a:pt x="1025251" y="49211"/>
                </a:lnTo>
                <a:lnTo>
                  <a:pt x="981220" y="61946"/>
                </a:lnTo>
                <a:lnTo>
                  <a:pt x="937803" y="76059"/>
                </a:lnTo>
                <a:lnTo>
                  <a:pt x="895027" y="91527"/>
                </a:lnTo>
                <a:lnTo>
                  <a:pt x="852916" y="108325"/>
                </a:lnTo>
                <a:lnTo>
                  <a:pt x="811498" y="126427"/>
                </a:lnTo>
                <a:lnTo>
                  <a:pt x="770799" y="145808"/>
                </a:lnTo>
                <a:lnTo>
                  <a:pt x="730843" y="166444"/>
                </a:lnTo>
                <a:lnTo>
                  <a:pt x="691658" y="188309"/>
                </a:lnTo>
                <a:lnTo>
                  <a:pt x="653269" y="211378"/>
                </a:lnTo>
                <a:lnTo>
                  <a:pt x="615702" y="235627"/>
                </a:lnTo>
                <a:lnTo>
                  <a:pt x="578984" y="261030"/>
                </a:lnTo>
                <a:lnTo>
                  <a:pt x="543140" y="287562"/>
                </a:lnTo>
                <a:lnTo>
                  <a:pt x="508196" y="315198"/>
                </a:lnTo>
                <a:lnTo>
                  <a:pt x="474178" y="343914"/>
                </a:lnTo>
                <a:lnTo>
                  <a:pt x="441112" y="373684"/>
                </a:lnTo>
                <a:lnTo>
                  <a:pt x="409025" y="404483"/>
                </a:lnTo>
                <a:lnTo>
                  <a:pt x="377942" y="436287"/>
                </a:lnTo>
                <a:lnTo>
                  <a:pt x="347889" y="469069"/>
                </a:lnTo>
                <a:lnTo>
                  <a:pt x="318893" y="502806"/>
                </a:lnTo>
                <a:lnTo>
                  <a:pt x="290978" y="537472"/>
                </a:lnTo>
                <a:lnTo>
                  <a:pt x="264172" y="573042"/>
                </a:lnTo>
                <a:lnTo>
                  <a:pt x="238500" y="609491"/>
                </a:lnTo>
                <a:lnTo>
                  <a:pt x="213988" y="646795"/>
                </a:lnTo>
                <a:lnTo>
                  <a:pt x="190663" y="684927"/>
                </a:lnTo>
                <a:lnTo>
                  <a:pt x="168550" y="723864"/>
                </a:lnTo>
                <a:lnTo>
                  <a:pt x="147675" y="763579"/>
                </a:lnTo>
                <a:lnTo>
                  <a:pt x="128064" y="804049"/>
                </a:lnTo>
                <a:lnTo>
                  <a:pt x="109744" y="845248"/>
                </a:lnTo>
                <a:lnTo>
                  <a:pt x="92739" y="887151"/>
                </a:lnTo>
                <a:lnTo>
                  <a:pt x="77077" y="929732"/>
                </a:lnTo>
                <a:lnTo>
                  <a:pt x="62784" y="972968"/>
                </a:lnTo>
                <a:lnTo>
                  <a:pt x="49884" y="1016833"/>
                </a:lnTo>
                <a:lnTo>
                  <a:pt x="38405" y="1061301"/>
                </a:lnTo>
                <a:lnTo>
                  <a:pt x="28372" y="1106349"/>
                </a:lnTo>
                <a:lnTo>
                  <a:pt x="19811" y="1151951"/>
                </a:lnTo>
                <a:lnTo>
                  <a:pt x="12748" y="1198081"/>
                </a:lnTo>
                <a:lnTo>
                  <a:pt x="7210" y="1244715"/>
                </a:lnTo>
                <a:lnTo>
                  <a:pt x="3221" y="1291829"/>
                </a:lnTo>
                <a:lnTo>
                  <a:pt x="809" y="1339396"/>
                </a:lnTo>
                <a:lnTo>
                  <a:pt x="0" y="1387392"/>
                </a:lnTo>
                <a:lnTo>
                  <a:pt x="828" y="1435394"/>
                </a:lnTo>
                <a:lnTo>
                  <a:pt x="3296" y="1482979"/>
                </a:lnTo>
                <a:lnTo>
                  <a:pt x="7376" y="1530121"/>
                </a:lnTo>
                <a:lnTo>
                  <a:pt x="13039" y="1576794"/>
                </a:lnTo>
                <a:lnTo>
                  <a:pt x="20259" y="1622973"/>
                </a:lnTo>
                <a:lnTo>
                  <a:pt x="29007" y="1668632"/>
                </a:lnTo>
                <a:lnTo>
                  <a:pt x="39257" y="1713747"/>
                </a:lnTo>
                <a:lnTo>
                  <a:pt x="50980" y="1758290"/>
                </a:lnTo>
                <a:lnTo>
                  <a:pt x="64149" y="1802238"/>
                </a:lnTo>
                <a:lnTo>
                  <a:pt x="78736" y="1845564"/>
                </a:lnTo>
                <a:lnTo>
                  <a:pt x="94714" y="1888243"/>
                </a:lnTo>
                <a:lnTo>
                  <a:pt x="112056" y="1930249"/>
                </a:lnTo>
                <a:lnTo>
                  <a:pt x="130732" y="1971557"/>
                </a:lnTo>
                <a:lnTo>
                  <a:pt x="150717" y="2012141"/>
                </a:lnTo>
                <a:lnTo>
                  <a:pt x="171982" y="2051976"/>
                </a:lnTo>
                <a:lnTo>
                  <a:pt x="194499" y="2091036"/>
                </a:lnTo>
                <a:lnTo>
                  <a:pt x="218242" y="2129297"/>
                </a:lnTo>
                <a:lnTo>
                  <a:pt x="243182" y="2166731"/>
                </a:lnTo>
                <a:lnTo>
                  <a:pt x="269292" y="2203315"/>
                </a:lnTo>
                <a:lnTo>
                  <a:pt x="296544" y="2239021"/>
                </a:lnTo>
                <a:lnTo>
                  <a:pt x="324911" y="2273826"/>
                </a:lnTo>
                <a:lnTo>
                  <a:pt x="354365" y="2307703"/>
                </a:lnTo>
                <a:lnTo>
                  <a:pt x="384879" y="2340626"/>
                </a:lnTo>
                <a:lnTo>
                  <a:pt x="416424" y="2372571"/>
                </a:lnTo>
                <a:lnTo>
                  <a:pt x="448974" y="2403512"/>
                </a:lnTo>
                <a:lnTo>
                  <a:pt x="482500" y="2433423"/>
                </a:lnTo>
                <a:lnTo>
                  <a:pt x="516975" y="2462278"/>
                </a:lnTo>
                <a:lnTo>
                  <a:pt x="552372" y="2490053"/>
                </a:lnTo>
                <a:lnTo>
                  <a:pt x="588662" y="2516722"/>
                </a:lnTo>
                <a:lnTo>
                  <a:pt x="625819" y="2542259"/>
                </a:lnTo>
                <a:lnTo>
                  <a:pt x="663814" y="2566639"/>
                </a:lnTo>
                <a:lnTo>
                  <a:pt x="702621" y="2589836"/>
                </a:lnTo>
                <a:lnTo>
                  <a:pt x="742211" y="2611824"/>
                </a:lnTo>
                <a:lnTo>
                  <a:pt x="782556" y="2632579"/>
                </a:lnTo>
                <a:lnTo>
                  <a:pt x="823630" y="2652075"/>
                </a:lnTo>
                <a:lnTo>
                  <a:pt x="865404" y="2670286"/>
                </a:lnTo>
                <a:lnTo>
                  <a:pt x="907852" y="2687186"/>
                </a:lnTo>
                <a:lnTo>
                  <a:pt x="950945" y="2702751"/>
                </a:lnTo>
                <a:lnTo>
                  <a:pt x="994655" y="2716954"/>
                </a:lnTo>
                <a:lnTo>
                  <a:pt x="1038956" y="2729771"/>
                </a:lnTo>
                <a:lnTo>
                  <a:pt x="1083820" y="2741175"/>
                </a:lnTo>
                <a:lnTo>
                  <a:pt x="1129218" y="2751142"/>
                </a:lnTo>
                <a:lnTo>
                  <a:pt x="1175124" y="2759645"/>
                </a:lnTo>
                <a:lnTo>
                  <a:pt x="1221509" y="2766659"/>
                </a:lnTo>
                <a:lnTo>
                  <a:pt x="1268347" y="2772159"/>
                </a:lnTo>
                <a:lnTo>
                  <a:pt x="1315609" y="2776119"/>
                </a:lnTo>
                <a:lnTo>
                  <a:pt x="1363268" y="2778514"/>
                </a:lnTo>
                <a:lnTo>
                  <a:pt x="1411297" y="2779318"/>
                </a:lnTo>
                <a:lnTo>
                  <a:pt x="1459325" y="2778502"/>
                </a:lnTo>
                <a:lnTo>
                  <a:pt x="1506983" y="2776073"/>
                </a:lnTo>
                <a:lnTo>
                  <a:pt x="1554245" y="2772057"/>
                </a:lnTo>
                <a:lnTo>
                  <a:pt x="1601082" y="2766481"/>
                </a:lnTo>
                <a:lnTo>
                  <a:pt x="1647467" y="2759371"/>
                </a:lnTo>
                <a:lnTo>
                  <a:pt x="1693372" y="2750753"/>
                </a:lnTo>
                <a:lnTo>
                  <a:pt x="1738770" y="2740654"/>
                </a:lnTo>
                <a:lnTo>
                  <a:pt x="1783633" y="2729100"/>
                </a:lnTo>
                <a:lnTo>
                  <a:pt x="1827934" y="2716119"/>
                </a:lnTo>
                <a:lnTo>
                  <a:pt x="1871644" y="2701735"/>
                </a:lnTo>
                <a:lnTo>
                  <a:pt x="1914736" y="2685977"/>
                </a:lnTo>
                <a:lnTo>
                  <a:pt x="1957183" y="2668871"/>
                </a:lnTo>
                <a:lnTo>
                  <a:pt x="1998957" y="2650442"/>
                </a:lnTo>
                <a:lnTo>
                  <a:pt x="2040031" y="2630717"/>
                </a:lnTo>
                <a:lnTo>
                  <a:pt x="2080376" y="2609724"/>
                </a:lnTo>
                <a:lnTo>
                  <a:pt x="2119966" y="2587488"/>
                </a:lnTo>
                <a:lnTo>
                  <a:pt x="2158772" y="2564036"/>
                </a:lnTo>
                <a:lnTo>
                  <a:pt x="2196767" y="2539394"/>
                </a:lnTo>
                <a:lnTo>
                  <a:pt x="2233923" y="2513589"/>
                </a:lnTo>
                <a:lnTo>
                  <a:pt x="2270214" y="2486647"/>
                </a:lnTo>
                <a:lnTo>
                  <a:pt x="2305610" y="2458595"/>
                </a:lnTo>
                <a:lnTo>
                  <a:pt x="2340085" y="2429460"/>
                </a:lnTo>
                <a:lnTo>
                  <a:pt x="2373611" y="2399267"/>
                </a:lnTo>
                <a:lnTo>
                  <a:pt x="2406161" y="2368044"/>
                </a:lnTo>
                <a:lnTo>
                  <a:pt x="2437706" y="2335816"/>
                </a:lnTo>
                <a:lnTo>
                  <a:pt x="2468219" y="2302611"/>
                </a:lnTo>
                <a:lnTo>
                  <a:pt x="2497673" y="2268454"/>
                </a:lnTo>
                <a:lnTo>
                  <a:pt x="2526040" y="2233373"/>
                </a:lnTo>
                <a:lnTo>
                  <a:pt x="2553292" y="2197394"/>
                </a:lnTo>
                <a:lnTo>
                  <a:pt x="2579402" y="2160542"/>
                </a:lnTo>
                <a:lnTo>
                  <a:pt x="2604342" y="2122846"/>
                </a:lnTo>
                <a:lnTo>
                  <a:pt x="2628084" y="2084330"/>
                </a:lnTo>
                <a:lnTo>
                  <a:pt x="2650602" y="2045023"/>
                </a:lnTo>
                <a:lnTo>
                  <a:pt x="2671867" y="2004949"/>
                </a:lnTo>
                <a:lnTo>
                  <a:pt x="2691851" y="1964137"/>
                </a:lnTo>
                <a:lnTo>
                  <a:pt x="2710528" y="1922611"/>
                </a:lnTo>
                <a:lnTo>
                  <a:pt x="2727869" y="1880399"/>
                </a:lnTo>
                <a:lnTo>
                  <a:pt x="2743847" y="1837527"/>
                </a:lnTo>
                <a:lnTo>
                  <a:pt x="2758434" y="1794022"/>
                </a:lnTo>
                <a:lnTo>
                  <a:pt x="2771603" y="1749910"/>
                </a:lnTo>
                <a:lnTo>
                  <a:pt x="2783326" y="1705218"/>
                </a:lnTo>
                <a:lnTo>
                  <a:pt x="2793576" y="1659971"/>
                </a:lnTo>
                <a:lnTo>
                  <a:pt x="2802324" y="1614198"/>
                </a:lnTo>
                <a:lnTo>
                  <a:pt x="2809544" y="1567923"/>
                </a:lnTo>
                <a:lnTo>
                  <a:pt x="2815208" y="1521174"/>
                </a:lnTo>
                <a:lnTo>
                  <a:pt x="2819287" y="1473977"/>
                </a:lnTo>
                <a:lnTo>
                  <a:pt x="2821755" y="1426358"/>
                </a:lnTo>
                <a:lnTo>
                  <a:pt x="2822584" y="1378345"/>
                </a:lnTo>
                <a:lnTo>
                  <a:pt x="2822584" y="0"/>
                </a:lnTo>
                <a:close/>
              </a:path>
            </a:pathLst>
          </a:custGeom>
          <a:solidFill>
            <a:srgbClr val="FCFFFF">
              <a:alpha val="25000"/>
            </a:srgbClr>
          </a:solidFill>
        </p:spPr>
        <p:txBody>
          <a:bodyPr wrap="square" lIns="0" tIns="0" rIns="0" bIns="0" rtlCol="0" anchor="ctr"/>
          <a:lstStyle/>
          <a:p>
            <a:pPr algn="ctr">
              <a:lnSpc>
                <a:spcPct val="90000"/>
              </a:lnSpc>
            </a:pPr>
            <a:r>
              <a:rPr lang="en-US" sz="4800" b="1" dirty="0">
                <a:solidFill>
                  <a:schemeClr val="bg1"/>
                </a:solidFill>
              </a:rPr>
              <a:t>1</a:t>
            </a:r>
            <a:endParaRPr sz="4800" b="1" dirty="0">
              <a:solidFill>
                <a:schemeClr val="bg1"/>
              </a:solidFill>
            </a:endParaRPr>
          </a:p>
        </p:txBody>
      </p:sp>
      <p:sp>
        <p:nvSpPr>
          <p:cNvPr id="46" name="object 15"/>
          <p:cNvSpPr/>
          <p:nvPr/>
        </p:nvSpPr>
        <p:spPr>
          <a:xfrm>
            <a:off x="4118499" y="1707748"/>
            <a:ext cx="899618" cy="850252"/>
          </a:xfrm>
          <a:custGeom>
            <a:avLst/>
            <a:gdLst/>
            <a:ahLst/>
            <a:cxnLst/>
            <a:rect l="l" t="t" r="r" b="b"/>
            <a:pathLst>
              <a:path w="2823210" h="2779395">
                <a:moveTo>
                  <a:pt x="2822584" y="0"/>
                </a:moveTo>
                <a:lnTo>
                  <a:pt x="1396491" y="0"/>
                </a:lnTo>
                <a:lnTo>
                  <a:pt x="1348482" y="798"/>
                </a:lnTo>
                <a:lnTo>
                  <a:pt x="1300879" y="3175"/>
                </a:lnTo>
                <a:lnTo>
                  <a:pt x="1253709" y="7108"/>
                </a:lnTo>
                <a:lnTo>
                  <a:pt x="1206997" y="12569"/>
                </a:lnTo>
                <a:lnTo>
                  <a:pt x="1160769" y="19536"/>
                </a:lnTo>
                <a:lnTo>
                  <a:pt x="1115051" y="27981"/>
                </a:lnTo>
                <a:lnTo>
                  <a:pt x="1069870" y="37882"/>
                </a:lnTo>
                <a:lnTo>
                  <a:pt x="1025251" y="49211"/>
                </a:lnTo>
                <a:lnTo>
                  <a:pt x="981220" y="61946"/>
                </a:lnTo>
                <a:lnTo>
                  <a:pt x="937803" y="76059"/>
                </a:lnTo>
                <a:lnTo>
                  <a:pt x="895027" y="91527"/>
                </a:lnTo>
                <a:lnTo>
                  <a:pt x="852916" y="108325"/>
                </a:lnTo>
                <a:lnTo>
                  <a:pt x="811498" y="126427"/>
                </a:lnTo>
                <a:lnTo>
                  <a:pt x="770799" y="145808"/>
                </a:lnTo>
                <a:lnTo>
                  <a:pt x="730843" y="166444"/>
                </a:lnTo>
                <a:lnTo>
                  <a:pt x="691658" y="188309"/>
                </a:lnTo>
                <a:lnTo>
                  <a:pt x="653269" y="211378"/>
                </a:lnTo>
                <a:lnTo>
                  <a:pt x="615702" y="235627"/>
                </a:lnTo>
                <a:lnTo>
                  <a:pt x="578984" y="261030"/>
                </a:lnTo>
                <a:lnTo>
                  <a:pt x="543140" y="287562"/>
                </a:lnTo>
                <a:lnTo>
                  <a:pt x="508196" y="315198"/>
                </a:lnTo>
                <a:lnTo>
                  <a:pt x="474178" y="343914"/>
                </a:lnTo>
                <a:lnTo>
                  <a:pt x="441112" y="373684"/>
                </a:lnTo>
                <a:lnTo>
                  <a:pt x="409025" y="404483"/>
                </a:lnTo>
                <a:lnTo>
                  <a:pt x="377942" y="436287"/>
                </a:lnTo>
                <a:lnTo>
                  <a:pt x="347889" y="469069"/>
                </a:lnTo>
                <a:lnTo>
                  <a:pt x="318893" y="502806"/>
                </a:lnTo>
                <a:lnTo>
                  <a:pt x="290978" y="537472"/>
                </a:lnTo>
                <a:lnTo>
                  <a:pt x="264172" y="573042"/>
                </a:lnTo>
                <a:lnTo>
                  <a:pt x="238500" y="609491"/>
                </a:lnTo>
                <a:lnTo>
                  <a:pt x="213988" y="646795"/>
                </a:lnTo>
                <a:lnTo>
                  <a:pt x="190663" y="684927"/>
                </a:lnTo>
                <a:lnTo>
                  <a:pt x="168550" y="723864"/>
                </a:lnTo>
                <a:lnTo>
                  <a:pt x="147675" y="763579"/>
                </a:lnTo>
                <a:lnTo>
                  <a:pt x="128064" y="804049"/>
                </a:lnTo>
                <a:lnTo>
                  <a:pt x="109744" y="845248"/>
                </a:lnTo>
                <a:lnTo>
                  <a:pt x="92739" y="887151"/>
                </a:lnTo>
                <a:lnTo>
                  <a:pt x="77077" y="929732"/>
                </a:lnTo>
                <a:lnTo>
                  <a:pt x="62784" y="972968"/>
                </a:lnTo>
                <a:lnTo>
                  <a:pt x="49884" y="1016833"/>
                </a:lnTo>
                <a:lnTo>
                  <a:pt x="38405" y="1061301"/>
                </a:lnTo>
                <a:lnTo>
                  <a:pt x="28372" y="1106349"/>
                </a:lnTo>
                <a:lnTo>
                  <a:pt x="19811" y="1151951"/>
                </a:lnTo>
                <a:lnTo>
                  <a:pt x="12748" y="1198081"/>
                </a:lnTo>
                <a:lnTo>
                  <a:pt x="7210" y="1244715"/>
                </a:lnTo>
                <a:lnTo>
                  <a:pt x="3221" y="1291829"/>
                </a:lnTo>
                <a:lnTo>
                  <a:pt x="809" y="1339396"/>
                </a:lnTo>
                <a:lnTo>
                  <a:pt x="0" y="1387392"/>
                </a:lnTo>
                <a:lnTo>
                  <a:pt x="828" y="1435394"/>
                </a:lnTo>
                <a:lnTo>
                  <a:pt x="3296" y="1482979"/>
                </a:lnTo>
                <a:lnTo>
                  <a:pt x="7376" y="1530121"/>
                </a:lnTo>
                <a:lnTo>
                  <a:pt x="13039" y="1576794"/>
                </a:lnTo>
                <a:lnTo>
                  <a:pt x="20259" y="1622973"/>
                </a:lnTo>
                <a:lnTo>
                  <a:pt x="29007" y="1668632"/>
                </a:lnTo>
                <a:lnTo>
                  <a:pt x="39257" y="1713747"/>
                </a:lnTo>
                <a:lnTo>
                  <a:pt x="50980" y="1758290"/>
                </a:lnTo>
                <a:lnTo>
                  <a:pt x="64149" y="1802238"/>
                </a:lnTo>
                <a:lnTo>
                  <a:pt x="78736" y="1845564"/>
                </a:lnTo>
                <a:lnTo>
                  <a:pt x="94714" y="1888243"/>
                </a:lnTo>
                <a:lnTo>
                  <a:pt x="112056" y="1930249"/>
                </a:lnTo>
                <a:lnTo>
                  <a:pt x="130732" y="1971557"/>
                </a:lnTo>
                <a:lnTo>
                  <a:pt x="150717" y="2012141"/>
                </a:lnTo>
                <a:lnTo>
                  <a:pt x="171982" y="2051976"/>
                </a:lnTo>
                <a:lnTo>
                  <a:pt x="194499" y="2091036"/>
                </a:lnTo>
                <a:lnTo>
                  <a:pt x="218242" y="2129297"/>
                </a:lnTo>
                <a:lnTo>
                  <a:pt x="243182" y="2166731"/>
                </a:lnTo>
                <a:lnTo>
                  <a:pt x="269292" y="2203315"/>
                </a:lnTo>
                <a:lnTo>
                  <a:pt x="296544" y="2239021"/>
                </a:lnTo>
                <a:lnTo>
                  <a:pt x="324911" y="2273826"/>
                </a:lnTo>
                <a:lnTo>
                  <a:pt x="354365" y="2307703"/>
                </a:lnTo>
                <a:lnTo>
                  <a:pt x="384879" y="2340626"/>
                </a:lnTo>
                <a:lnTo>
                  <a:pt x="416424" y="2372571"/>
                </a:lnTo>
                <a:lnTo>
                  <a:pt x="448974" y="2403512"/>
                </a:lnTo>
                <a:lnTo>
                  <a:pt x="482500" y="2433423"/>
                </a:lnTo>
                <a:lnTo>
                  <a:pt x="516975" y="2462278"/>
                </a:lnTo>
                <a:lnTo>
                  <a:pt x="552372" y="2490053"/>
                </a:lnTo>
                <a:lnTo>
                  <a:pt x="588662" y="2516722"/>
                </a:lnTo>
                <a:lnTo>
                  <a:pt x="625819" y="2542259"/>
                </a:lnTo>
                <a:lnTo>
                  <a:pt x="663814" y="2566639"/>
                </a:lnTo>
                <a:lnTo>
                  <a:pt x="702621" y="2589836"/>
                </a:lnTo>
                <a:lnTo>
                  <a:pt x="742211" y="2611824"/>
                </a:lnTo>
                <a:lnTo>
                  <a:pt x="782556" y="2632579"/>
                </a:lnTo>
                <a:lnTo>
                  <a:pt x="823630" y="2652075"/>
                </a:lnTo>
                <a:lnTo>
                  <a:pt x="865404" y="2670286"/>
                </a:lnTo>
                <a:lnTo>
                  <a:pt x="907852" y="2687186"/>
                </a:lnTo>
                <a:lnTo>
                  <a:pt x="950945" y="2702751"/>
                </a:lnTo>
                <a:lnTo>
                  <a:pt x="994655" y="2716954"/>
                </a:lnTo>
                <a:lnTo>
                  <a:pt x="1038956" y="2729771"/>
                </a:lnTo>
                <a:lnTo>
                  <a:pt x="1083820" y="2741175"/>
                </a:lnTo>
                <a:lnTo>
                  <a:pt x="1129218" y="2751142"/>
                </a:lnTo>
                <a:lnTo>
                  <a:pt x="1175124" y="2759645"/>
                </a:lnTo>
                <a:lnTo>
                  <a:pt x="1221509" y="2766659"/>
                </a:lnTo>
                <a:lnTo>
                  <a:pt x="1268347" y="2772159"/>
                </a:lnTo>
                <a:lnTo>
                  <a:pt x="1315609" y="2776119"/>
                </a:lnTo>
                <a:lnTo>
                  <a:pt x="1363268" y="2778514"/>
                </a:lnTo>
                <a:lnTo>
                  <a:pt x="1411297" y="2779318"/>
                </a:lnTo>
                <a:lnTo>
                  <a:pt x="1459325" y="2778502"/>
                </a:lnTo>
                <a:lnTo>
                  <a:pt x="1506983" y="2776073"/>
                </a:lnTo>
                <a:lnTo>
                  <a:pt x="1554245" y="2772057"/>
                </a:lnTo>
                <a:lnTo>
                  <a:pt x="1601082" y="2766481"/>
                </a:lnTo>
                <a:lnTo>
                  <a:pt x="1647467" y="2759371"/>
                </a:lnTo>
                <a:lnTo>
                  <a:pt x="1693372" y="2750753"/>
                </a:lnTo>
                <a:lnTo>
                  <a:pt x="1738770" y="2740654"/>
                </a:lnTo>
                <a:lnTo>
                  <a:pt x="1783633" y="2729100"/>
                </a:lnTo>
                <a:lnTo>
                  <a:pt x="1827934" y="2716119"/>
                </a:lnTo>
                <a:lnTo>
                  <a:pt x="1871644" y="2701735"/>
                </a:lnTo>
                <a:lnTo>
                  <a:pt x="1914736" y="2685977"/>
                </a:lnTo>
                <a:lnTo>
                  <a:pt x="1957183" y="2668871"/>
                </a:lnTo>
                <a:lnTo>
                  <a:pt x="1998957" y="2650442"/>
                </a:lnTo>
                <a:lnTo>
                  <a:pt x="2040031" y="2630717"/>
                </a:lnTo>
                <a:lnTo>
                  <a:pt x="2080376" y="2609724"/>
                </a:lnTo>
                <a:lnTo>
                  <a:pt x="2119966" y="2587488"/>
                </a:lnTo>
                <a:lnTo>
                  <a:pt x="2158772" y="2564036"/>
                </a:lnTo>
                <a:lnTo>
                  <a:pt x="2196767" y="2539394"/>
                </a:lnTo>
                <a:lnTo>
                  <a:pt x="2233923" y="2513589"/>
                </a:lnTo>
                <a:lnTo>
                  <a:pt x="2270214" y="2486647"/>
                </a:lnTo>
                <a:lnTo>
                  <a:pt x="2305610" y="2458595"/>
                </a:lnTo>
                <a:lnTo>
                  <a:pt x="2340085" y="2429460"/>
                </a:lnTo>
                <a:lnTo>
                  <a:pt x="2373611" y="2399267"/>
                </a:lnTo>
                <a:lnTo>
                  <a:pt x="2406161" y="2368044"/>
                </a:lnTo>
                <a:lnTo>
                  <a:pt x="2437706" y="2335816"/>
                </a:lnTo>
                <a:lnTo>
                  <a:pt x="2468219" y="2302611"/>
                </a:lnTo>
                <a:lnTo>
                  <a:pt x="2497673" y="2268454"/>
                </a:lnTo>
                <a:lnTo>
                  <a:pt x="2526040" y="2233373"/>
                </a:lnTo>
                <a:lnTo>
                  <a:pt x="2553292" y="2197394"/>
                </a:lnTo>
                <a:lnTo>
                  <a:pt x="2579402" y="2160542"/>
                </a:lnTo>
                <a:lnTo>
                  <a:pt x="2604342" y="2122846"/>
                </a:lnTo>
                <a:lnTo>
                  <a:pt x="2628084" y="2084330"/>
                </a:lnTo>
                <a:lnTo>
                  <a:pt x="2650602" y="2045023"/>
                </a:lnTo>
                <a:lnTo>
                  <a:pt x="2671867" y="2004949"/>
                </a:lnTo>
                <a:lnTo>
                  <a:pt x="2691851" y="1964137"/>
                </a:lnTo>
                <a:lnTo>
                  <a:pt x="2710528" y="1922611"/>
                </a:lnTo>
                <a:lnTo>
                  <a:pt x="2727869" y="1880399"/>
                </a:lnTo>
                <a:lnTo>
                  <a:pt x="2743847" y="1837527"/>
                </a:lnTo>
                <a:lnTo>
                  <a:pt x="2758434" y="1794022"/>
                </a:lnTo>
                <a:lnTo>
                  <a:pt x="2771603" y="1749910"/>
                </a:lnTo>
                <a:lnTo>
                  <a:pt x="2783326" y="1705218"/>
                </a:lnTo>
                <a:lnTo>
                  <a:pt x="2793576" y="1659971"/>
                </a:lnTo>
                <a:lnTo>
                  <a:pt x="2802324" y="1614198"/>
                </a:lnTo>
                <a:lnTo>
                  <a:pt x="2809544" y="1567923"/>
                </a:lnTo>
                <a:lnTo>
                  <a:pt x="2815208" y="1521174"/>
                </a:lnTo>
                <a:lnTo>
                  <a:pt x="2819287" y="1473977"/>
                </a:lnTo>
                <a:lnTo>
                  <a:pt x="2821755" y="1426358"/>
                </a:lnTo>
                <a:lnTo>
                  <a:pt x="2822584" y="1378345"/>
                </a:lnTo>
                <a:lnTo>
                  <a:pt x="2822584" y="0"/>
                </a:lnTo>
                <a:close/>
              </a:path>
            </a:pathLst>
          </a:custGeom>
          <a:solidFill>
            <a:srgbClr val="FCFFFF">
              <a:alpha val="25000"/>
            </a:srgbClr>
          </a:solidFill>
        </p:spPr>
        <p:txBody>
          <a:bodyPr wrap="square" lIns="0" tIns="0" rIns="0" bIns="0" rtlCol="0" anchor="ctr"/>
          <a:lstStyle/>
          <a:p>
            <a:pPr algn="ctr">
              <a:lnSpc>
                <a:spcPct val="90000"/>
              </a:lnSpc>
            </a:pPr>
            <a:r>
              <a:rPr lang="en-US" sz="4800" b="1" dirty="0">
                <a:solidFill>
                  <a:schemeClr val="bg1"/>
                </a:solidFill>
              </a:rPr>
              <a:t>2</a:t>
            </a:r>
            <a:endParaRPr sz="4800" b="1" dirty="0">
              <a:solidFill>
                <a:schemeClr val="bg1"/>
              </a:solidFill>
            </a:endParaRPr>
          </a:p>
        </p:txBody>
      </p:sp>
      <p:sp>
        <p:nvSpPr>
          <p:cNvPr id="47" name="object 15"/>
          <p:cNvSpPr/>
          <p:nvPr/>
        </p:nvSpPr>
        <p:spPr>
          <a:xfrm>
            <a:off x="413818" y="3639706"/>
            <a:ext cx="899618" cy="850252"/>
          </a:xfrm>
          <a:custGeom>
            <a:avLst/>
            <a:gdLst/>
            <a:ahLst/>
            <a:cxnLst/>
            <a:rect l="l" t="t" r="r" b="b"/>
            <a:pathLst>
              <a:path w="2823210" h="2779395">
                <a:moveTo>
                  <a:pt x="2822584" y="0"/>
                </a:moveTo>
                <a:lnTo>
                  <a:pt x="1396491" y="0"/>
                </a:lnTo>
                <a:lnTo>
                  <a:pt x="1348482" y="798"/>
                </a:lnTo>
                <a:lnTo>
                  <a:pt x="1300879" y="3175"/>
                </a:lnTo>
                <a:lnTo>
                  <a:pt x="1253709" y="7108"/>
                </a:lnTo>
                <a:lnTo>
                  <a:pt x="1206997" y="12569"/>
                </a:lnTo>
                <a:lnTo>
                  <a:pt x="1160769" y="19536"/>
                </a:lnTo>
                <a:lnTo>
                  <a:pt x="1115051" y="27981"/>
                </a:lnTo>
                <a:lnTo>
                  <a:pt x="1069870" y="37882"/>
                </a:lnTo>
                <a:lnTo>
                  <a:pt x="1025251" y="49211"/>
                </a:lnTo>
                <a:lnTo>
                  <a:pt x="981220" y="61946"/>
                </a:lnTo>
                <a:lnTo>
                  <a:pt x="937803" y="76059"/>
                </a:lnTo>
                <a:lnTo>
                  <a:pt x="895027" y="91527"/>
                </a:lnTo>
                <a:lnTo>
                  <a:pt x="852916" y="108325"/>
                </a:lnTo>
                <a:lnTo>
                  <a:pt x="811498" y="126427"/>
                </a:lnTo>
                <a:lnTo>
                  <a:pt x="770799" y="145808"/>
                </a:lnTo>
                <a:lnTo>
                  <a:pt x="730843" y="166444"/>
                </a:lnTo>
                <a:lnTo>
                  <a:pt x="691658" y="188309"/>
                </a:lnTo>
                <a:lnTo>
                  <a:pt x="653269" y="211378"/>
                </a:lnTo>
                <a:lnTo>
                  <a:pt x="615702" y="235627"/>
                </a:lnTo>
                <a:lnTo>
                  <a:pt x="578984" y="261030"/>
                </a:lnTo>
                <a:lnTo>
                  <a:pt x="543140" y="287562"/>
                </a:lnTo>
                <a:lnTo>
                  <a:pt x="508196" y="315198"/>
                </a:lnTo>
                <a:lnTo>
                  <a:pt x="474178" y="343914"/>
                </a:lnTo>
                <a:lnTo>
                  <a:pt x="441112" y="373684"/>
                </a:lnTo>
                <a:lnTo>
                  <a:pt x="409025" y="404483"/>
                </a:lnTo>
                <a:lnTo>
                  <a:pt x="377942" y="436287"/>
                </a:lnTo>
                <a:lnTo>
                  <a:pt x="347889" y="469069"/>
                </a:lnTo>
                <a:lnTo>
                  <a:pt x="318893" y="502806"/>
                </a:lnTo>
                <a:lnTo>
                  <a:pt x="290978" y="537472"/>
                </a:lnTo>
                <a:lnTo>
                  <a:pt x="264172" y="573042"/>
                </a:lnTo>
                <a:lnTo>
                  <a:pt x="238500" y="609491"/>
                </a:lnTo>
                <a:lnTo>
                  <a:pt x="213988" y="646795"/>
                </a:lnTo>
                <a:lnTo>
                  <a:pt x="190663" y="684927"/>
                </a:lnTo>
                <a:lnTo>
                  <a:pt x="168550" y="723864"/>
                </a:lnTo>
                <a:lnTo>
                  <a:pt x="147675" y="763579"/>
                </a:lnTo>
                <a:lnTo>
                  <a:pt x="128064" y="804049"/>
                </a:lnTo>
                <a:lnTo>
                  <a:pt x="109744" y="845248"/>
                </a:lnTo>
                <a:lnTo>
                  <a:pt x="92739" y="887151"/>
                </a:lnTo>
                <a:lnTo>
                  <a:pt x="77077" y="929732"/>
                </a:lnTo>
                <a:lnTo>
                  <a:pt x="62784" y="972968"/>
                </a:lnTo>
                <a:lnTo>
                  <a:pt x="49884" y="1016833"/>
                </a:lnTo>
                <a:lnTo>
                  <a:pt x="38405" y="1061301"/>
                </a:lnTo>
                <a:lnTo>
                  <a:pt x="28372" y="1106349"/>
                </a:lnTo>
                <a:lnTo>
                  <a:pt x="19811" y="1151951"/>
                </a:lnTo>
                <a:lnTo>
                  <a:pt x="12748" y="1198081"/>
                </a:lnTo>
                <a:lnTo>
                  <a:pt x="7210" y="1244715"/>
                </a:lnTo>
                <a:lnTo>
                  <a:pt x="3221" y="1291829"/>
                </a:lnTo>
                <a:lnTo>
                  <a:pt x="809" y="1339396"/>
                </a:lnTo>
                <a:lnTo>
                  <a:pt x="0" y="1387392"/>
                </a:lnTo>
                <a:lnTo>
                  <a:pt x="828" y="1435394"/>
                </a:lnTo>
                <a:lnTo>
                  <a:pt x="3296" y="1482979"/>
                </a:lnTo>
                <a:lnTo>
                  <a:pt x="7376" y="1530121"/>
                </a:lnTo>
                <a:lnTo>
                  <a:pt x="13039" y="1576794"/>
                </a:lnTo>
                <a:lnTo>
                  <a:pt x="20259" y="1622973"/>
                </a:lnTo>
                <a:lnTo>
                  <a:pt x="29007" y="1668632"/>
                </a:lnTo>
                <a:lnTo>
                  <a:pt x="39257" y="1713747"/>
                </a:lnTo>
                <a:lnTo>
                  <a:pt x="50980" y="1758290"/>
                </a:lnTo>
                <a:lnTo>
                  <a:pt x="64149" y="1802238"/>
                </a:lnTo>
                <a:lnTo>
                  <a:pt x="78736" y="1845564"/>
                </a:lnTo>
                <a:lnTo>
                  <a:pt x="94714" y="1888243"/>
                </a:lnTo>
                <a:lnTo>
                  <a:pt x="112056" y="1930249"/>
                </a:lnTo>
                <a:lnTo>
                  <a:pt x="130732" y="1971557"/>
                </a:lnTo>
                <a:lnTo>
                  <a:pt x="150717" y="2012141"/>
                </a:lnTo>
                <a:lnTo>
                  <a:pt x="171982" y="2051976"/>
                </a:lnTo>
                <a:lnTo>
                  <a:pt x="194499" y="2091036"/>
                </a:lnTo>
                <a:lnTo>
                  <a:pt x="218242" y="2129297"/>
                </a:lnTo>
                <a:lnTo>
                  <a:pt x="243182" y="2166731"/>
                </a:lnTo>
                <a:lnTo>
                  <a:pt x="269292" y="2203315"/>
                </a:lnTo>
                <a:lnTo>
                  <a:pt x="296544" y="2239021"/>
                </a:lnTo>
                <a:lnTo>
                  <a:pt x="324911" y="2273826"/>
                </a:lnTo>
                <a:lnTo>
                  <a:pt x="354365" y="2307703"/>
                </a:lnTo>
                <a:lnTo>
                  <a:pt x="384879" y="2340626"/>
                </a:lnTo>
                <a:lnTo>
                  <a:pt x="416424" y="2372571"/>
                </a:lnTo>
                <a:lnTo>
                  <a:pt x="448974" y="2403512"/>
                </a:lnTo>
                <a:lnTo>
                  <a:pt x="482500" y="2433423"/>
                </a:lnTo>
                <a:lnTo>
                  <a:pt x="516975" y="2462278"/>
                </a:lnTo>
                <a:lnTo>
                  <a:pt x="552372" y="2490053"/>
                </a:lnTo>
                <a:lnTo>
                  <a:pt x="588662" y="2516722"/>
                </a:lnTo>
                <a:lnTo>
                  <a:pt x="625819" y="2542259"/>
                </a:lnTo>
                <a:lnTo>
                  <a:pt x="663814" y="2566639"/>
                </a:lnTo>
                <a:lnTo>
                  <a:pt x="702621" y="2589836"/>
                </a:lnTo>
                <a:lnTo>
                  <a:pt x="742211" y="2611824"/>
                </a:lnTo>
                <a:lnTo>
                  <a:pt x="782556" y="2632579"/>
                </a:lnTo>
                <a:lnTo>
                  <a:pt x="823630" y="2652075"/>
                </a:lnTo>
                <a:lnTo>
                  <a:pt x="865404" y="2670286"/>
                </a:lnTo>
                <a:lnTo>
                  <a:pt x="907852" y="2687186"/>
                </a:lnTo>
                <a:lnTo>
                  <a:pt x="950945" y="2702751"/>
                </a:lnTo>
                <a:lnTo>
                  <a:pt x="994655" y="2716954"/>
                </a:lnTo>
                <a:lnTo>
                  <a:pt x="1038956" y="2729771"/>
                </a:lnTo>
                <a:lnTo>
                  <a:pt x="1083820" y="2741175"/>
                </a:lnTo>
                <a:lnTo>
                  <a:pt x="1129218" y="2751142"/>
                </a:lnTo>
                <a:lnTo>
                  <a:pt x="1175124" y="2759645"/>
                </a:lnTo>
                <a:lnTo>
                  <a:pt x="1221509" y="2766659"/>
                </a:lnTo>
                <a:lnTo>
                  <a:pt x="1268347" y="2772159"/>
                </a:lnTo>
                <a:lnTo>
                  <a:pt x="1315609" y="2776119"/>
                </a:lnTo>
                <a:lnTo>
                  <a:pt x="1363268" y="2778514"/>
                </a:lnTo>
                <a:lnTo>
                  <a:pt x="1411297" y="2779318"/>
                </a:lnTo>
                <a:lnTo>
                  <a:pt x="1459325" y="2778502"/>
                </a:lnTo>
                <a:lnTo>
                  <a:pt x="1506983" y="2776073"/>
                </a:lnTo>
                <a:lnTo>
                  <a:pt x="1554245" y="2772057"/>
                </a:lnTo>
                <a:lnTo>
                  <a:pt x="1601082" y="2766481"/>
                </a:lnTo>
                <a:lnTo>
                  <a:pt x="1647467" y="2759371"/>
                </a:lnTo>
                <a:lnTo>
                  <a:pt x="1693372" y="2750753"/>
                </a:lnTo>
                <a:lnTo>
                  <a:pt x="1738770" y="2740654"/>
                </a:lnTo>
                <a:lnTo>
                  <a:pt x="1783633" y="2729100"/>
                </a:lnTo>
                <a:lnTo>
                  <a:pt x="1827934" y="2716119"/>
                </a:lnTo>
                <a:lnTo>
                  <a:pt x="1871644" y="2701735"/>
                </a:lnTo>
                <a:lnTo>
                  <a:pt x="1914736" y="2685977"/>
                </a:lnTo>
                <a:lnTo>
                  <a:pt x="1957183" y="2668871"/>
                </a:lnTo>
                <a:lnTo>
                  <a:pt x="1998957" y="2650442"/>
                </a:lnTo>
                <a:lnTo>
                  <a:pt x="2040031" y="2630717"/>
                </a:lnTo>
                <a:lnTo>
                  <a:pt x="2080376" y="2609724"/>
                </a:lnTo>
                <a:lnTo>
                  <a:pt x="2119966" y="2587488"/>
                </a:lnTo>
                <a:lnTo>
                  <a:pt x="2158772" y="2564036"/>
                </a:lnTo>
                <a:lnTo>
                  <a:pt x="2196767" y="2539394"/>
                </a:lnTo>
                <a:lnTo>
                  <a:pt x="2233923" y="2513589"/>
                </a:lnTo>
                <a:lnTo>
                  <a:pt x="2270214" y="2486647"/>
                </a:lnTo>
                <a:lnTo>
                  <a:pt x="2305610" y="2458595"/>
                </a:lnTo>
                <a:lnTo>
                  <a:pt x="2340085" y="2429460"/>
                </a:lnTo>
                <a:lnTo>
                  <a:pt x="2373611" y="2399267"/>
                </a:lnTo>
                <a:lnTo>
                  <a:pt x="2406161" y="2368044"/>
                </a:lnTo>
                <a:lnTo>
                  <a:pt x="2437706" y="2335816"/>
                </a:lnTo>
                <a:lnTo>
                  <a:pt x="2468219" y="2302611"/>
                </a:lnTo>
                <a:lnTo>
                  <a:pt x="2497673" y="2268454"/>
                </a:lnTo>
                <a:lnTo>
                  <a:pt x="2526040" y="2233373"/>
                </a:lnTo>
                <a:lnTo>
                  <a:pt x="2553292" y="2197394"/>
                </a:lnTo>
                <a:lnTo>
                  <a:pt x="2579402" y="2160542"/>
                </a:lnTo>
                <a:lnTo>
                  <a:pt x="2604342" y="2122846"/>
                </a:lnTo>
                <a:lnTo>
                  <a:pt x="2628084" y="2084330"/>
                </a:lnTo>
                <a:lnTo>
                  <a:pt x="2650602" y="2045023"/>
                </a:lnTo>
                <a:lnTo>
                  <a:pt x="2671867" y="2004949"/>
                </a:lnTo>
                <a:lnTo>
                  <a:pt x="2691851" y="1964137"/>
                </a:lnTo>
                <a:lnTo>
                  <a:pt x="2710528" y="1922611"/>
                </a:lnTo>
                <a:lnTo>
                  <a:pt x="2727869" y="1880399"/>
                </a:lnTo>
                <a:lnTo>
                  <a:pt x="2743847" y="1837527"/>
                </a:lnTo>
                <a:lnTo>
                  <a:pt x="2758434" y="1794022"/>
                </a:lnTo>
                <a:lnTo>
                  <a:pt x="2771603" y="1749910"/>
                </a:lnTo>
                <a:lnTo>
                  <a:pt x="2783326" y="1705218"/>
                </a:lnTo>
                <a:lnTo>
                  <a:pt x="2793576" y="1659971"/>
                </a:lnTo>
                <a:lnTo>
                  <a:pt x="2802324" y="1614198"/>
                </a:lnTo>
                <a:lnTo>
                  <a:pt x="2809544" y="1567923"/>
                </a:lnTo>
                <a:lnTo>
                  <a:pt x="2815208" y="1521174"/>
                </a:lnTo>
                <a:lnTo>
                  <a:pt x="2819287" y="1473977"/>
                </a:lnTo>
                <a:lnTo>
                  <a:pt x="2821755" y="1426358"/>
                </a:lnTo>
                <a:lnTo>
                  <a:pt x="2822584" y="1378345"/>
                </a:lnTo>
                <a:lnTo>
                  <a:pt x="2822584" y="0"/>
                </a:lnTo>
                <a:close/>
              </a:path>
            </a:pathLst>
          </a:custGeom>
          <a:solidFill>
            <a:srgbClr val="FCFFFF">
              <a:alpha val="25000"/>
            </a:srgbClr>
          </a:solidFill>
        </p:spPr>
        <p:txBody>
          <a:bodyPr wrap="square" lIns="0" tIns="0" rIns="0" bIns="0" rtlCol="0" anchor="ctr"/>
          <a:lstStyle/>
          <a:p>
            <a:pPr algn="ctr">
              <a:lnSpc>
                <a:spcPct val="90000"/>
              </a:lnSpc>
            </a:pPr>
            <a:r>
              <a:rPr lang="en-US" sz="4800" b="1" dirty="0">
                <a:solidFill>
                  <a:schemeClr val="bg1"/>
                </a:solidFill>
              </a:rPr>
              <a:t>4</a:t>
            </a:r>
            <a:endParaRPr sz="4800" b="1" dirty="0">
              <a:solidFill>
                <a:schemeClr val="bg1"/>
              </a:solidFill>
            </a:endParaRPr>
          </a:p>
        </p:txBody>
      </p:sp>
      <p:sp>
        <p:nvSpPr>
          <p:cNvPr id="49" name="object 15"/>
          <p:cNvSpPr/>
          <p:nvPr/>
        </p:nvSpPr>
        <p:spPr>
          <a:xfrm>
            <a:off x="4118499" y="3639706"/>
            <a:ext cx="899618" cy="850252"/>
          </a:xfrm>
          <a:custGeom>
            <a:avLst/>
            <a:gdLst/>
            <a:ahLst/>
            <a:cxnLst/>
            <a:rect l="l" t="t" r="r" b="b"/>
            <a:pathLst>
              <a:path w="2823210" h="2779395">
                <a:moveTo>
                  <a:pt x="2822584" y="0"/>
                </a:moveTo>
                <a:lnTo>
                  <a:pt x="1396491" y="0"/>
                </a:lnTo>
                <a:lnTo>
                  <a:pt x="1348482" y="798"/>
                </a:lnTo>
                <a:lnTo>
                  <a:pt x="1300879" y="3175"/>
                </a:lnTo>
                <a:lnTo>
                  <a:pt x="1253709" y="7108"/>
                </a:lnTo>
                <a:lnTo>
                  <a:pt x="1206997" y="12569"/>
                </a:lnTo>
                <a:lnTo>
                  <a:pt x="1160769" y="19536"/>
                </a:lnTo>
                <a:lnTo>
                  <a:pt x="1115051" y="27981"/>
                </a:lnTo>
                <a:lnTo>
                  <a:pt x="1069870" y="37882"/>
                </a:lnTo>
                <a:lnTo>
                  <a:pt x="1025251" y="49211"/>
                </a:lnTo>
                <a:lnTo>
                  <a:pt x="981220" y="61946"/>
                </a:lnTo>
                <a:lnTo>
                  <a:pt x="937803" y="76059"/>
                </a:lnTo>
                <a:lnTo>
                  <a:pt x="895027" y="91527"/>
                </a:lnTo>
                <a:lnTo>
                  <a:pt x="852916" y="108325"/>
                </a:lnTo>
                <a:lnTo>
                  <a:pt x="811498" y="126427"/>
                </a:lnTo>
                <a:lnTo>
                  <a:pt x="770799" y="145808"/>
                </a:lnTo>
                <a:lnTo>
                  <a:pt x="730843" y="166444"/>
                </a:lnTo>
                <a:lnTo>
                  <a:pt x="691658" y="188309"/>
                </a:lnTo>
                <a:lnTo>
                  <a:pt x="653269" y="211378"/>
                </a:lnTo>
                <a:lnTo>
                  <a:pt x="615702" y="235627"/>
                </a:lnTo>
                <a:lnTo>
                  <a:pt x="578984" y="261030"/>
                </a:lnTo>
                <a:lnTo>
                  <a:pt x="543140" y="287562"/>
                </a:lnTo>
                <a:lnTo>
                  <a:pt x="508196" y="315198"/>
                </a:lnTo>
                <a:lnTo>
                  <a:pt x="474178" y="343914"/>
                </a:lnTo>
                <a:lnTo>
                  <a:pt x="441112" y="373684"/>
                </a:lnTo>
                <a:lnTo>
                  <a:pt x="409025" y="404483"/>
                </a:lnTo>
                <a:lnTo>
                  <a:pt x="377942" y="436287"/>
                </a:lnTo>
                <a:lnTo>
                  <a:pt x="347889" y="469069"/>
                </a:lnTo>
                <a:lnTo>
                  <a:pt x="318893" y="502806"/>
                </a:lnTo>
                <a:lnTo>
                  <a:pt x="290978" y="537472"/>
                </a:lnTo>
                <a:lnTo>
                  <a:pt x="264172" y="573042"/>
                </a:lnTo>
                <a:lnTo>
                  <a:pt x="238500" y="609491"/>
                </a:lnTo>
                <a:lnTo>
                  <a:pt x="213988" y="646795"/>
                </a:lnTo>
                <a:lnTo>
                  <a:pt x="190663" y="684927"/>
                </a:lnTo>
                <a:lnTo>
                  <a:pt x="168550" y="723864"/>
                </a:lnTo>
                <a:lnTo>
                  <a:pt x="147675" y="763579"/>
                </a:lnTo>
                <a:lnTo>
                  <a:pt x="128064" y="804049"/>
                </a:lnTo>
                <a:lnTo>
                  <a:pt x="109744" y="845248"/>
                </a:lnTo>
                <a:lnTo>
                  <a:pt x="92739" y="887151"/>
                </a:lnTo>
                <a:lnTo>
                  <a:pt x="77077" y="929732"/>
                </a:lnTo>
                <a:lnTo>
                  <a:pt x="62784" y="972968"/>
                </a:lnTo>
                <a:lnTo>
                  <a:pt x="49884" y="1016833"/>
                </a:lnTo>
                <a:lnTo>
                  <a:pt x="38405" y="1061301"/>
                </a:lnTo>
                <a:lnTo>
                  <a:pt x="28372" y="1106349"/>
                </a:lnTo>
                <a:lnTo>
                  <a:pt x="19811" y="1151951"/>
                </a:lnTo>
                <a:lnTo>
                  <a:pt x="12748" y="1198081"/>
                </a:lnTo>
                <a:lnTo>
                  <a:pt x="7210" y="1244715"/>
                </a:lnTo>
                <a:lnTo>
                  <a:pt x="3221" y="1291829"/>
                </a:lnTo>
                <a:lnTo>
                  <a:pt x="809" y="1339396"/>
                </a:lnTo>
                <a:lnTo>
                  <a:pt x="0" y="1387392"/>
                </a:lnTo>
                <a:lnTo>
                  <a:pt x="828" y="1435394"/>
                </a:lnTo>
                <a:lnTo>
                  <a:pt x="3296" y="1482979"/>
                </a:lnTo>
                <a:lnTo>
                  <a:pt x="7376" y="1530121"/>
                </a:lnTo>
                <a:lnTo>
                  <a:pt x="13039" y="1576794"/>
                </a:lnTo>
                <a:lnTo>
                  <a:pt x="20259" y="1622973"/>
                </a:lnTo>
                <a:lnTo>
                  <a:pt x="29007" y="1668632"/>
                </a:lnTo>
                <a:lnTo>
                  <a:pt x="39257" y="1713747"/>
                </a:lnTo>
                <a:lnTo>
                  <a:pt x="50980" y="1758290"/>
                </a:lnTo>
                <a:lnTo>
                  <a:pt x="64149" y="1802238"/>
                </a:lnTo>
                <a:lnTo>
                  <a:pt x="78736" y="1845564"/>
                </a:lnTo>
                <a:lnTo>
                  <a:pt x="94714" y="1888243"/>
                </a:lnTo>
                <a:lnTo>
                  <a:pt x="112056" y="1930249"/>
                </a:lnTo>
                <a:lnTo>
                  <a:pt x="130732" y="1971557"/>
                </a:lnTo>
                <a:lnTo>
                  <a:pt x="150717" y="2012141"/>
                </a:lnTo>
                <a:lnTo>
                  <a:pt x="171982" y="2051976"/>
                </a:lnTo>
                <a:lnTo>
                  <a:pt x="194499" y="2091036"/>
                </a:lnTo>
                <a:lnTo>
                  <a:pt x="218242" y="2129297"/>
                </a:lnTo>
                <a:lnTo>
                  <a:pt x="243182" y="2166731"/>
                </a:lnTo>
                <a:lnTo>
                  <a:pt x="269292" y="2203315"/>
                </a:lnTo>
                <a:lnTo>
                  <a:pt x="296544" y="2239021"/>
                </a:lnTo>
                <a:lnTo>
                  <a:pt x="324911" y="2273826"/>
                </a:lnTo>
                <a:lnTo>
                  <a:pt x="354365" y="2307703"/>
                </a:lnTo>
                <a:lnTo>
                  <a:pt x="384879" y="2340626"/>
                </a:lnTo>
                <a:lnTo>
                  <a:pt x="416424" y="2372571"/>
                </a:lnTo>
                <a:lnTo>
                  <a:pt x="448974" y="2403512"/>
                </a:lnTo>
                <a:lnTo>
                  <a:pt x="482500" y="2433423"/>
                </a:lnTo>
                <a:lnTo>
                  <a:pt x="516975" y="2462278"/>
                </a:lnTo>
                <a:lnTo>
                  <a:pt x="552372" y="2490053"/>
                </a:lnTo>
                <a:lnTo>
                  <a:pt x="588662" y="2516722"/>
                </a:lnTo>
                <a:lnTo>
                  <a:pt x="625819" y="2542259"/>
                </a:lnTo>
                <a:lnTo>
                  <a:pt x="663814" y="2566639"/>
                </a:lnTo>
                <a:lnTo>
                  <a:pt x="702621" y="2589836"/>
                </a:lnTo>
                <a:lnTo>
                  <a:pt x="742211" y="2611824"/>
                </a:lnTo>
                <a:lnTo>
                  <a:pt x="782556" y="2632579"/>
                </a:lnTo>
                <a:lnTo>
                  <a:pt x="823630" y="2652075"/>
                </a:lnTo>
                <a:lnTo>
                  <a:pt x="865404" y="2670286"/>
                </a:lnTo>
                <a:lnTo>
                  <a:pt x="907852" y="2687186"/>
                </a:lnTo>
                <a:lnTo>
                  <a:pt x="950945" y="2702751"/>
                </a:lnTo>
                <a:lnTo>
                  <a:pt x="994655" y="2716954"/>
                </a:lnTo>
                <a:lnTo>
                  <a:pt x="1038956" y="2729771"/>
                </a:lnTo>
                <a:lnTo>
                  <a:pt x="1083820" y="2741175"/>
                </a:lnTo>
                <a:lnTo>
                  <a:pt x="1129218" y="2751142"/>
                </a:lnTo>
                <a:lnTo>
                  <a:pt x="1175124" y="2759645"/>
                </a:lnTo>
                <a:lnTo>
                  <a:pt x="1221509" y="2766659"/>
                </a:lnTo>
                <a:lnTo>
                  <a:pt x="1268347" y="2772159"/>
                </a:lnTo>
                <a:lnTo>
                  <a:pt x="1315609" y="2776119"/>
                </a:lnTo>
                <a:lnTo>
                  <a:pt x="1363268" y="2778514"/>
                </a:lnTo>
                <a:lnTo>
                  <a:pt x="1411297" y="2779318"/>
                </a:lnTo>
                <a:lnTo>
                  <a:pt x="1459325" y="2778502"/>
                </a:lnTo>
                <a:lnTo>
                  <a:pt x="1506983" y="2776073"/>
                </a:lnTo>
                <a:lnTo>
                  <a:pt x="1554245" y="2772057"/>
                </a:lnTo>
                <a:lnTo>
                  <a:pt x="1601082" y="2766481"/>
                </a:lnTo>
                <a:lnTo>
                  <a:pt x="1647467" y="2759371"/>
                </a:lnTo>
                <a:lnTo>
                  <a:pt x="1693372" y="2750753"/>
                </a:lnTo>
                <a:lnTo>
                  <a:pt x="1738770" y="2740654"/>
                </a:lnTo>
                <a:lnTo>
                  <a:pt x="1783633" y="2729100"/>
                </a:lnTo>
                <a:lnTo>
                  <a:pt x="1827934" y="2716119"/>
                </a:lnTo>
                <a:lnTo>
                  <a:pt x="1871644" y="2701735"/>
                </a:lnTo>
                <a:lnTo>
                  <a:pt x="1914736" y="2685977"/>
                </a:lnTo>
                <a:lnTo>
                  <a:pt x="1957183" y="2668871"/>
                </a:lnTo>
                <a:lnTo>
                  <a:pt x="1998957" y="2650442"/>
                </a:lnTo>
                <a:lnTo>
                  <a:pt x="2040031" y="2630717"/>
                </a:lnTo>
                <a:lnTo>
                  <a:pt x="2080376" y="2609724"/>
                </a:lnTo>
                <a:lnTo>
                  <a:pt x="2119966" y="2587488"/>
                </a:lnTo>
                <a:lnTo>
                  <a:pt x="2158772" y="2564036"/>
                </a:lnTo>
                <a:lnTo>
                  <a:pt x="2196767" y="2539394"/>
                </a:lnTo>
                <a:lnTo>
                  <a:pt x="2233923" y="2513589"/>
                </a:lnTo>
                <a:lnTo>
                  <a:pt x="2270214" y="2486647"/>
                </a:lnTo>
                <a:lnTo>
                  <a:pt x="2305610" y="2458595"/>
                </a:lnTo>
                <a:lnTo>
                  <a:pt x="2340085" y="2429460"/>
                </a:lnTo>
                <a:lnTo>
                  <a:pt x="2373611" y="2399267"/>
                </a:lnTo>
                <a:lnTo>
                  <a:pt x="2406161" y="2368044"/>
                </a:lnTo>
                <a:lnTo>
                  <a:pt x="2437706" y="2335816"/>
                </a:lnTo>
                <a:lnTo>
                  <a:pt x="2468219" y="2302611"/>
                </a:lnTo>
                <a:lnTo>
                  <a:pt x="2497673" y="2268454"/>
                </a:lnTo>
                <a:lnTo>
                  <a:pt x="2526040" y="2233373"/>
                </a:lnTo>
                <a:lnTo>
                  <a:pt x="2553292" y="2197394"/>
                </a:lnTo>
                <a:lnTo>
                  <a:pt x="2579402" y="2160542"/>
                </a:lnTo>
                <a:lnTo>
                  <a:pt x="2604342" y="2122846"/>
                </a:lnTo>
                <a:lnTo>
                  <a:pt x="2628084" y="2084330"/>
                </a:lnTo>
                <a:lnTo>
                  <a:pt x="2650602" y="2045023"/>
                </a:lnTo>
                <a:lnTo>
                  <a:pt x="2671867" y="2004949"/>
                </a:lnTo>
                <a:lnTo>
                  <a:pt x="2691851" y="1964137"/>
                </a:lnTo>
                <a:lnTo>
                  <a:pt x="2710528" y="1922611"/>
                </a:lnTo>
                <a:lnTo>
                  <a:pt x="2727869" y="1880399"/>
                </a:lnTo>
                <a:lnTo>
                  <a:pt x="2743847" y="1837527"/>
                </a:lnTo>
                <a:lnTo>
                  <a:pt x="2758434" y="1794022"/>
                </a:lnTo>
                <a:lnTo>
                  <a:pt x="2771603" y="1749910"/>
                </a:lnTo>
                <a:lnTo>
                  <a:pt x="2783326" y="1705218"/>
                </a:lnTo>
                <a:lnTo>
                  <a:pt x="2793576" y="1659971"/>
                </a:lnTo>
                <a:lnTo>
                  <a:pt x="2802324" y="1614198"/>
                </a:lnTo>
                <a:lnTo>
                  <a:pt x="2809544" y="1567923"/>
                </a:lnTo>
                <a:lnTo>
                  <a:pt x="2815208" y="1521174"/>
                </a:lnTo>
                <a:lnTo>
                  <a:pt x="2819287" y="1473977"/>
                </a:lnTo>
                <a:lnTo>
                  <a:pt x="2821755" y="1426358"/>
                </a:lnTo>
                <a:lnTo>
                  <a:pt x="2822584" y="1378345"/>
                </a:lnTo>
                <a:lnTo>
                  <a:pt x="2822584" y="0"/>
                </a:lnTo>
                <a:close/>
              </a:path>
            </a:pathLst>
          </a:custGeom>
          <a:solidFill>
            <a:srgbClr val="FCFFFF">
              <a:alpha val="25000"/>
            </a:srgbClr>
          </a:solidFill>
        </p:spPr>
        <p:txBody>
          <a:bodyPr wrap="square" lIns="0" tIns="0" rIns="0" bIns="0" rtlCol="0" anchor="ctr"/>
          <a:lstStyle/>
          <a:p>
            <a:pPr algn="ctr">
              <a:lnSpc>
                <a:spcPct val="90000"/>
              </a:lnSpc>
            </a:pPr>
            <a:r>
              <a:rPr lang="en-US" sz="4800" b="1" dirty="0">
                <a:solidFill>
                  <a:schemeClr val="bg1"/>
                </a:solidFill>
              </a:rPr>
              <a:t>5</a:t>
            </a:r>
            <a:endParaRPr sz="4800" b="1" dirty="0">
              <a:solidFill>
                <a:schemeClr val="bg1"/>
              </a:solidFill>
            </a:endParaRPr>
          </a:p>
        </p:txBody>
      </p:sp>
      <p:sp>
        <p:nvSpPr>
          <p:cNvPr id="21" name="object 3">
            <a:extLst>
              <a:ext uri="{FF2B5EF4-FFF2-40B4-BE49-F238E27FC236}">
                <a16:creationId xmlns:a16="http://schemas.microsoft.com/office/drawing/2014/main" id="{1A6F09B7-E32C-4539-AF72-72F44D6223E4}"/>
              </a:ext>
            </a:extLst>
          </p:cNvPr>
          <p:cNvSpPr txBox="1"/>
          <p:nvPr/>
        </p:nvSpPr>
        <p:spPr>
          <a:xfrm>
            <a:off x="5192197" y="3707388"/>
            <a:ext cx="3217631" cy="1756122"/>
          </a:xfrm>
          <a:prstGeom prst="rect">
            <a:avLst/>
          </a:prstGeom>
        </p:spPr>
        <p:txBody>
          <a:bodyPr vert="horz" wrap="square" lIns="0" tIns="54610" rIns="0" bIns="0" rtlCol="0">
            <a:spAutoFit/>
          </a:bodyPr>
          <a:lstStyle/>
          <a:p>
            <a:pPr marL="12700" marR="785495">
              <a:lnSpc>
                <a:spcPct val="90000"/>
              </a:lnSpc>
              <a:spcBef>
                <a:spcPts val="430"/>
              </a:spcBef>
            </a:pPr>
            <a:r>
              <a:rPr lang="en-US" sz="1200" b="1" dirty="0">
                <a:solidFill>
                  <a:srgbClr val="FCFFFF"/>
                </a:solidFill>
                <a:latin typeface="Arial" panose="020B0604020202020204" pitchFamily="34" charset="0"/>
                <a:cs typeface="Arial" panose="020B0604020202020204" pitchFamily="34" charset="0"/>
              </a:rPr>
              <a:t>TIN Model Volumes</a:t>
            </a:r>
          </a:p>
          <a:p>
            <a:pPr marL="12700" marR="785495">
              <a:lnSpc>
                <a:spcPct val="90000"/>
              </a:lnSpc>
              <a:spcBef>
                <a:spcPts val="430"/>
              </a:spcBef>
            </a:pPr>
            <a:endParaRPr lang="en-US" sz="1200" b="1" dirty="0">
              <a:solidFill>
                <a:srgbClr val="FCFFFF"/>
              </a:solidFill>
              <a:latin typeface="Arial" panose="020B0604020202020204" pitchFamily="34" charset="0"/>
              <a:cs typeface="Arial" panose="020B0604020202020204" pitchFamily="34" charset="0"/>
            </a:endParaRPr>
          </a:p>
          <a:p>
            <a:pPr marL="12700" marR="785495">
              <a:lnSpc>
                <a:spcPct val="90000"/>
              </a:lnSpc>
              <a:spcBef>
                <a:spcPts val="430"/>
              </a:spcBef>
            </a:pPr>
            <a:r>
              <a:rPr lang="en-US" sz="1200" dirty="0">
                <a:solidFill>
                  <a:srgbClr val="FCFFFF"/>
                </a:solidFill>
                <a:latin typeface="Arial" panose="020B0604020202020204" pitchFamily="34" charset="0"/>
                <a:cs typeface="Arial" panose="020B0604020202020204" pitchFamily="34" charset="0"/>
              </a:rPr>
              <a:t>Understand the fundamental difference in CSV vs TIN MODEL for volume computation.</a:t>
            </a:r>
          </a:p>
          <a:p>
            <a:pPr marL="12700" marR="785495">
              <a:lnSpc>
                <a:spcPct val="90000"/>
              </a:lnSpc>
              <a:spcBef>
                <a:spcPts val="430"/>
              </a:spcBef>
            </a:pPr>
            <a:endParaRPr lang="en-US" sz="1200" dirty="0">
              <a:solidFill>
                <a:srgbClr val="FCFFFF"/>
              </a:solidFill>
              <a:latin typeface="Arial" panose="020B0604020202020204" pitchFamily="34" charset="0"/>
              <a:cs typeface="Arial" panose="020B0604020202020204" pitchFamily="34" charset="0"/>
            </a:endParaRPr>
          </a:p>
          <a:p>
            <a:pPr marL="12700" marR="785495">
              <a:lnSpc>
                <a:spcPct val="90000"/>
              </a:lnSpc>
              <a:spcBef>
                <a:spcPts val="430"/>
              </a:spcBef>
            </a:pPr>
            <a:r>
              <a:rPr lang="en-US" sz="1200" dirty="0">
                <a:solidFill>
                  <a:srgbClr val="FCFFFF"/>
                </a:solidFill>
                <a:latin typeface="Arial" panose="020B0604020202020204" pitchFamily="34" charset="0"/>
                <a:cs typeface="Arial" panose="020B0604020202020204" pitchFamily="34" charset="0"/>
              </a:rPr>
              <a:t>Several options exist within TIN MODEL that are not available in CSV</a:t>
            </a:r>
            <a:endParaRPr sz="1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9544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199D9-0C1D-4E5A-9DFB-6B9E2F7A9142}"/>
              </a:ext>
            </a:extLst>
          </p:cNvPr>
          <p:cNvSpPr>
            <a:spLocks noGrp="1"/>
          </p:cNvSpPr>
          <p:nvPr>
            <p:ph type="title"/>
          </p:nvPr>
        </p:nvSpPr>
        <p:spPr/>
        <p:txBody>
          <a:bodyPr anchor="ctr"/>
          <a:lstStyle/>
          <a:p>
            <a:r>
              <a:rPr lang="en-US" dirty="0"/>
              <a:t>Variations in Volume Results</a:t>
            </a:r>
          </a:p>
        </p:txBody>
      </p:sp>
      <p:pic>
        <p:nvPicPr>
          <p:cNvPr id="3" name="Picture 2">
            <a:extLst>
              <a:ext uri="{FF2B5EF4-FFF2-40B4-BE49-F238E27FC236}">
                <a16:creationId xmlns:a16="http://schemas.microsoft.com/office/drawing/2014/main" id="{F5B6FE3D-1BE1-49CD-9F12-35E850916A4D}"/>
              </a:ext>
            </a:extLst>
          </p:cNvPr>
          <p:cNvPicPr>
            <a:picLocks noChangeAspect="1"/>
          </p:cNvPicPr>
          <p:nvPr/>
        </p:nvPicPr>
        <p:blipFill>
          <a:blip r:embed="rId2"/>
          <a:stretch>
            <a:fillRect/>
          </a:stretch>
        </p:blipFill>
        <p:spPr>
          <a:xfrm>
            <a:off x="5460963" y="1989222"/>
            <a:ext cx="6458624" cy="3986738"/>
          </a:xfrm>
          <a:prstGeom prst="rect">
            <a:avLst/>
          </a:prstGeom>
        </p:spPr>
      </p:pic>
      <p:sp>
        <p:nvSpPr>
          <p:cNvPr id="4" name="Rectangle 3">
            <a:extLst>
              <a:ext uri="{FF2B5EF4-FFF2-40B4-BE49-F238E27FC236}">
                <a16:creationId xmlns:a16="http://schemas.microsoft.com/office/drawing/2014/main" id="{821EC336-8FF2-49DA-A588-494C54C89CA7}"/>
              </a:ext>
            </a:extLst>
          </p:cNvPr>
          <p:cNvSpPr/>
          <p:nvPr/>
        </p:nvSpPr>
        <p:spPr>
          <a:xfrm>
            <a:off x="448367" y="864449"/>
            <a:ext cx="9277791" cy="523220"/>
          </a:xfrm>
          <a:prstGeom prst="rect">
            <a:avLst/>
          </a:prstGeom>
        </p:spPr>
        <p:txBody>
          <a:bodyPr wrap="square">
            <a:spAutoFit/>
          </a:bodyPr>
          <a:lstStyle/>
          <a:p>
            <a:r>
              <a:rPr lang="en-US" sz="1400" dirty="0"/>
              <a:t>Computing the volumes in the four different methods result in the following total material above design:</a:t>
            </a:r>
          </a:p>
          <a:p>
            <a:endParaRPr lang="en-US" sz="1400" dirty="0"/>
          </a:p>
        </p:txBody>
      </p:sp>
      <p:sp>
        <p:nvSpPr>
          <p:cNvPr id="5" name="Rectangle 4">
            <a:extLst>
              <a:ext uri="{FF2B5EF4-FFF2-40B4-BE49-F238E27FC236}">
                <a16:creationId xmlns:a16="http://schemas.microsoft.com/office/drawing/2014/main" id="{65EDFF6D-CFFB-4361-AE77-7810DD4ADBE5}"/>
              </a:ext>
            </a:extLst>
          </p:cNvPr>
          <p:cNvSpPr/>
          <p:nvPr/>
        </p:nvSpPr>
        <p:spPr>
          <a:xfrm>
            <a:off x="455636" y="1812945"/>
            <a:ext cx="3560455" cy="954107"/>
          </a:xfrm>
          <a:prstGeom prst="rect">
            <a:avLst/>
          </a:prstGeom>
        </p:spPr>
        <p:txBody>
          <a:bodyPr wrap="square">
            <a:spAutoFit/>
          </a:bodyPr>
          <a:lstStyle/>
          <a:p>
            <a:r>
              <a:rPr lang="en-US" sz="1400" b="1" dirty="0"/>
              <a:t>TIN Standard 				3181</a:t>
            </a:r>
          </a:p>
          <a:p>
            <a:r>
              <a:rPr lang="en-US" sz="1400" b="1" dirty="0"/>
              <a:t>HYPACK 					3180</a:t>
            </a:r>
          </a:p>
          <a:p>
            <a:r>
              <a:rPr lang="en-US" sz="1400" b="1" dirty="0"/>
              <a:t>Philadelphia 				3692</a:t>
            </a:r>
          </a:p>
          <a:p>
            <a:r>
              <a:rPr lang="en-US" sz="1400" b="1" dirty="0"/>
              <a:t>Method Average End Area 1	4454</a:t>
            </a:r>
          </a:p>
        </p:txBody>
      </p:sp>
      <p:sp>
        <p:nvSpPr>
          <p:cNvPr id="6" name="Rectangle 5">
            <a:extLst>
              <a:ext uri="{FF2B5EF4-FFF2-40B4-BE49-F238E27FC236}">
                <a16:creationId xmlns:a16="http://schemas.microsoft.com/office/drawing/2014/main" id="{50CC20A2-0CBD-4420-AAD7-732B78421D3E}"/>
              </a:ext>
            </a:extLst>
          </p:cNvPr>
          <p:cNvSpPr/>
          <p:nvPr/>
        </p:nvSpPr>
        <p:spPr>
          <a:xfrm>
            <a:off x="455636" y="3192328"/>
            <a:ext cx="5005327" cy="2308324"/>
          </a:xfrm>
          <a:prstGeom prst="rect">
            <a:avLst/>
          </a:prstGeom>
        </p:spPr>
        <p:txBody>
          <a:bodyPr wrap="square">
            <a:spAutoFit/>
          </a:bodyPr>
          <a:lstStyle/>
          <a:p>
            <a:r>
              <a:rPr lang="en-US" sz="1200" dirty="0"/>
              <a:t>Why did this happen? What’s the deal?</a:t>
            </a:r>
          </a:p>
          <a:p>
            <a:endParaRPr lang="en-US" sz="1200" dirty="0"/>
          </a:p>
          <a:p>
            <a:r>
              <a:rPr lang="en-US" sz="1200" b="1" dirty="0"/>
              <a:t>TIN MODEL </a:t>
            </a:r>
            <a:r>
              <a:rPr lang="en-US" sz="1200" dirty="0"/>
              <a:t>utilizes all of the survey data by creating a series of triangles between sounding data that calculates the volume values individually within these connecting triangles for all the data points on each line. This coverage is so complete it sometimes creates a solid fill and in our opinion, gives the most accurate representation of your channel bottom. </a:t>
            </a:r>
          </a:p>
          <a:p>
            <a:endParaRPr lang="en-US" sz="1200" dirty="0"/>
          </a:p>
          <a:p>
            <a:r>
              <a:rPr lang="en-US" sz="1200" dirty="0"/>
              <a:t>This means that the TIN computes the volume </a:t>
            </a:r>
            <a:r>
              <a:rPr lang="en-US" sz="1200" b="1" dirty="0"/>
              <a:t>for what the channel bottom is literally doing</a:t>
            </a:r>
            <a:r>
              <a:rPr lang="en-US" sz="1200" dirty="0"/>
              <a:t>, reflecting total channel material, and does not miscalculate volume amounts by missing them in its computations.</a:t>
            </a:r>
          </a:p>
        </p:txBody>
      </p:sp>
    </p:spTree>
    <p:extLst>
      <p:ext uri="{BB962C8B-B14F-4D97-AF65-F5344CB8AC3E}">
        <p14:creationId xmlns:p14="http://schemas.microsoft.com/office/powerpoint/2010/main" val="361687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0CA710B-52A5-4749-9106-2E7AAE903C14}"/>
              </a:ext>
            </a:extLst>
          </p:cNvPr>
          <p:cNvPicPr>
            <a:picLocks noChangeAspect="1"/>
          </p:cNvPicPr>
          <p:nvPr/>
        </p:nvPicPr>
        <p:blipFill>
          <a:blip r:embed="rId2"/>
          <a:stretch>
            <a:fillRect/>
          </a:stretch>
        </p:blipFill>
        <p:spPr>
          <a:xfrm>
            <a:off x="853582" y="3085001"/>
            <a:ext cx="4477973" cy="2654229"/>
          </a:xfrm>
          <a:prstGeom prst="rect">
            <a:avLst/>
          </a:prstGeom>
        </p:spPr>
      </p:pic>
      <p:sp>
        <p:nvSpPr>
          <p:cNvPr id="2" name="Title 1">
            <a:extLst>
              <a:ext uri="{FF2B5EF4-FFF2-40B4-BE49-F238E27FC236}">
                <a16:creationId xmlns:a16="http://schemas.microsoft.com/office/drawing/2014/main" id="{46103D3B-645A-49F6-A2CA-84AFF07303FC}"/>
              </a:ext>
            </a:extLst>
          </p:cNvPr>
          <p:cNvSpPr>
            <a:spLocks noGrp="1"/>
          </p:cNvSpPr>
          <p:nvPr>
            <p:ph type="title"/>
          </p:nvPr>
        </p:nvSpPr>
        <p:spPr/>
        <p:txBody>
          <a:bodyPr/>
          <a:lstStyle/>
          <a:p>
            <a:r>
              <a:rPr lang="en-US" dirty="0"/>
              <a:t>The Difference in CSV and TIN Model Volumes</a:t>
            </a:r>
          </a:p>
        </p:txBody>
      </p:sp>
      <p:pic>
        <p:nvPicPr>
          <p:cNvPr id="3" name="Picture 2">
            <a:extLst>
              <a:ext uri="{FF2B5EF4-FFF2-40B4-BE49-F238E27FC236}">
                <a16:creationId xmlns:a16="http://schemas.microsoft.com/office/drawing/2014/main" id="{5521E35E-389E-4907-B3D3-38B29F3A8616}"/>
              </a:ext>
            </a:extLst>
          </p:cNvPr>
          <p:cNvPicPr>
            <a:picLocks noChangeAspect="1"/>
          </p:cNvPicPr>
          <p:nvPr/>
        </p:nvPicPr>
        <p:blipFill>
          <a:blip r:embed="rId3"/>
          <a:stretch>
            <a:fillRect/>
          </a:stretch>
        </p:blipFill>
        <p:spPr>
          <a:xfrm>
            <a:off x="5572664" y="929279"/>
            <a:ext cx="6481433" cy="4678368"/>
          </a:xfrm>
          <a:prstGeom prst="rect">
            <a:avLst/>
          </a:prstGeom>
        </p:spPr>
      </p:pic>
      <p:sp>
        <p:nvSpPr>
          <p:cNvPr id="4" name="TextBox 3">
            <a:extLst>
              <a:ext uri="{FF2B5EF4-FFF2-40B4-BE49-F238E27FC236}">
                <a16:creationId xmlns:a16="http://schemas.microsoft.com/office/drawing/2014/main" id="{15522542-FA43-445A-B932-2AB3292DE252}"/>
              </a:ext>
            </a:extLst>
          </p:cNvPr>
          <p:cNvSpPr txBox="1"/>
          <p:nvPr/>
        </p:nvSpPr>
        <p:spPr>
          <a:xfrm>
            <a:off x="612475" y="929279"/>
            <a:ext cx="4960189" cy="923330"/>
          </a:xfrm>
          <a:prstGeom prst="rect">
            <a:avLst/>
          </a:prstGeom>
          <a:noFill/>
        </p:spPr>
        <p:txBody>
          <a:bodyPr wrap="square" rtlCol="0">
            <a:spAutoFit/>
          </a:bodyPr>
          <a:lstStyle/>
          <a:p>
            <a:r>
              <a:rPr lang="en-US" dirty="0"/>
              <a:t>Cross Sections and Volumes (CSV) uses several slices of data and interpolates the rest</a:t>
            </a:r>
          </a:p>
          <a:p>
            <a:endParaRPr lang="en-US" dirty="0"/>
          </a:p>
        </p:txBody>
      </p:sp>
      <p:sp>
        <p:nvSpPr>
          <p:cNvPr id="5" name="TextBox 4">
            <a:extLst>
              <a:ext uri="{FF2B5EF4-FFF2-40B4-BE49-F238E27FC236}">
                <a16:creationId xmlns:a16="http://schemas.microsoft.com/office/drawing/2014/main" id="{60401354-CCA7-4A7A-8868-B75418E2DB61}"/>
              </a:ext>
            </a:extLst>
          </p:cNvPr>
          <p:cNvSpPr txBox="1"/>
          <p:nvPr/>
        </p:nvSpPr>
        <p:spPr>
          <a:xfrm>
            <a:off x="612475" y="2073098"/>
            <a:ext cx="4908676" cy="923330"/>
          </a:xfrm>
          <a:prstGeom prst="rect">
            <a:avLst/>
          </a:prstGeom>
          <a:noFill/>
        </p:spPr>
        <p:txBody>
          <a:bodyPr wrap="square" rtlCol="0">
            <a:spAutoFit/>
          </a:bodyPr>
          <a:lstStyle/>
          <a:p>
            <a:r>
              <a:rPr lang="en-US" dirty="0"/>
              <a:t>TIN Model uses every sounding to create a surface and compare that with another surface or a level cut through the surface</a:t>
            </a:r>
          </a:p>
        </p:txBody>
      </p:sp>
    </p:spTree>
    <p:extLst>
      <p:ext uri="{BB962C8B-B14F-4D97-AF65-F5344CB8AC3E}">
        <p14:creationId xmlns:p14="http://schemas.microsoft.com/office/powerpoint/2010/main" val="1715352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3118-4FDC-4A04-A531-6C69EF11A767}"/>
              </a:ext>
            </a:extLst>
          </p:cNvPr>
          <p:cNvSpPr>
            <a:spLocks noGrp="1"/>
          </p:cNvSpPr>
          <p:nvPr>
            <p:ph type="title"/>
          </p:nvPr>
        </p:nvSpPr>
        <p:spPr/>
        <p:txBody>
          <a:bodyPr/>
          <a:lstStyle/>
          <a:p>
            <a:r>
              <a:rPr lang="en-US" dirty="0"/>
              <a:t>The Difference in CSV and TIN Model Volumes</a:t>
            </a:r>
          </a:p>
        </p:txBody>
      </p:sp>
      <p:pic>
        <p:nvPicPr>
          <p:cNvPr id="3" name="Picture 2">
            <a:extLst>
              <a:ext uri="{FF2B5EF4-FFF2-40B4-BE49-F238E27FC236}">
                <a16:creationId xmlns:a16="http://schemas.microsoft.com/office/drawing/2014/main" id="{C1E7D4FB-137B-47D4-AF3D-C15B3D719916}"/>
              </a:ext>
            </a:extLst>
          </p:cNvPr>
          <p:cNvPicPr>
            <a:picLocks noChangeAspect="1"/>
          </p:cNvPicPr>
          <p:nvPr/>
        </p:nvPicPr>
        <p:blipFill rotWithShape="1">
          <a:blip r:embed="rId2"/>
          <a:srcRect l="896" r="37457" b="1372"/>
          <a:stretch/>
        </p:blipFill>
        <p:spPr>
          <a:xfrm>
            <a:off x="4894485" y="605158"/>
            <a:ext cx="6650965" cy="5417957"/>
          </a:xfrm>
          <a:prstGeom prst="rect">
            <a:avLst/>
          </a:prstGeom>
          <a:ln>
            <a:solidFill>
              <a:schemeClr val="tx1"/>
            </a:solidFill>
          </a:ln>
        </p:spPr>
      </p:pic>
      <p:sp>
        <p:nvSpPr>
          <p:cNvPr id="4" name="Rectangle: Rounded Corners 3">
            <a:extLst>
              <a:ext uri="{FF2B5EF4-FFF2-40B4-BE49-F238E27FC236}">
                <a16:creationId xmlns:a16="http://schemas.microsoft.com/office/drawing/2014/main" id="{0F565951-7F10-49EF-9478-0050E5A600A6}"/>
              </a:ext>
            </a:extLst>
          </p:cNvPr>
          <p:cNvSpPr/>
          <p:nvPr/>
        </p:nvSpPr>
        <p:spPr>
          <a:xfrm>
            <a:off x="4816848" y="5224888"/>
            <a:ext cx="1207698" cy="362309"/>
          </a:xfrm>
          <a:prstGeom prst="round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13D88D5-8940-44D0-95D9-0DAD4C28967A}"/>
              </a:ext>
            </a:extLst>
          </p:cNvPr>
          <p:cNvSpPr/>
          <p:nvPr/>
        </p:nvSpPr>
        <p:spPr>
          <a:xfrm>
            <a:off x="8402560" y="1621054"/>
            <a:ext cx="2124973" cy="792626"/>
          </a:xfrm>
          <a:prstGeom prst="round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B725C12E-B248-4FE0-BC56-558CDC5D6CE2}"/>
              </a:ext>
            </a:extLst>
          </p:cNvPr>
          <p:cNvCxnSpPr>
            <a:stCxn id="4" idx="3"/>
            <a:endCxn id="5" idx="1"/>
          </p:cNvCxnSpPr>
          <p:nvPr/>
        </p:nvCxnSpPr>
        <p:spPr>
          <a:xfrm flipV="1">
            <a:off x="6024546" y="2017367"/>
            <a:ext cx="2378014" cy="3388676"/>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sp>
        <p:nvSpPr>
          <p:cNvPr id="8" name="TextBox 7">
            <a:extLst>
              <a:ext uri="{FF2B5EF4-FFF2-40B4-BE49-F238E27FC236}">
                <a16:creationId xmlns:a16="http://schemas.microsoft.com/office/drawing/2014/main" id="{D00D10BD-24E1-4549-BA7C-3A914399FAAE}"/>
              </a:ext>
            </a:extLst>
          </p:cNvPr>
          <p:cNvSpPr txBox="1"/>
          <p:nvPr/>
        </p:nvSpPr>
        <p:spPr>
          <a:xfrm>
            <a:off x="577852" y="909884"/>
            <a:ext cx="3876881" cy="3416320"/>
          </a:xfrm>
          <a:prstGeom prst="rect">
            <a:avLst/>
          </a:prstGeom>
          <a:noFill/>
        </p:spPr>
        <p:txBody>
          <a:bodyPr wrap="square" rtlCol="0">
            <a:spAutoFit/>
          </a:bodyPr>
          <a:lstStyle/>
          <a:p>
            <a:r>
              <a:rPr lang="en-US" dirty="0"/>
              <a:t>In the example the volume above the 20 feet is 42,127 from TIN Model and 26,106.72 from CSV</a:t>
            </a:r>
          </a:p>
          <a:p>
            <a:endParaRPr lang="en-US" dirty="0"/>
          </a:p>
          <a:p>
            <a:r>
              <a:rPr lang="en-US" dirty="0"/>
              <a:t>The difference is that TIN Model in this case is calculating from the level without side slopes of all material and the CSV is interpreting across sections that are sloping due to scouring.</a:t>
            </a:r>
          </a:p>
          <a:p>
            <a:endParaRPr lang="en-US" dirty="0"/>
          </a:p>
          <a:p>
            <a:r>
              <a:rPr lang="en-US" dirty="0"/>
              <a:t> </a:t>
            </a:r>
          </a:p>
        </p:txBody>
      </p:sp>
      <p:pic>
        <p:nvPicPr>
          <p:cNvPr id="9" name="Picture 8">
            <a:extLst>
              <a:ext uri="{FF2B5EF4-FFF2-40B4-BE49-F238E27FC236}">
                <a16:creationId xmlns:a16="http://schemas.microsoft.com/office/drawing/2014/main" id="{AC373AC7-D16E-4EB1-87B4-FA659A0C9335}"/>
              </a:ext>
            </a:extLst>
          </p:cNvPr>
          <p:cNvPicPr>
            <a:picLocks noChangeAspect="1"/>
          </p:cNvPicPr>
          <p:nvPr/>
        </p:nvPicPr>
        <p:blipFill>
          <a:blip r:embed="rId3"/>
          <a:stretch>
            <a:fillRect/>
          </a:stretch>
        </p:blipFill>
        <p:spPr>
          <a:xfrm>
            <a:off x="1372502" y="3711705"/>
            <a:ext cx="3018308" cy="2178647"/>
          </a:xfrm>
          <a:prstGeom prst="rect">
            <a:avLst/>
          </a:prstGeom>
        </p:spPr>
      </p:pic>
    </p:spTree>
    <p:extLst>
      <p:ext uri="{BB962C8B-B14F-4D97-AF65-F5344CB8AC3E}">
        <p14:creationId xmlns:p14="http://schemas.microsoft.com/office/powerpoint/2010/main" val="84569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06439D-EB34-4519-AEEE-581E5A4D1906}"/>
              </a:ext>
            </a:extLst>
          </p:cNvPr>
          <p:cNvSpPr>
            <a:spLocks noGrp="1"/>
          </p:cNvSpPr>
          <p:nvPr>
            <p:ph type="title"/>
          </p:nvPr>
        </p:nvSpPr>
        <p:spPr/>
        <p:txBody>
          <a:bodyPr/>
          <a:lstStyle/>
          <a:p>
            <a:r>
              <a:rPr lang="en-US" dirty="0"/>
              <a:t>Basic Terminology</a:t>
            </a:r>
          </a:p>
        </p:txBody>
      </p:sp>
      <p:sp>
        <p:nvSpPr>
          <p:cNvPr id="2" name="Slide Number Placeholder 1">
            <a:extLst>
              <a:ext uri="{FF2B5EF4-FFF2-40B4-BE49-F238E27FC236}">
                <a16:creationId xmlns:a16="http://schemas.microsoft.com/office/drawing/2014/main" id="{77E5666F-44C2-4DB8-B81A-1911E0DC4BB3}"/>
              </a:ext>
            </a:extLst>
          </p:cNvPr>
          <p:cNvSpPr>
            <a:spLocks noGrp="1"/>
          </p:cNvSpPr>
          <p:nvPr>
            <p:ph type="sldNum" sz="quarter" idx="4294967295"/>
          </p:nvPr>
        </p:nvSpPr>
        <p:spPr/>
        <p:txBody>
          <a:bodyPr/>
          <a:lstStyle/>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95734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4BC54F4-D9E5-4D9C-8FB9-56E03450024E}"/>
              </a:ext>
            </a:extLst>
          </p:cNvPr>
          <p:cNvGrpSpPr/>
          <p:nvPr/>
        </p:nvGrpSpPr>
        <p:grpSpPr>
          <a:xfrm>
            <a:off x="858993" y="826580"/>
            <a:ext cx="10194017" cy="3684459"/>
            <a:chOff x="2222573" y="1750502"/>
            <a:chExt cx="7773074" cy="3276884"/>
          </a:xfrm>
        </p:grpSpPr>
        <p:pic>
          <p:nvPicPr>
            <p:cNvPr id="1027" name="Picture 3" descr="C:\Temp\VC1.png"/>
            <p:cNvPicPr>
              <a:picLocks noChangeAspect="1" noChangeArrowheads="1"/>
            </p:cNvPicPr>
            <p:nvPr/>
          </p:nvPicPr>
          <p:blipFill>
            <a:blip r:embed="rId2" cstate="print"/>
            <a:srcRect/>
            <a:stretch>
              <a:fillRect/>
            </a:stretch>
          </p:blipFill>
          <p:spPr bwMode="auto">
            <a:xfrm>
              <a:off x="2222573" y="1750502"/>
              <a:ext cx="7773074" cy="3276884"/>
            </a:xfrm>
            <a:prstGeom prst="rect">
              <a:avLst/>
            </a:prstGeom>
            <a:noFill/>
          </p:spPr>
        </p:pic>
        <p:cxnSp>
          <p:nvCxnSpPr>
            <p:cNvPr id="11" name="Straight Connector 10"/>
            <p:cNvCxnSpPr/>
            <p:nvPr/>
          </p:nvCxnSpPr>
          <p:spPr>
            <a:xfrm rot="5400000">
              <a:off x="3898973" y="3807902"/>
              <a:ext cx="2133600" cy="1588"/>
            </a:xfrm>
            <a:prstGeom prst="line">
              <a:avLst/>
            </a:prstGeom>
            <a:ln w="28575">
              <a:solidFill>
                <a:schemeClr val="tx1">
                  <a:lumMod val="65000"/>
                  <a:lumOff val="35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127573" y="2283903"/>
              <a:ext cx="1905000" cy="410596"/>
            </a:xfrm>
            <a:prstGeom prst="rect">
              <a:avLst/>
            </a:prstGeom>
            <a:noFill/>
            <a:ln>
              <a:solidFill>
                <a:schemeClr val="tx1">
                  <a:lumMod val="65000"/>
                  <a:lumOff val="35000"/>
                </a:schemeClr>
              </a:solidFill>
            </a:ln>
          </p:spPr>
          <p:txBody>
            <a:bodyPr wrap="square" rtlCol="0">
              <a:spAutoFit/>
            </a:bodyPr>
            <a:lstStyle/>
            <a:p>
              <a:r>
                <a:rPr lang="en-US" sz="1200" b="1" dirty="0">
                  <a:solidFill>
                    <a:schemeClr val="tx1">
                      <a:lumMod val="65000"/>
                      <a:lumOff val="35000"/>
                    </a:schemeClr>
                  </a:solidFill>
                </a:rPr>
                <a:t>Channel Centerline</a:t>
              </a:r>
            </a:p>
            <a:p>
              <a:r>
                <a:rPr lang="en-US" sz="1200" dirty="0">
                  <a:solidFill>
                    <a:schemeClr val="tx1">
                      <a:lumMod val="65000"/>
                      <a:lumOff val="35000"/>
                    </a:schemeClr>
                  </a:solidFill>
                </a:rPr>
                <a:t>(not always in center of channel)</a:t>
              </a:r>
            </a:p>
          </p:txBody>
        </p:sp>
        <p:sp>
          <p:nvSpPr>
            <p:cNvPr id="13" name="TextBox 12"/>
            <p:cNvSpPr txBox="1"/>
            <p:nvPr/>
          </p:nvSpPr>
          <p:spPr>
            <a:xfrm>
              <a:off x="7175573" y="1826703"/>
              <a:ext cx="1905000" cy="461665"/>
            </a:xfrm>
            <a:prstGeom prst="rect">
              <a:avLst/>
            </a:prstGeom>
            <a:noFill/>
            <a:ln>
              <a:solidFill>
                <a:schemeClr val="tx1">
                  <a:lumMod val="65000"/>
                  <a:lumOff val="35000"/>
                </a:schemeClr>
              </a:solidFill>
            </a:ln>
          </p:spPr>
          <p:txBody>
            <a:bodyPr wrap="square" rtlCol="0">
              <a:spAutoFit/>
            </a:bodyPr>
            <a:lstStyle/>
            <a:p>
              <a:r>
                <a:rPr lang="en-US" sz="1200" b="1" dirty="0">
                  <a:solidFill>
                    <a:schemeClr val="tx1">
                      <a:lumMod val="65000"/>
                      <a:lumOff val="35000"/>
                    </a:schemeClr>
                  </a:solidFill>
                </a:rPr>
                <a:t>Channel Design Template</a:t>
              </a:r>
            </a:p>
          </p:txBody>
        </p:sp>
        <p:cxnSp>
          <p:nvCxnSpPr>
            <p:cNvPr id="15" name="Straight Connector 14"/>
            <p:cNvCxnSpPr/>
            <p:nvPr/>
          </p:nvCxnSpPr>
          <p:spPr>
            <a:xfrm>
              <a:off x="8851973" y="2055302"/>
              <a:ext cx="304800" cy="2286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928173" y="3884103"/>
              <a:ext cx="990600" cy="646331"/>
            </a:xfrm>
            <a:prstGeom prst="rect">
              <a:avLst/>
            </a:prstGeom>
            <a:noFill/>
            <a:ln>
              <a:solidFill>
                <a:schemeClr val="tx1">
                  <a:lumMod val="65000"/>
                  <a:lumOff val="35000"/>
                </a:schemeClr>
              </a:solidFill>
            </a:ln>
          </p:spPr>
          <p:txBody>
            <a:bodyPr wrap="square" rtlCol="0">
              <a:spAutoFit/>
            </a:bodyPr>
            <a:lstStyle/>
            <a:p>
              <a:r>
                <a:rPr lang="en-US" sz="1200" b="1" dirty="0">
                  <a:solidFill>
                    <a:schemeClr val="tx1">
                      <a:lumMod val="65000"/>
                      <a:lumOff val="35000"/>
                    </a:schemeClr>
                  </a:solidFill>
                </a:rPr>
                <a:t>Allowable Overdepth Template</a:t>
              </a:r>
            </a:p>
          </p:txBody>
        </p:sp>
        <p:cxnSp>
          <p:nvCxnSpPr>
            <p:cNvPr id="18" name="Straight Connector 17"/>
            <p:cNvCxnSpPr>
              <a:cxnSpLocks/>
            </p:cNvCxnSpPr>
            <p:nvPr/>
          </p:nvCxnSpPr>
          <p:spPr>
            <a:xfrm flipH="1" flipV="1">
              <a:off x="8664979" y="3761992"/>
              <a:ext cx="339394" cy="27451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flipH="1" flipV="1">
              <a:off x="2450379" y="3503102"/>
              <a:ext cx="2743994" cy="794"/>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flipH="1" flipV="1">
              <a:off x="6972151" y="3579302"/>
              <a:ext cx="2590800"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0800000">
              <a:off x="2679773" y="3579302"/>
              <a:ext cx="457200"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flipH="1" flipV="1">
              <a:off x="2413073" y="3312602"/>
              <a:ext cx="533400"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451173" y="3198303"/>
              <a:ext cx="228600" cy="246221"/>
            </a:xfrm>
            <a:prstGeom prst="rect">
              <a:avLst/>
            </a:prstGeom>
            <a:noFill/>
            <a:ln>
              <a:solidFill>
                <a:schemeClr val="tx1">
                  <a:lumMod val="65000"/>
                  <a:lumOff val="35000"/>
                </a:schemeClr>
              </a:solidFill>
            </a:ln>
          </p:spPr>
          <p:txBody>
            <a:bodyPr wrap="square" rtlCol="0">
              <a:spAutoFit/>
            </a:bodyPr>
            <a:lstStyle/>
            <a:p>
              <a:r>
                <a:rPr lang="en-US" sz="1000" dirty="0">
                  <a:solidFill>
                    <a:schemeClr val="tx1">
                      <a:lumMod val="65000"/>
                      <a:lumOff val="35000"/>
                    </a:schemeClr>
                  </a:solidFill>
                </a:rPr>
                <a:t>V</a:t>
              </a:r>
            </a:p>
          </p:txBody>
        </p:sp>
        <p:sp>
          <p:nvSpPr>
            <p:cNvPr id="31" name="TextBox 30"/>
            <p:cNvSpPr txBox="1"/>
            <p:nvPr/>
          </p:nvSpPr>
          <p:spPr>
            <a:xfrm>
              <a:off x="2832173" y="3579303"/>
              <a:ext cx="228600" cy="246221"/>
            </a:xfrm>
            <a:prstGeom prst="rect">
              <a:avLst/>
            </a:prstGeom>
            <a:noFill/>
            <a:ln>
              <a:solidFill>
                <a:schemeClr val="tx1">
                  <a:lumMod val="65000"/>
                  <a:lumOff val="35000"/>
                </a:schemeClr>
              </a:solidFill>
            </a:ln>
          </p:spPr>
          <p:txBody>
            <a:bodyPr wrap="square" rtlCol="0">
              <a:spAutoFit/>
            </a:bodyPr>
            <a:lstStyle/>
            <a:p>
              <a:r>
                <a:rPr lang="en-US" sz="1000" dirty="0">
                  <a:solidFill>
                    <a:schemeClr val="tx1">
                      <a:lumMod val="65000"/>
                      <a:lumOff val="35000"/>
                    </a:schemeClr>
                  </a:solidFill>
                </a:rPr>
                <a:t>H</a:t>
              </a:r>
            </a:p>
          </p:txBody>
        </p:sp>
        <p:sp>
          <p:nvSpPr>
            <p:cNvPr id="32" name="TextBox 31"/>
            <p:cNvSpPr txBox="1"/>
            <p:nvPr/>
          </p:nvSpPr>
          <p:spPr>
            <a:xfrm>
              <a:off x="2374973" y="3884102"/>
              <a:ext cx="1143000" cy="707886"/>
            </a:xfrm>
            <a:prstGeom prst="rect">
              <a:avLst/>
            </a:prstGeom>
            <a:noFill/>
            <a:ln>
              <a:solidFill>
                <a:schemeClr val="tx1">
                  <a:lumMod val="65000"/>
                  <a:lumOff val="35000"/>
                </a:schemeClr>
              </a:solidFill>
            </a:ln>
          </p:spPr>
          <p:txBody>
            <a:bodyPr wrap="square" rtlCol="0">
              <a:spAutoFit/>
            </a:bodyPr>
            <a:lstStyle/>
            <a:p>
              <a:r>
                <a:rPr lang="en-US" sz="1000" dirty="0">
                  <a:solidFill>
                    <a:schemeClr val="tx1">
                      <a:lumMod val="65000"/>
                      <a:lumOff val="35000"/>
                    </a:schemeClr>
                  </a:solidFill>
                </a:rPr>
                <a:t>Side Slope Pitch expressed as ratio of H:V   (e.g.  3:1)</a:t>
              </a:r>
            </a:p>
          </p:txBody>
        </p:sp>
      </p:grpSp>
      <p:sp>
        <p:nvSpPr>
          <p:cNvPr id="6" name="Rectangle 5"/>
          <p:cNvSpPr/>
          <p:nvPr/>
        </p:nvSpPr>
        <p:spPr>
          <a:xfrm>
            <a:off x="2222573" y="5038770"/>
            <a:ext cx="77724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576010" y="4867096"/>
            <a:ext cx="6477000" cy="923330"/>
          </a:xfrm>
          <a:prstGeom prst="rect">
            <a:avLst/>
          </a:prstGeom>
          <a:noFill/>
        </p:spPr>
        <p:txBody>
          <a:bodyPr wrap="square" rtlCol="0">
            <a:spAutoFit/>
          </a:bodyPr>
          <a:lstStyle/>
          <a:p>
            <a:r>
              <a:rPr lang="en-US" b="1" dirty="0">
                <a:solidFill>
                  <a:srgbClr val="FF0000"/>
                </a:solidFill>
              </a:rPr>
              <a:t>Material Above Design  (Material Above Grade…)</a:t>
            </a:r>
          </a:p>
          <a:p>
            <a:endParaRPr lang="en-US" b="1" dirty="0">
              <a:solidFill>
                <a:srgbClr val="00B050"/>
              </a:solidFill>
            </a:endParaRPr>
          </a:p>
          <a:p>
            <a:r>
              <a:rPr lang="en-US" b="1" dirty="0">
                <a:solidFill>
                  <a:srgbClr val="00B050"/>
                </a:solidFill>
              </a:rPr>
              <a:t>Allowable Overdepth Material</a:t>
            </a:r>
          </a:p>
        </p:txBody>
      </p:sp>
      <p:sp>
        <p:nvSpPr>
          <p:cNvPr id="8" name="Rectangle 7"/>
          <p:cNvSpPr/>
          <p:nvPr/>
        </p:nvSpPr>
        <p:spPr>
          <a:xfrm>
            <a:off x="4003119" y="5456588"/>
            <a:ext cx="457200" cy="2286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003119" y="4923188"/>
            <a:ext cx="457200" cy="2286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2956538" y="4164956"/>
            <a:ext cx="7086600" cy="461665"/>
          </a:xfrm>
          <a:prstGeom prst="rect">
            <a:avLst/>
          </a:prstGeom>
          <a:noFill/>
        </p:spPr>
        <p:txBody>
          <a:bodyPr wrap="square" rtlCol="0">
            <a:spAutoFit/>
          </a:bodyPr>
          <a:lstStyle/>
          <a:p>
            <a:r>
              <a:rPr lang="en-US" sz="1200" dirty="0">
                <a:solidFill>
                  <a:schemeClr val="tx1">
                    <a:lumMod val="50000"/>
                    <a:lumOff val="50000"/>
                  </a:schemeClr>
                </a:solidFill>
              </a:rPr>
              <a:t>Left Side Slope         Left of Center                           Right of Center                                                Right Side Slope</a:t>
            </a:r>
          </a:p>
        </p:txBody>
      </p:sp>
      <p:sp>
        <p:nvSpPr>
          <p:cNvPr id="3" name="Title 2">
            <a:extLst>
              <a:ext uri="{FF2B5EF4-FFF2-40B4-BE49-F238E27FC236}">
                <a16:creationId xmlns:a16="http://schemas.microsoft.com/office/drawing/2014/main" id="{98938744-05A4-4623-9B97-17F79A63A0AD}"/>
              </a:ext>
            </a:extLst>
          </p:cNvPr>
          <p:cNvSpPr>
            <a:spLocks noGrp="1"/>
          </p:cNvSpPr>
          <p:nvPr>
            <p:ph type="title"/>
          </p:nvPr>
        </p:nvSpPr>
        <p:spPr/>
        <p:txBody>
          <a:bodyPr/>
          <a:lstStyle/>
          <a:p>
            <a:r>
              <a:rPr lang="en-US" dirty="0"/>
              <a:t>BASIC TERMINOLOGY</a:t>
            </a:r>
            <a:br>
              <a:rPr lang="en-US" dirty="0"/>
            </a:br>
            <a:endParaRPr lang="en-US" dirty="0"/>
          </a:p>
        </p:txBody>
      </p:sp>
    </p:spTree>
    <p:extLst>
      <p:ext uri="{BB962C8B-B14F-4D97-AF65-F5344CB8AC3E}">
        <p14:creationId xmlns:p14="http://schemas.microsoft.com/office/powerpoint/2010/main" val="753648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Temp\VC3.png"/>
          <p:cNvPicPr>
            <a:picLocks noChangeAspect="1" noChangeArrowheads="1"/>
          </p:cNvPicPr>
          <p:nvPr/>
        </p:nvPicPr>
        <p:blipFill>
          <a:blip r:embed="rId2" cstate="print"/>
          <a:srcRect/>
          <a:stretch>
            <a:fillRect/>
          </a:stretch>
        </p:blipFill>
        <p:spPr bwMode="auto">
          <a:xfrm>
            <a:off x="796616" y="774298"/>
            <a:ext cx="10075919" cy="3564400"/>
          </a:xfrm>
          <a:prstGeom prst="rect">
            <a:avLst/>
          </a:prstGeom>
          <a:noFill/>
        </p:spPr>
      </p:pic>
      <p:sp>
        <p:nvSpPr>
          <p:cNvPr id="4" name="Rectangle 3"/>
          <p:cNvSpPr/>
          <p:nvPr/>
        </p:nvSpPr>
        <p:spPr>
          <a:xfrm>
            <a:off x="1997242" y="4085768"/>
            <a:ext cx="7848600" cy="1676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617088" y="4186029"/>
            <a:ext cx="6477000" cy="1477328"/>
          </a:xfrm>
          <a:prstGeom prst="rect">
            <a:avLst/>
          </a:prstGeom>
          <a:noFill/>
        </p:spPr>
        <p:txBody>
          <a:bodyPr wrap="square" rtlCol="0">
            <a:spAutoFit/>
          </a:bodyPr>
          <a:lstStyle/>
          <a:p>
            <a:r>
              <a:rPr lang="en-US" dirty="0">
                <a:solidFill>
                  <a:srgbClr val="FF0000"/>
                </a:solidFill>
              </a:rPr>
              <a:t>Material Removed Above Design (Grade)</a:t>
            </a:r>
          </a:p>
          <a:p>
            <a:r>
              <a:rPr lang="en-US" dirty="0">
                <a:solidFill>
                  <a:srgbClr val="00B050"/>
                </a:solidFill>
              </a:rPr>
              <a:t>Material Removed in Allowable Overdepth</a:t>
            </a:r>
          </a:p>
          <a:p>
            <a:r>
              <a:rPr lang="en-US" dirty="0">
                <a:solidFill>
                  <a:srgbClr val="0000FF"/>
                </a:solidFill>
              </a:rPr>
              <a:t>Overdredged Material</a:t>
            </a:r>
          </a:p>
          <a:p>
            <a:r>
              <a:rPr lang="en-US" dirty="0">
                <a:solidFill>
                  <a:srgbClr val="FF9900"/>
                </a:solidFill>
              </a:rPr>
              <a:t>Remaining Material</a:t>
            </a:r>
          </a:p>
          <a:p>
            <a:r>
              <a:rPr lang="en-US" dirty="0">
                <a:solidFill>
                  <a:srgbClr val="FF33CC"/>
                </a:solidFill>
              </a:rPr>
              <a:t>Infill</a:t>
            </a:r>
          </a:p>
        </p:txBody>
      </p:sp>
      <p:sp>
        <p:nvSpPr>
          <p:cNvPr id="6" name="Rectangle 5"/>
          <p:cNvSpPr/>
          <p:nvPr/>
        </p:nvSpPr>
        <p:spPr>
          <a:xfrm>
            <a:off x="1997242" y="4266300"/>
            <a:ext cx="533400" cy="152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997242" y="4540620"/>
            <a:ext cx="533400" cy="152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997242" y="4814940"/>
            <a:ext cx="533400" cy="152400"/>
          </a:xfrm>
          <a:prstGeom prst="rect">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997242" y="5089260"/>
            <a:ext cx="533400" cy="152400"/>
          </a:xfrm>
          <a:prstGeom prst="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997242" y="5363580"/>
            <a:ext cx="533400" cy="152400"/>
          </a:xfrm>
          <a:prstGeom prst="rect">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636042" y="4084464"/>
            <a:ext cx="4098876" cy="1384995"/>
          </a:xfrm>
          <a:prstGeom prst="rect">
            <a:avLst/>
          </a:prstGeom>
          <a:noFill/>
        </p:spPr>
        <p:txBody>
          <a:bodyPr wrap="square" rtlCol="0">
            <a:spAutoFit/>
          </a:bodyPr>
          <a:lstStyle/>
          <a:p>
            <a:r>
              <a:rPr lang="en-US" sz="1200" b="1" dirty="0">
                <a:solidFill>
                  <a:schemeClr val="bg2"/>
                </a:solidFill>
              </a:rPr>
              <a:t>Infill can occur above design, in the allowable overdepth, or beneath the allowable overdepth.</a:t>
            </a:r>
          </a:p>
          <a:p>
            <a:endParaRPr lang="en-US" sz="1200" b="1" dirty="0">
              <a:solidFill>
                <a:schemeClr val="bg2"/>
              </a:solidFill>
            </a:endParaRPr>
          </a:p>
          <a:p>
            <a:r>
              <a:rPr lang="en-US" sz="1200" b="1" dirty="0">
                <a:solidFill>
                  <a:schemeClr val="bg2"/>
                </a:solidFill>
              </a:rPr>
              <a:t>Is it natural or a result of the dredging operation?</a:t>
            </a:r>
          </a:p>
          <a:p>
            <a:endParaRPr lang="en-US" sz="1200" b="1" dirty="0">
              <a:solidFill>
                <a:schemeClr val="bg2"/>
              </a:solidFill>
            </a:endParaRPr>
          </a:p>
          <a:p>
            <a:r>
              <a:rPr lang="en-US" sz="1200" b="1" dirty="0">
                <a:solidFill>
                  <a:schemeClr val="bg2"/>
                </a:solidFill>
              </a:rPr>
              <a:t>Some contracts have penalties for </a:t>
            </a:r>
          </a:p>
          <a:p>
            <a:r>
              <a:rPr lang="en-US" sz="1200" b="1" dirty="0">
                <a:solidFill>
                  <a:schemeClr val="bg2"/>
                </a:solidFill>
              </a:rPr>
              <a:t>infill material!</a:t>
            </a:r>
          </a:p>
        </p:txBody>
      </p:sp>
      <p:sp>
        <p:nvSpPr>
          <p:cNvPr id="12" name="TextBox 11"/>
          <p:cNvSpPr txBox="1"/>
          <p:nvPr/>
        </p:nvSpPr>
        <p:spPr>
          <a:xfrm>
            <a:off x="3431755" y="1073437"/>
            <a:ext cx="5457266" cy="1323439"/>
          </a:xfrm>
          <a:prstGeom prst="rect">
            <a:avLst/>
          </a:prstGeom>
          <a:noFill/>
        </p:spPr>
        <p:txBody>
          <a:bodyPr wrap="square" rtlCol="0">
            <a:spAutoFit/>
          </a:bodyPr>
          <a:lstStyle/>
          <a:p>
            <a:r>
              <a:rPr lang="en-US" sz="1600" b="1" dirty="0">
                <a:solidFill>
                  <a:schemeClr val="tx1">
                    <a:lumMod val="65000"/>
                    <a:lumOff val="35000"/>
                  </a:schemeClr>
                </a:solidFill>
              </a:rPr>
              <a:t>Overdredged material can be computed just beneath the allowable overdepth template, or to the extents of the survey data.</a:t>
            </a:r>
          </a:p>
          <a:p>
            <a:endParaRPr lang="en-US" sz="1600" b="1" dirty="0">
              <a:solidFill>
                <a:schemeClr val="tx1">
                  <a:lumMod val="65000"/>
                  <a:lumOff val="35000"/>
                </a:schemeClr>
              </a:solidFill>
            </a:endParaRPr>
          </a:p>
          <a:p>
            <a:r>
              <a:rPr lang="en-US" sz="1600" b="1" dirty="0">
                <a:solidFill>
                  <a:schemeClr val="tx1">
                    <a:lumMod val="65000"/>
                    <a:lumOff val="35000"/>
                  </a:schemeClr>
                </a:solidFill>
              </a:rPr>
              <a:t>There can also be penalties based on </a:t>
            </a:r>
            <a:r>
              <a:rPr lang="en-US" sz="1600" b="1" dirty="0" err="1">
                <a:solidFill>
                  <a:schemeClr val="tx1">
                    <a:lumMod val="65000"/>
                    <a:lumOff val="35000"/>
                  </a:schemeClr>
                </a:solidFill>
              </a:rPr>
              <a:t>overdredging</a:t>
            </a:r>
            <a:r>
              <a:rPr lang="en-US" sz="1600" b="1" dirty="0">
                <a:solidFill>
                  <a:schemeClr val="tx1">
                    <a:lumMod val="65000"/>
                    <a:lumOff val="35000"/>
                  </a:schemeClr>
                </a:solidFill>
              </a:rPr>
              <a:t>!</a:t>
            </a:r>
          </a:p>
        </p:txBody>
      </p:sp>
      <p:cxnSp>
        <p:nvCxnSpPr>
          <p:cNvPr id="14" name="Straight Connector 13"/>
          <p:cNvCxnSpPr/>
          <p:nvPr/>
        </p:nvCxnSpPr>
        <p:spPr>
          <a:xfrm rot="5400000">
            <a:off x="2133600" y="2743200"/>
            <a:ext cx="914400" cy="158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C68AA0C6-7EDF-4233-9165-D325F932536F}"/>
              </a:ext>
            </a:extLst>
          </p:cNvPr>
          <p:cNvSpPr>
            <a:spLocks noGrp="1"/>
          </p:cNvSpPr>
          <p:nvPr>
            <p:ph type="title"/>
          </p:nvPr>
        </p:nvSpPr>
        <p:spPr/>
        <p:txBody>
          <a:bodyPr/>
          <a:lstStyle/>
          <a:p>
            <a:r>
              <a:rPr lang="en-US" dirty="0"/>
              <a:t>BASIC TERMINOLOGY</a:t>
            </a:r>
            <a:br>
              <a:rPr lang="en-US" dirty="0"/>
            </a:br>
            <a:endParaRPr lang="en-US" dirty="0"/>
          </a:p>
        </p:txBody>
      </p:sp>
    </p:spTree>
    <p:extLst>
      <p:ext uri="{BB962C8B-B14F-4D97-AF65-F5344CB8AC3E}">
        <p14:creationId xmlns:p14="http://schemas.microsoft.com/office/powerpoint/2010/main" val="1979515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Chainage and Offset</a:t>
            </a:r>
          </a:p>
        </p:txBody>
      </p:sp>
      <p:sp>
        <p:nvSpPr>
          <p:cNvPr id="3" name="Content Placeholder 2"/>
          <p:cNvSpPr>
            <a:spLocks noGrp="1"/>
          </p:cNvSpPr>
          <p:nvPr>
            <p:ph idx="4294967295"/>
          </p:nvPr>
        </p:nvSpPr>
        <p:spPr>
          <a:xfrm>
            <a:off x="457082" y="970283"/>
            <a:ext cx="7283116" cy="1600200"/>
          </a:xfrm>
        </p:spPr>
        <p:txBody>
          <a:bodyPr>
            <a:noAutofit/>
          </a:bodyPr>
          <a:lstStyle/>
          <a:p>
            <a:r>
              <a:rPr lang="en-US" sz="1400" dirty="0">
                <a:solidFill>
                  <a:schemeClr val="tx1">
                    <a:lumMod val="65000"/>
                    <a:lumOff val="35000"/>
                  </a:schemeClr>
                </a:solidFill>
              </a:rPr>
              <a:t>‘</a:t>
            </a:r>
            <a:r>
              <a:rPr lang="en-US" sz="1400" dirty="0" err="1">
                <a:solidFill>
                  <a:schemeClr val="tx1">
                    <a:lumMod val="65000"/>
                    <a:lumOff val="35000"/>
                  </a:schemeClr>
                </a:solidFill>
              </a:rPr>
              <a:t>Chainage</a:t>
            </a:r>
            <a:r>
              <a:rPr lang="en-US" sz="1400" dirty="0">
                <a:solidFill>
                  <a:schemeClr val="tx1">
                    <a:lumMod val="65000"/>
                    <a:lumOff val="35000"/>
                  </a:schemeClr>
                </a:solidFill>
              </a:rPr>
              <a:t>’ is the distance along the centerline.</a:t>
            </a:r>
          </a:p>
          <a:p>
            <a:r>
              <a:rPr lang="en-US" sz="1400" dirty="0">
                <a:solidFill>
                  <a:schemeClr val="tx1">
                    <a:lumMod val="65000"/>
                    <a:lumOff val="35000"/>
                  </a:schemeClr>
                </a:solidFill>
              </a:rPr>
              <a:t>Usually expressed in engineering notation    (3240’ = 3+240 or 32+40).</a:t>
            </a:r>
          </a:p>
          <a:p>
            <a:r>
              <a:rPr lang="en-US" sz="1400" dirty="0">
                <a:solidFill>
                  <a:schemeClr val="tx1">
                    <a:lumMod val="65000"/>
                    <a:lumOff val="35000"/>
                  </a:schemeClr>
                </a:solidFill>
              </a:rPr>
              <a:t>Channel origins don’t always start at ‘0’.</a:t>
            </a:r>
          </a:p>
          <a:p>
            <a:r>
              <a:rPr lang="en-US" sz="1400" dirty="0">
                <a:solidFill>
                  <a:schemeClr val="tx1">
                    <a:lumMod val="65000"/>
                    <a:lumOff val="35000"/>
                  </a:schemeClr>
                </a:solidFill>
              </a:rPr>
              <a:t>‘Offset’ is normally positive to the right (looking towards increasing </a:t>
            </a:r>
            <a:r>
              <a:rPr lang="en-US" sz="1400" dirty="0" err="1">
                <a:solidFill>
                  <a:schemeClr val="tx1">
                    <a:lumMod val="65000"/>
                    <a:lumOff val="35000"/>
                  </a:schemeClr>
                </a:solidFill>
              </a:rPr>
              <a:t>chainage</a:t>
            </a:r>
            <a:r>
              <a:rPr lang="en-US" sz="1400" dirty="0">
                <a:solidFill>
                  <a:schemeClr val="tx1">
                    <a:lumMod val="65000"/>
                    <a:lumOff val="35000"/>
                  </a:schemeClr>
                </a:solidFill>
              </a:rPr>
              <a:t>).</a:t>
            </a:r>
          </a:p>
        </p:txBody>
      </p:sp>
      <p:grpSp>
        <p:nvGrpSpPr>
          <p:cNvPr id="6" name="Group 5">
            <a:extLst>
              <a:ext uri="{FF2B5EF4-FFF2-40B4-BE49-F238E27FC236}">
                <a16:creationId xmlns:a16="http://schemas.microsoft.com/office/drawing/2014/main" id="{E975F022-9D6D-46AE-92C1-DA5EDB7C0B7E}"/>
              </a:ext>
            </a:extLst>
          </p:cNvPr>
          <p:cNvGrpSpPr/>
          <p:nvPr/>
        </p:nvGrpSpPr>
        <p:grpSpPr>
          <a:xfrm>
            <a:off x="2656936" y="709560"/>
            <a:ext cx="9535064" cy="5295602"/>
            <a:chOff x="1524000" y="2373647"/>
            <a:chExt cx="8397626" cy="4461811"/>
          </a:xfrm>
        </p:grpSpPr>
        <p:pic>
          <p:nvPicPr>
            <p:cNvPr id="1026" name="Picture 2"/>
            <p:cNvPicPr>
              <a:picLocks noChangeAspect="1" noChangeArrowheads="1"/>
            </p:cNvPicPr>
            <p:nvPr/>
          </p:nvPicPr>
          <p:blipFill>
            <a:blip r:embed="rId3" cstate="print"/>
            <a:srcRect/>
            <a:stretch>
              <a:fillRect/>
            </a:stretch>
          </p:blipFill>
          <p:spPr bwMode="auto">
            <a:xfrm>
              <a:off x="1524000" y="3184652"/>
              <a:ext cx="8397626" cy="3650806"/>
            </a:xfrm>
            <a:prstGeom prst="rect">
              <a:avLst/>
            </a:prstGeom>
            <a:noFill/>
            <a:ln w="9525">
              <a:noFill/>
              <a:miter lim="800000"/>
              <a:headEnd/>
              <a:tailEnd/>
            </a:ln>
          </p:spPr>
        </p:pic>
        <p:sp>
          <p:nvSpPr>
            <p:cNvPr id="5" name="TextBox 4"/>
            <p:cNvSpPr txBox="1"/>
            <p:nvPr/>
          </p:nvSpPr>
          <p:spPr>
            <a:xfrm>
              <a:off x="7792262" y="2373647"/>
              <a:ext cx="2129364" cy="311181"/>
            </a:xfrm>
            <a:prstGeom prst="rect">
              <a:avLst/>
            </a:prstGeom>
            <a:noFill/>
          </p:spPr>
          <p:txBody>
            <a:bodyPr wrap="square" rtlCol="0">
              <a:spAutoFit/>
            </a:bodyPr>
            <a:lstStyle/>
            <a:p>
              <a:r>
                <a:rPr lang="en-US" b="1" dirty="0">
                  <a:solidFill>
                    <a:srgbClr val="FF0000"/>
                  </a:solidFill>
                </a:rPr>
                <a:t>Channel Origin</a:t>
              </a:r>
            </a:p>
          </p:txBody>
        </p:sp>
        <p:cxnSp>
          <p:nvCxnSpPr>
            <p:cNvPr id="7" name="Straight Arrow Connector 6"/>
            <p:cNvCxnSpPr/>
            <p:nvPr/>
          </p:nvCxnSpPr>
          <p:spPr>
            <a:xfrm flipH="1">
              <a:off x="9067799" y="2742882"/>
              <a:ext cx="228600" cy="15240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648199" y="4495482"/>
              <a:ext cx="76200" cy="533400"/>
            </a:xfrm>
            <a:prstGeom prst="straightConnector1">
              <a:avLst/>
            </a:prstGeom>
            <a:ln w="19050">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81399" y="4647882"/>
              <a:ext cx="990600" cy="369332"/>
            </a:xfrm>
            <a:prstGeom prst="rect">
              <a:avLst/>
            </a:prstGeom>
            <a:noFill/>
          </p:spPr>
          <p:txBody>
            <a:bodyPr wrap="square" rtlCol="0">
              <a:spAutoFit/>
            </a:bodyPr>
            <a:lstStyle/>
            <a:p>
              <a:pPr algn="r"/>
              <a:r>
                <a:rPr lang="en-US" b="1" dirty="0">
                  <a:solidFill>
                    <a:srgbClr val="0000FF"/>
                  </a:solidFill>
                </a:rPr>
                <a:t>Offset</a:t>
              </a:r>
            </a:p>
          </p:txBody>
        </p:sp>
        <p:cxnSp>
          <p:nvCxnSpPr>
            <p:cNvPr id="13" name="Straight Arrow Connector 12"/>
            <p:cNvCxnSpPr/>
            <p:nvPr/>
          </p:nvCxnSpPr>
          <p:spPr>
            <a:xfrm flipV="1">
              <a:off x="4952999" y="4495482"/>
              <a:ext cx="4038600" cy="609600"/>
            </a:xfrm>
            <a:prstGeom prst="straightConnector1">
              <a:avLst/>
            </a:prstGeom>
            <a:ln w="28575">
              <a:solidFill>
                <a:srgbClr val="0000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rot="21150249">
              <a:off x="6647738" y="4745661"/>
              <a:ext cx="1524000" cy="381000"/>
            </a:xfrm>
            <a:prstGeom prst="rect">
              <a:avLst/>
            </a:prstGeom>
            <a:noFill/>
          </p:spPr>
          <p:txBody>
            <a:bodyPr wrap="square" rtlCol="0">
              <a:spAutoFit/>
            </a:bodyPr>
            <a:lstStyle/>
            <a:p>
              <a:r>
                <a:rPr lang="en-US" b="1" dirty="0">
                  <a:solidFill>
                    <a:srgbClr val="0000FF"/>
                  </a:solidFill>
                </a:rPr>
                <a:t>Chainage</a:t>
              </a:r>
            </a:p>
          </p:txBody>
        </p:sp>
      </p:grpSp>
    </p:spTree>
    <p:extLst>
      <p:ext uri="{BB962C8B-B14F-4D97-AF65-F5344CB8AC3E}">
        <p14:creationId xmlns:p14="http://schemas.microsoft.com/office/powerpoint/2010/main" val="636783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Volumes by Sections</a:t>
            </a:r>
          </a:p>
        </p:txBody>
      </p:sp>
      <p:pic>
        <p:nvPicPr>
          <p:cNvPr id="3074" name="Picture 2" descr="C:\Temp\Section - Plan View.png"/>
          <p:cNvPicPr>
            <a:picLocks noChangeAspect="1" noChangeArrowheads="1"/>
          </p:cNvPicPr>
          <p:nvPr/>
        </p:nvPicPr>
        <p:blipFill>
          <a:blip r:embed="rId2" cstate="print"/>
          <a:srcRect/>
          <a:stretch>
            <a:fillRect/>
          </a:stretch>
        </p:blipFill>
        <p:spPr bwMode="auto">
          <a:xfrm>
            <a:off x="4930589" y="923026"/>
            <a:ext cx="7287385" cy="4655023"/>
          </a:xfrm>
          <a:prstGeom prst="rect">
            <a:avLst/>
          </a:prstGeom>
          <a:noFill/>
        </p:spPr>
      </p:pic>
      <p:sp>
        <p:nvSpPr>
          <p:cNvPr id="6" name="TextBox 5"/>
          <p:cNvSpPr txBox="1"/>
          <p:nvPr/>
        </p:nvSpPr>
        <p:spPr>
          <a:xfrm>
            <a:off x="457320" y="1323987"/>
            <a:ext cx="4649518" cy="3477875"/>
          </a:xfrm>
          <a:prstGeom prst="rect">
            <a:avLst/>
          </a:prstGeom>
          <a:noFill/>
        </p:spPr>
        <p:txBody>
          <a:bodyPr wrap="square" rtlCol="0">
            <a:spAutoFit/>
          </a:bodyPr>
          <a:lstStyle/>
          <a:p>
            <a:endParaRPr lang="en-US" sz="2000" dirty="0"/>
          </a:p>
          <a:p>
            <a:r>
              <a:rPr lang="en-US" sz="2000" dirty="0">
                <a:solidFill>
                  <a:schemeClr val="tx1">
                    <a:lumMod val="65000"/>
                    <a:lumOff val="35000"/>
                  </a:schemeClr>
                </a:solidFill>
              </a:rPr>
              <a:t>The </a:t>
            </a:r>
            <a:r>
              <a:rPr lang="en-US" sz="2000" b="1" dirty="0">
                <a:solidFill>
                  <a:schemeClr val="bg2"/>
                </a:solidFill>
              </a:rPr>
              <a:t>“centerline”</a:t>
            </a:r>
            <a:r>
              <a:rPr lang="en-US" sz="2000" dirty="0">
                <a:solidFill>
                  <a:schemeClr val="bg2"/>
                </a:solidFill>
              </a:rPr>
              <a:t> </a:t>
            </a:r>
            <a:r>
              <a:rPr lang="en-US" sz="2000" dirty="0">
                <a:solidFill>
                  <a:schemeClr val="tx1">
                    <a:lumMod val="65000"/>
                    <a:lumOff val="35000"/>
                  </a:schemeClr>
                </a:solidFill>
              </a:rPr>
              <a:t>is not always in the center of the channel.</a:t>
            </a:r>
          </a:p>
          <a:p>
            <a:endParaRPr lang="en-US" sz="2000" dirty="0">
              <a:solidFill>
                <a:schemeClr val="tx1">
                  <a:lumMod val="65000"/>
                  <a:lumOff val="35000"/>
                </a:schemeClr>
              </a:solidFill>
            </a:endParaRPr>
          </a:p>
          <a:p>
            <a:r>
              <a:rPr lang="en-US" sz="2000" dirty="0">
                <a:solidFill>
                  <a:schemeClr val="tx1">
                    <a:lumMod val="65000"/>
                    <a:lumOff val="35000"/>
                  </a:schemeClr>
                </a:solidFill>
              </a:rPr>
              <a:t>The left side slope and right-side slope do not have to be equal.</a:t>
            </a:r>
          </a:p>
          <a:p>
            <a:endParaRPr lang="en-US" sz="2000" dirty="0">
              <a:solidFill>
                <a:schemeClr val="tx1">
                  <a:lumMod val="65000"/>
                  <a:lumOff val="35000"/>
                </a:schemeClr>
              </a:solidFill>
            </a:endParaRPr>
          </a:p>
          <a:p>
            <a:r>
              <a:rPr lang="en-US" sz="2000" dirty="0">
                <a:solidFill>
                  <a:schemeClr val="tx1">
                    <a:lumMod val="65000"/>
                    <a:lumOff val="35000"/>
                  </a:schemeClr>
                </a:solidFill>
              </a:rPr>
              <a:t>The channel design depth, the channel overdepth, the left side slope, right side slope and channel width can all change as we progress along the channel.</a:t>
            </a:r>
          </a:p>
        </p:txBody>
      </p:sp>
      <p:sp>
        <p:nvSpPr>
          <p:cNvPr id="3" name="Rectangle 2"/>
          <p:cNvSpPr/>
          <p:nvPr/>
        </p:nvSpPr>
        <p:spPr>
          <a:xfrm>
            <a:off x="457320" y="1121063"/>
            <a:ext cx="6511664" cy="369332"/>
          </a:xfrm>
          <a:prstGeom prst="rect">
            <a:avLst/>
          </a:prstGeom>
        </p:spPr>
        <p:txBody>
          <a:bodyPr wrap="square">
            <a:spAutoFit/>
          </a:bodyPr>
          <a:lstStyle/>
          <a:p>
            <a:r>
              <a:rPr lang="en-US" b="1" dirty="0">
                <a:solidFill>
                  <a:schemeClr val="tx1">
                    <a:lumMod val="65000"/>
                    <a:lumOff val="35000"/>
                  </a:schemeClr>
                </a:solidFill>
              </a:rPr>
              <a:t>CROSS SECTIONS AND VOLUMES (CSV)</a:t>
            </a:r>
          </a:p>
        </p:txBody>
      </p:sp>
    </p:spTree>
    <p:extLst>
      <p:ext uri="{BB962C8B-B14F-4D97-AF65-F5344CB8AC3E}">
        <p14:creationId xmlns:p14="http://schemas.microsoft.com/office/powerpoint/2010/main" val="2752942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4994692" y="605158"/>
            <a:ext cx="7104719" cy="5430905"/>
            <a:chOff x="3795770" y="1572487"/>
            <a:chExt cx="5077534" cy="3943901"/>
          </a:xfrm>
        </p:grpSpPr>
        <p:grpSp>
          <p:nvGrpSpPr>
            <p:cNvPr id="4" name="Group 3"/>
            <p:cNvGrpSpPr/>
            <p:nvPr/>
          </p:nvGrpSpPr>
          <p:grpSpPr>
            <a:xfrm>
              <a:off x="3795770" y="1572487"/>
              <a:ext cx="5077534" cy="3943901"/>
              <a:chOff x="3643370" y="1066800"/>
              <a:chExt cx="5077534" cy="3943901"/>
            </a:xfrm>
          </p:grpSpPr>
          <p:pic>
            <p:nvPicPr>
              <p:cNvPr id="4099" name="Picture 3" descr="C:\Temp\Channel T Corner.png"/>
              <p:cNvPicPr>
                <a:picLocks noChangeAspect="1" noChangeArrowheads="1"/>
              </p:cNvPicPr>
              <p:nvPr/>
            </p:nvPicPr>
            <p:blipFill>
              <a:blip r:embed="rId2" cstate="print"/>
              <a:srcRect/>
              <a:stretch>
                <a:fillRect/>
              </a:stretch>
            </p:blipFill>
            <p:spPr bwMode="auto">
              <a:xfrm>
                <a:off x="3643370" y="1066800"/>
                <a:ext cx="5077534" cy="3943901"/>
              </a:xfrm>
              <a:prstGeom prst="rect">
                <a:avLst/>
              </a:prstGeom>
              <a:noFill/>
            </p:spPr>
          </p:pic>
          <p:cxnSp>
            <p:nvCxnSpPr>
              <p:cNvPr id="11" name="Straight Connector 10"/>
              <p:cNvCxnSpPr/>
              <p:nvPr/>
            </p:nvCxnSpPr>
            <p:spPr>
              <a:xfrm flipH="1">
                <a:off x="5105400" y="2362200"/>
                <a:ext cx="914400" cy="6858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105400" y="3048000"/>
                <a:ext cx="0" cy="18288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6019800" y="1524000"/>
                <a:ext cx="243840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458200" y="1524000"/>
                <a:ext cx="0" cy="33528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5091170" y="4876800"/>
                <a:ext cx="3352800"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072370" y="3200400"/>
                <a:ext cx="1295400" cy="1600438"/>
              </a:xfrm>
              <a:prstGeom prst="rect">
                <a:avLst/>
              </a:prstGeom>
              <a:noFill/>
            </p:spPr>
            <p:txBody>
              <a:bodyPr wrap="square" rtlCol="0">
                <a:spAutoFit/>
              </a:bodyPr>
              <a:lstStyle/>
              <a:p>
                <a:r>
                  <a:rPr lang="en-US" sz="1400" dirty="0">
                    <a:solidFill>
                      <a:srgbClr val="FF0000"/>
                    </a:solidFill>
                  </a:rPr>
                  <a:t>Use a Border file to sub-divide volumes around complex corners!</a:t>
                </a:r>
              </a:p>
            </p:txBody>
          </p:sp>
        </p:grpSp>
        <p:cxnSp>
          <p:nvCxnSpPr>
            <p:cNvPr id="10" name="Straight Connector 9"/>
            <p:cNvCxnSpPr/>
            <p:nvPr/>
          </p:nvCxnSpPr>
          <p:spPr>
            <a:xfrm>
              <a:off x="6172200" y="2029687"/>
              <a:ext cx="0" cy="8382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dirty="0"/>
              <a:t>Weird Chainage Examples</a:t>
            </a:r>
          </a:p>
        </p:txBody>
      </p:sp>
      <p:pic>
        <p:nvPicPr>
          <p:cNvPr id="4098" name="Picture 2" descr="C:\Temp\Channel ZigZags.png"/>
          <p:cNvPicPr>
            <a:picLocks noChangeAspect="1" noChangeArrowheads="1"/>
          </p:cNvPicPr>
          <p:nvPr/>
        </p:nvPicPr>
        <p:blipFill>
          <a:blip r:embed="rId3" cstate="print"/>
          <a:srcRect/>
          <a:stretch>
            <a:fillRect/>
          </a:stretch>
        </p:blipFill>
        <p:spPr bwMode="auto">
          <a:xfrm>
            <a:off x="709671" y="894629"/>
            <a:ext cx="2514600" cy="4879076"/>
          </a:xfrm>
          <a:prstGeom prst="rect">
            <a:avLst/>
          </a:prstGeom>
          <a:noFill/>
        </p:spPr>
      </p:pic>
      <p:sp>
        <p:nvSpPr>
          <p:cNvPr id="5" name="TextBox 4"/>
          <p:cNvSpPr txBox="1"/>
          <p:nvPr/>
        </p:nvSpPr>
        <p:spPr>
          <a:xfrm>
            <a:off x="2318795" y="4988384"/>
            <a:ext cx="4563225" cy="646331"/>
          </a:xfrm>
          <a:prstGeom prst="rect">
            <a:avLst/>
          </a:prstGeom>
          <a:noFill/>
        </p:spPr>
        <p:txBody>
          <a:bodyPr wrap="square" rtlCol="0">
            <a:spAutoFit/>
          </a:bodyPr>
          <a:lstStyle/>
          <a:p>
            <a:r>
              <a:rPr lang="en-US" b="1" dirty="0">
                <a:solidFill>
                  <a:schemeClr val="bg2"/>
                </a:solidFill>
              </a:rPr>
              <a:t>The channel suddenly shifts sideways, and the chainage is unchanged!</a:t>
            </a:r>
          </a:p>
        </p:txBody>
      </p:sp>
    </p:spTree>
    <p:extLst>
      <p:ext uri="{BB962C8B-B14F-4D97-AF65-F5344CB8AC3E}">
        <p14:creationId xmlns:p14="http://schemas.microsoft.com/office/powerpoint/2010/main" val="449466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Box Cut Templates</a:t>
            </a:r>
          </a:p>
        </p:txBody>
      </p:sp>
      <p:sp>
        <p:nvSpPr>
          <p:cNvPr id="3" name="Content Placeholder 2"/>
          <p:cNvSpPr>
            <a:spLocks noGrp="1"/>
          </p:cNvSpPr>
          <p:nvPr>
            <p:ph idx="4294967295"/>
          </p:nvPr>
        </p:nvSpPr>
        <p:spPr>
          <a:xfrm>
            <a:off x="457082" y="854794"/>
            <a:ext cx="11007424" cy="2039938"/>
          </a:xfrm>
        </p:spPr>
        <p:txBody>
          <a:bodyPr>
            <a:normAutofit/>
          </a:bodyPr>
          <a:lstStyle/>
          <a:p>
            <a:r>
              <a:rPr lang="en-US" sz="1600" dirty="0">
                <a:solidFill>
                  <a:schemeClr val="tx1">
                    <a:lumMod val="65000"/>
                    <a:lumOff val="35000"/>
                  </a:schemeClr>
                </a:solidFill>
              </a:rPr>
              <a:t>The Philadelphia Methods in CSV (CROSS SECTIONS AND VOLUMES) and TIN MODEL can switch between a standard template (with side slopes) and a ‘Box Cut’ template.</a:t>
            </a:r>
          </a:p>
          <a:p>
            <a:endParaRPr lang="en-US" sz="1600" dirty="0">
              <a:solidFill>
                <a:schemeClr val="tx1">
                  <a:lumMod val="65000"/>
                  <a:lumOff val="35000"/>
                </a:schemeClr>
              </a:solidFill>
            </a:endParaRPr>
          </a:p>
          <a:p>
            <a:pPr lvl="1">
              <a:buClr>
                <a:schemeClr val="tx1">
                  <a:lumMod val="65000"/>
                  <a:lumOff val="35000"/>
                </a:schemeClr>
              </a:buClr>
            </a:pPr>
            <a:r>
              <a:rPr lang="en-US" sz="1600" dirty="0">
                <a:solidFill>
                  <a:schemeClr val="tx1">
                    <a:lumMod val="65000"/>
                    <a:lumOff val="35000"/>
                  </a:schemeClr>
                </a:solidFill>
              </a:rPr>
              <a:t>The ‘toe points’ of the section are fixed</a:t>
            </a:r>
          </a:p>
          <a:p>
            <a:pPr lvl="1">
              <a:buClr>
                <a:schemeClr val="tx1">
                  <a:lumMod val="65000"/>
                  <a:lumOff val="35000"/>
                </a:schemeClr>
              </a:buClr>
            </a:pPr>
            <a:r>
              <a:rPr lang="en-US" sz="1600" dirty="0">
                <a:solidFill>
                  <a:schemeClr val="tx1">
                    <a:lumMod val="65000"/>
                    <a:lumOff val="35000"/>
                  </a:schemeClr>
                </a:solidFill>
              </a:rPr>
              <a:t>A separate Left and Right Extension can be applied outward from the toes</a:t>
            </a:r>
          </a:p>
        </p:txBody>
      </p:sp>
      <p:pic>
        <p:nvPicPr>
          <p:cNvPr id="2050" name="Picture 2" descr="C:\Temp\Section.png"/>
          <p:cNvPicPr>
            <a:picLocks noChangeAspect="1" noChangeArrowheads="1"/>
          </p:cNvPicPr>
          <p:nvPr/>
        </p:nvPicPr>
        <p:blipFill>
          <a:blip r:embed="rId2" cstate="print"/>
          <a:srcRect/>
          <a:stretch>
            <a:fillRect/>
          </a:stretch>
        </p:blipFill>
        <p:spPr bwMode="auto">
          <a:xfrm>
            <a:off x="2231343" y="2894732"/>
            <a:ext cx="7820800" cy="2743200"/>
          </a:xfrm>
          <a:prstGeom prst="rect">
            <a:avLst/>
          </a:prstGeom>
          <a:noFill/>
        </p:spPr>
      </p:pic>
      <p:grpSp>
        <p:nvGrpSpPr>
          <p:cNvPr id="6" name="Group 5">
            <a:extLst>
              <a:ext uri="{FF2B5EF4-FFF2-40B4-BE49-F238E27FC236}">
                <a16:creationId xmlns:a16="http://schemas.microsoft.com/office/drawing/2014/main" id="{0CFA6D12-23F6-4208-B8A7-BC2DA33D5479}"/>
              </a:ext>
            </a:extLst>
          </p:cNvPr>
          <p:cNvGrpSpPr/>
          <p:nvPr/>
        </p:nvGrpSpPr>
        <p:grpSpPr>
          <a:xfrm>
            <a:off x="2231343" y="2894732"/>
            <a:ext cx="7646895" cy="2743200"/>
            <a:chOff x="2231343" y="2894732"/>
            <a:chExt cx="7646895" cy="2743200"/>
          </a:xfrm>
        </p:grpSpPr>
        <p:pic>
          <p:nvPicPr>
            <p:cNvPr id="2051" name="Picture 3" descr="C:\Temp\Section - Box Cut.png"/>
            <p:cNvPicPr>
              <a:picLocks noChangeAspect="1" noChangeArrowheads="1"/>
            </p:cNvPicPr>
            <p:nvPr/>
          </p:nvPicPr>
          <p:blipFill>
            <a:blip r:embed="rId3" cstate="print"/>
            <a:srcRect/>
            <a:stretch>
              <a:fillRect/>
            </a:stretch>
          </p:blipFill>
          <p:spPr bwMode="auto">
            <a:xfrm>
              <a:off x="2231343" y="2894732"/>
              <a:ext cx="7646895" cy="2743200"/>
            </a:xfrm>
            <a:prstGeom prst="rect">
              <a:avLst/>
            </a:prstGeom>
            <a:noFill/>
          </p:spPr>
        </p:pic>
        <p:pic>
          <p:nvPicPr>
            <p:cNvPr id="5" name="Picture 4">
              <a:extLst>
                <a:ext uri="{FF2B5EF4-FFF2-40B4-BE49-F238E27FC236}">
                  <a16:creationId xmlns:a16="http://schemas.microsoft.com/office/drawing/2014/main" id="{807072F7-657D-4E46-ACE6-4133791E4B64}"/>
                </a:ext>
              </a:extLst>
            </p:cNvPr>
            <p:cNvPicPr>
              <a:picLocks noChangeAspect="1"/>
            </p:cNvPicPr>
            <p:nvPr/>
          </p:nvPicPr>
          <p:blipFill rotWithShape="1">
            <a:blip r:embed="rId4"/>
            <a:srcRect t="19290" b="-1"/>
            <a:stretch/>
          </p:blipFill>
          <p:spPr>
            <a:xfrm>
              <a:off x="2620532" y="5015884"/>
              <a:ext cx="647790" cy="169151"/>
            </a:xfrm>
            <a:prstGeom prst="rect">
              <a:avLst/>
            </a:prstGeom>
          </p:spPr>
        </p:pic>
      </p:grpSp>
    </p:spTree>
    <p:extLst>
      <p:ext uri="{BB962C8B-B14F-4D97-AF65-F5344CB8AC3E}">
        <p14:creationId xmlns:p14="http://schemas.microsoft.com/office/powerpoint/2010/main" val="1088271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Gaps and Incomplete Coverage</a:t>
            </a:r>
          </a:p>
        </p:txBody>
      </p:sp>
      <p:sp>
        <p:nvSpPr>
          <p:cNvPr id="9" name="Slide Number Placeholder 8"/>
          <p:cNvSpPr>
            <a:spLocks noGrp="1"/>
          </p:cNvSpPr>
          <p:nvPr>
            <p:ph type="sldNum" sz="quarter" idx="4294967295"/>
          </p:nvPr>
        </p:nvSpPr>
        <p:spPr/>
        <p:txBody>
          <a:bodyPr/>
          <a:lstStyle/>
          <a:p>
            <a:endParaRPr lang="en-US" dirty="0"/>
          </a:p>
          <a:p>
            <a:endParaRPr lang="en-US" dirty="0"/>
          </a:p>
        </p:txBody>
      </p:sp>
    </p:spTree>
    <p:extLst>
      <p:ext uri="{BB962C8B-B14F-4D97-AF65-F5344CB8AC3E}">
        <p14:creationId xmlns:p14="http://schemas.microsoft.com/office/powerpoint/2010/main" val="3660219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Gaps in Survey Data</a:t>
            </a:r>
          </a:p>
        </p:txBody>
      </p:sp>
      <p:sp>
        <p:nvSpPr>
          <p:cNvPr id="5" name="TextBox 4"/>
          <p:cNvSpPr txBox="1"/>
          <p:nvPr/>
        </p:nvSpPr>
        <p:spPr>
          <a:xfrm>
            <a:off x="1918716" y="849385"/>
            <a:ext cx="8354568" cy="2308324"/>
          </a:xfrm>
          <a:prstGeom prst="rect">
            <a:avLst/>
          </a:prstGeom>
          <a:noFill/>
        </p:spPr>
        <p:txBody>
          <a:bodyPr wrap="square" rtlCol="0">
            <a:spAutoFit/>
          </a:bodyPr>
          <a:lstStyle/>
          <a:p>
            <a:r>
              <a:rPr lang="en-US" dirty="0">
                <a:solidFill>
                  <a:schemeClr val="bg2"/>
                </a:solidFill>
              </a:rPr>
              <a:t>INTERNAL GAPS:  </a:t>
            </a:r>
            <a:r>
              <a:rPr lang="en-US" dirty="0">
                <a:solidFill>
                  <a:schemeClr val="tx1">
                    <a:lumMod val="65000"/>
                    <a:lumOff val="35000"/>
                  </a:schemeClr>
                </a:solidFill>
              </a:rPr>
              <a:t>CSV will ‘interpolate’ depth values across internal gaps.  It’s best that you check your data to see where they occur and how they will affect you.</a:t>
            </a:r>
          </a:p>
          <a:p>
            <a:endParaRPr lang="en-US" b="1" dirty="0">
              <a:solidFill>
                <a:schemeClr val="tx1">
                  <a:lumMod val="65000"/>
                  <a:lumOff val="35000"/>
                </a:schemeClr>
              </a:solidFill>
            </a:endParaRPr>
          </a:p>
          <a:p>
            <a:r>
              <a:rPr lang="en-US" b="1" dirty="0">
                <a:solidFill>
                  <a:schemeClr val="tx1">
                    <a:lumMod val="65000"/>
                    <a:lumOff val="35000"/>
                  </a:schemeClr>
                </a:solidFill>
              </a:rPr>
              <a:t>	</a:t>
            </a:r>
            <a:r>
              <a:rPr lang="en-US" b="1" dirty="0">
                <a:solidFill>
                  <a:srgbClr val="FF0000"/>
                </a:solidFill>
              </a:rPr>
              <a:t>Take extra caution with gaps that span the toe lines.</a:t>
            </a:r>
          </a:p>
          <a:p>
            <a:pPr lvl="1">
              <a:buFont typeface="Arial" pitchFamily="34" charset="0"/>
              <a:buChar char="•"/>
            </a:pPr>
            <a:endParaRPr lang="en-US" b="1" dirty="0">
              <a:solidFill>
                <a:srgbClr val="FFFF00"/>
              </a:solidFill>
            </a:endParaRPr>
          </a:p>
          <a:p>
            <a:r>
              <a:rPr lang="en-US" dirty="0">
                <a:solidFill>
                  <a:schemeClr val="bg2"/>
                </a:solidFill>
              </a:rPr>
              <a:t>EXTERNAL GAPS:  </a:t>
            </a:r>
            <a:r>
              <a:rPr lang="en-US" dirty="0"/>
              <a:t>CSV does not ‘extrapolate’ trends to create data.  The area computation stops where your data stops.</a:t>
            </a:r>
          </a:p>
        </p:txBody>
      </p:sp>
      <p:grpSp>
        <p:nvGrpSpPr>
          <p:cNvPr id="9" name="Group 8">
            <a:extLst>
              <a:ext uri="{FF2B5EF4-FFF2-40B4-BE49-F238E27FC236}">
                <a16:creationId xmlns:a16="http://schemas.microsoft.com/office/drawing/2014/main" id="{9E4F2890-A45E-4804-A01D-1C606C3C5BAC}"/>
              </a:ext>
            </a:extLst>
          </p:cNvPr>
          <p:cNvGrpSpPr/>
          <p:nvPr/>
        </p:nvGrpSpPr>
        <p:grpSpPr>
          <a:xfrm>
            <a:off x="1197094" y="3400423"/>
            <a:ext cx="10077631" cy="2431034"/>
            <a:chOff x="2146000" y="4007581"/>
            <a:chExt cx="7817573" cy="2396849"/>
          </a:xfrm>
        </p:grpSpPr>
        <p:pic>
          <p:nvPicPr>
            <p:cNvPr id="10242" name="Picture 2" descr="C:\Temp\Volume Course\HHH3.png"/>
            <p:cNvPicPr>
              <a:picLocks noChangeAspect="1" noChangeArrowheads="1"/>
            </p:cNvPicPr>
            <p:nvPr/>
          </p:nvPicPr>
          <p:blipFill>
            <a:blip r:embed="rId2" cstate="print"/>
            <a:srcRect/>
            <a:stretch>
              <a:fillRect/>
            </a:stretch>
          </p:blipFill>
          <p:spPr bwMode="auto">
            <a:xfrm>
              <a:off x="2146000" y="4007581"/>
              <a:ext cx="7817573" cy="2396849"/>
            </a:xfrm>
            <a:prstGeom prst="rect">
              <a:avLst/>
            </a:prstGeom>
            <a:noFill/>
          </p:spPr>
        </p:pic>
        <p:sp>
          <p:nvSpPr>
            <p:cNvPr id="6" name="TextBox 5"/>
            <p:cNvSpPr txBox="1"/>
            <p:nvPr/>
          </p:nvSpPr>
          <p:spPr>
            <a:xfrm>
              <a:off x="5117029" y="4616160"/>
              <a:ext cx="1056700" cy="369332"/>
            </a:xfrm>
            <a:prstGeom prst="rect">
              <a:avLst/>
            </a:prstGeom>
            <a:noFill/>
          </p:spPr>
          <p:txBody>
            <a:bodyPr wrap="none" rtlCol="0">
              <a:spAutoFit/>
            </a:bodyPr>
            <a:lstStyle/>
            <a:p>
              <a:r>
                <a:rPr lang="en-US" b="1" dirty="0">
                  <a:solidFill>
                    <a:srgbClr val="FF0000"/>
                  </a:solidFill>
                </a:rPr>
                <a:t>Danger!</a:t>
              </a:r>
            </a:p>
          </p:txBody>
        </p:sp>
      </p:grpSp>
    </p:spTree>
    <p:extLst>
      <p:ext uri="{BB962C8B-B14F-4D97-AF65-F5344CB8AC3E}">
        <p14:creationId xmlns:p14="http://schemas.microsoft.com/office/powerpoint/2010/main" val="540164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2"/>
          <p:cNvSpPr>
            <a:spLocks noGrp="1" noRot="1" noChangeArrowheads="1"/>
          </p:cNvSpPr>
          <p:nvPr>
            <p:ph type="title"/>
          </p:nvPr>
        </p:nvSpPr>
        <p:spPr/>
        <p:txBody>
          <a:bodyPr/>
          <a:lstStyle/>
          <a:p>
            <a:r>
              <a:rPr lang="en-US" dirty="0"/>
              <a:t>Incomplete Survey Data: Exterior Gaps</a:t>
            </a:r>
          </a:p>
        </p:txBody>
      </p:sp>
      <p:pic>
        <p:nvPicPr>
          <p:cNvPr id="15367" name="Picture 4" descr="VOL14"/>
          <p:cNvPicPr>
            <a:picLocks noChangeAspect="1" noChangeArrowheads="1"/>
          </p:cNvPicPr>
          <p:nvPr/>
        </p:nvPicPr>
        <p:blipFill>
          <a:blip r:embed="rId3" cstate="print"/>
          <a:srcRect/>
          <a:stretch>
            <a:fillRect/>
          </a:stretch>
        </p:blipFill>
        <p:spPr bwMode="auto">
          <a:xfrm>
            <a:off x="1597094" y="1850732"/>
            <a:ext cx="8997811" cy="4192340"/>
          </a:xfrm>
          <a:prstGeom prst="rect">
            <a:avLst/>
          </a:prstGeom>
          <a:noFill/>
          <a:ln w="9525">
            <a:noFill/>
            <a:miter lim="800000"/>
            <a:headEnd/>
            <a:tailEnd/>
          </a:ln>
        </p:spPr>
      </p:pic>
      <p:sp>
        <p:nvSpPr>
          <p:cNvPr id="5" name="Rectangle 4">
            <a:extLst>
              <a:ext uri="{FF2B5EF4-FFF2-40B4-BE49-F238E27FC236}">
                <a16:creationId xmlns:a16="http://schemas.microsoft.com/office/drawing/2014/main" id="{7F9C4662-FCB3-4BFC-9521-18251C5CEC6F}"/>
              </a:ext>
            </a:extLst>
          </p:cNvPr>
          <p:cNvSpPr/>
          <p:nvPr/>
        </p:nvSpPr>
        <p:spPr>
          <a:xfrm>
            <a:off x="2812212" y="904679"/>
            <a:ext cx="8057071" cy="1200329"/>
          </a:xfrm>
          <a:prstGeom prst="rect">
            <a:avLst/>
          </a:prstGeom>
        </p:spPr>
        <p:txBody>
          <a:bodyPr wrap="square">
            <a:spAutoFit/>
          </a:bodyPr>
          <a:lstStyle/>
          <a:p>
            <a:r>
              <a:rPr lang="en-US" dirty="0"/>
              <a:t>CSV does not create data or extrapolate trends on external gaps.</a:t>
            </a:r>
          </a:p>
          <a:p>
            <a:r>
              <a:rPr lang="en-US" dirty="0"/>
              <a:t>In the figure above:  V = L * (A1 + A2) / 2.</a:t>
            </a:r>
          </a:p>
          <a:p>
            <a:endParaRPr lang="en-US" dirty="0"/>
          </a:p>
          <a:p>
            <a:r>
              <a:rPr lang="en-US" dirty="0"/>
              <a:t>The resulting volume would be less than the actual amount.</a:t>
            </a:r>
          </a:p>
        </p:txBody>
      </p:sp>
    </p:spTree>
    <p:extLst>
      <p:ext uri="{BB962C8B-B14F-4D97-AF65-F5344CB8AC3E}">
        <p14:creationId xmlns:p14="http://schemas.microsoft.com/office/powerpoint/2010/main" val="122118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2"/>
          <p:cNvSpPr>
            <a:spLocks noGrp="1" noRot="1" noChangeArrowheads="1"/>
          </p:cNvSpPr>
          <p:nvPr>
            <p:ph type="title"/>
          </p:nvPr>
        </p:nvSpPr>
        <p:spPr/>
        <p:txBody>
          <a:bodyPr/>
          <a:lstStyle/>
          <a:p>
            <a:r>
              <a:rPr lang="en-US" dirty="0"/>
              <a:t>Incomplete Survey Data: Exterior Gaps</a:t>
            </a:r>
          </a:p>
        </p:txBody>
      </p:sp>
      <p:sp>
        <p:nvSpPr>
          <p:cNvPr id="8" name="Slide Number Placeholder 7"/>
          <p:cNvSpPr>
            <a:spLocks noGrp="1"/>
          </p:cNvSpPr>
          <p:nvPr>
            <p:ph type="sldNum" sz="quarter" idx="4294967295"/>
          </p:nvPr>
        </p:nvSpPr>
        <p:spPr/>
        <p:txBody>
          <a:bodyPr/>
          <a:lstStyle/>
          <a:p>
            <a:endParaRPr lang="en-US" dirty="0"/>
          </a:p>
          <a:p>
            <a:endParaRPr lang="en-US" dirty="0"/>
          </a:p>
        </p:txBody>
      </p:sp>
      <p:pic>
        <p:nvPicPr>
          <p:cNvPr id="16391" name="Picture 4" descr="VOL15"/>
          <p:cNvPicPr>
            <a:picLocks noChangeAspect="1" noChangeArrowheads="1"/>
          </p:cNvPicPr>
          <p:nvPr/>
        </p:nvPicPr>
        <p:blipFill>
          <a:blip r:embed="rId3" cstate="print"/>
          <a:srcRect/>
          <a:stretch>
            <a:fillRect/>
          </a:stretch>
        </p:blipFill>
        <p:spPr bwMode="auto">
          <a:xfrm>
            <a:off x="6544723" y="1099664"/>
            <a:ext cx="5181600" cy="3438525"/>
          </a:xfrm>
          <a:prstGeom prst="rect">
            <a:avLst/>
          </a:prstGeom>
          <a:noFill/>
          <a:ln w="9525">
            <a:solidFill>
              <a:schemeClr val="tx1">
                <a:lumMod val="50000"/>
                <a:lumOff val="50000"/>
              </a:schemeClr>
            </a:solidFill>
            <a:miter lim="800000"/>
            <a:headEnd/>
            <a:tailEnd/>
          </a:ln>
        </p:spPr>
      </p:pic>
      <p:sp>
        <p:nvSpPr>
          <p:cNvPr id="149509" name="Rectangle 5"/>
          <p:cNvSpPr>
            <a:spLocks noChangeArrowheads="1"/>
          </p:cNvSpPr>
          <p:nvPr/>
        </p:nvSpPr>
        <p:spPr bwMode="auto">
          <a:xfrm>
            <a:off x="457320" y="4587544"/>
            <a:ext cx="6469961" cy="1371600"/>
          </a:xfrm>
          <a:prstGeom prst="rect">
            <a:avLst/>
          </a:prstGeom>
          <a:noFill/>
          <a:ln w="9525">
            <a:noFill/>
            <a:miter lim="800000"/>
            <a:headEnd/>
            <a:tailEnd/>
          </a:ln>
          <a:effectLst/>
        </p:spPr>
        <p:txBody>
          <a:bodyPr/>
          <a:lstStyle/>
          <a:p>
            <a:pPr eaLnBrk="1" hangingPunct="1">
              <a:spcBef>
                <a:spcPct val="20000"/>
              </a:spcBef>
              <a:buClr>
                <a:schemeClr val="tx1">
                  <a:lumMod val="65000"/>
                  <a:lumOff val="35000"/>
                </a:schemeClr>
              </a:buClr>
              <a:buSzPct val="70000"/>
              <a:defRPr/>
            </a:pPr>
            <a:r>
              <a:rPr lang="en-US" sz="1600" dirty="0">
                <a:solidFill>
                  <a:schemeClr val="tx1">
                    <a:lumMod val="65000"/>
                    <a:lumOff val="35000"/>
                  </a:schemeClr>
                </a:solidFill>
              </a:rPr>
              <a:t>It might be more accurate to leave Line 3 out of the computation.</a:t>
            </a:r>
          </a:p>
          <a:p>
            <a:pPr marL="800100" lvl="1" indent="-342900" eaLnBrk="1" hangingPunct="1">
              <a:spcBef>
                <a:spcPct val="20000"/>
              </a:spcBef>
              <a:buClr>
                <a:schemeClr val="tx1">
                  <a:lumMod val="65000"/>
                  <a:lumOff val="35000"/>
                </a:schemeClr>
              </a:buClr>
              <a:buSzPct val="70000"/>
              <a:buFont typeface="Arial" panose="020B0604020202020204" pitchFamily="34" charset="0"/>
              <a:buChar char="•"/>
              <a:defRPr/>
            </a:pPr>
            <a:r>
              <a:rPr lang="en-US" sz="1600" dirty="0">
                <a:solidFill>
                  <a:schemeClr val="tx1">
                    <a:lumMod val="65000"/>
                    <a:lumOff val="35000"/>
                  </a:schemeClr>
                </a:solidFill>
              </a:rPr>
              <a:t>V</a:t>
            </a:r>
            <a:r>
              <a:rPr lang="en-US" sz="1600" baseline="-25000" dirty="0">
                <a:solidFill>
                  <a:schemeClr val="tx1">
                    <a:lumMod val="65000"/>
                    <a:lumOff val="35000"/>
                  </a:schemeClr>
                </a:solidFill>
              </a:rPr>
              <a:t>24</a:t>
            </a:r>
            <a:r>
              <a:rPr lang="en-US" sz="1600" dirty="0">
                <a:solidFill>
                  <a:schemeClr val="tx1">
                    <a:lumMod val="65000"/>
                    <a:lumOff val="35000"/>
                  </a:schemeClr>
                </a:solidFill>
              </a:rPr>
              <a:t> = 200 * (A</a:t>
            </a:r>
            <a:r>
              <a:rPr lang="en-US" sz="1600" baseline="-25000" dirty="0">
                <a:solidFill>
                  <a:schemeClr val="tx1">
                    <a:lumMod val="65000"/>
                    <a:lumOff val="35000"/>
                  </a:schemeClr>
                </a:solidFill>
              </a:rPr>
              <a:t>2</a:t>
            </a:r>
            <a:r>
              <a:rPr lang="en-US" sz="1600" dirty="0">
                <a:solidFill>
                  <a:schemeClr val="tx1">
                    <a:lumMod val="65000"/>
                    <a:lumOff val="35000"/>
                  </a:schemeClr>
                </a:solidFill>
              </a:rPr>
              <a:t>+A</a:t>
            </a:r>
            <a:r>
              <a:rPr lang="en-US" sz="1600" baseline="-25000" dirty="0">
                <a:solidFill>
                  <a:schemeClr val="tx1">
                    <a:lumMod val="65000"/>
                    <a:lumOff val="35000"/>
                  </a:schemeClr>
                </a:solidFill>
              </a:rPr>
              <a:t>4</a:t>
            </a:r>
            <a:r>
              <a:rPr lang="en-US" sz="1600" dirty="0">
                <a:solidFill>
                  <a:schemeClr val="tx1">
                    <a:lumMod val="65000"/>
                    <a:lumOff val="35000"/>
                  </a:schemeClr>
                </a:solidFill>
              </a:rPr>
              <a:t>) / 2</a:t>
            </a:r>
          </a:p>
          <a:p>
            <a:pPr marL="800100" lvl="1" indent="-342900" eaLnBrk="1" hangingPunct="1">
              <a:spcBef>
                <a:spcPct val="20000"/>
              </a:spcBef>
              <a:buClr>
                <a:schemeClr val="tx1">
                  <a:lumMod val="65000"/>
                  <a:lumOff val="35000"/>
                </a:schemeClr>
              </a:buClr>
              <a:buSzPct val="70000"/>
              <a:buFont typeface="Arial" panose="020B0604020202020204" pitchFamily="34" charset="0"/>
              <a:buChar char="•"/>
              <a:defRPr/>
            </a:pPr>
            <a:r>
              <a:rPr lang="en-US" sz="1600" dirty="0">
                <a:solidFill>
                  <a:schemeClr val="tx1">
                    <a:lumMod val="65000"/>
                    <a:lumOff val="35000"/>
                  </a:schemeClr>
                </a:solidFill>
              </a:rPr>
              <a:t>Better overall result if the sectional profiles are similar.</a:t>
            </a:r>
          </a:p>
        </p:txBody>
      </p:sp>
      <p:pic>
        <p:nvPicPr>
          <p:cNvPr id="149510" name="Picture 6" descr="VOL16"/>
          <p:cNvPicPr>
            <a:picLocks noChangeAspect="1" noChangeArrowheads="1"/>
          </p:cNvPicPr>
          <p:nvPr/>
        </p:nvPicPr>
        <p:blipFill>
          <a:blip r:embed="rId4" cstate="print"/>
          <a:srcRect/>
          <a:stretch>
            <a:fillRect/>
          </a:stretch>
        </p:blipFill>
        <p:spPr bwMode="auto">
          <a:xfrm>
            <a:off x="6557616" y="1099664"/>
            <a:ext cx="5181600" cy="3438525"/>
          </a:xfrm>
          <a:prstGeom prst="rect">
            <a:avLst/>
          </a:prstGeom>
          <a:noFill/>
          <a:ln w="9525">
            <a:solidFill>
              <a:schemeClr val="bg1">
                <a:lumMod val="95000"/>
              </a:schemeClr>
            </a:solidFill>
            <a:miter lim="800000"/>
            <a:headEnd/>
            <a:tailEnd/>
          </a:ln>
        </p:spPr>
      </p:pic>
      <p:sp>
        <p:nvSpPr>
          <p:cNvPr id="5" name="Rectangle 4">
            <a:extLst>
              <a:ext uri="{FF2B5EF4-FFF2-40B4-BE49-F238E27FC236}">
                <a16:creationId xmlns:a16="http://schemas.microsoft.com/office/drawing/2014/main" id="{8D48156E-925B-4AE9-B0B9-222777408097}"/>
              </a:ext>
            </a:extLst>
          </p:cNvPr>
          <p:cNvSpPr/>
          <p:nvPr/>
        </p:nvSpPr>
        <p:spPr>
          <a:xfrm>
            <a:off x="618741" y="1286348"/>
            <a:ext cx="5764562" cy="2585323"/>
          </a:xfrm>
          <a:prstGeom prst="rect">
            <a:avLst/>
          </a:prstGeom>
        </p:spPr>
        <p:txBody>
          <a:bodyPr wrap="square">
            <a:spAutoFit/>
          </a:bodyPr>
          <a:lstStyle/>
          <a:p>
            <a:r>
              <a:rPr lang="en-US" dirty="0">
                <a:solidFill>
                  <a:schemeClr val="tx1">
                    <a:lumMod val="50000"/>
                    <a:lumOff val="50000"/>
                  </a:schemeClr>
                </a:solidFill>
              </a:rPr>
              <a:t>Line 3 has incomplete survey data.</a:t>
            </a:r>
          </a:p>
          <a:p>
            <a:endParaRPr lang="en-US" dirty="0">
              <a:solidFill>
                <a:schemeClr val="tx1">
                  <a:lumMod val="50000"/>
                  <a:lumOff val="50000"/>
                </a:schemeClr>
              </a:solidFill>
            </a:endParaRPr>
          </a:p>
          <a:p>
            <a:r>
              <a:rPr lang="en-US" dirty="0">
                <a:solidFill>
                  <a:schemeClr val="tx1">
                    <a:lumMod val="50000"/>
                    <a:lumOff val="50000"/>
                  </a:schemeClr>
                </a:solidFill>
              </a:rPr>
              <a:t>CSV doesn’t care</a:t>
            </a:r>
          </a:p>
          <a:p>
            <a:endParaRPr lang="en-US" dirty="0">
              <a:solidFill>
                <a:schemeClr val="tx1">
                  <a:lumMod val="50000"/>
                  <a:lumOff val="50000"/>
                </a:schemeClr>
              </a:solidFill>
            </a:endParaRPr>
          </a:p>
          <a:p>
            <a:pPr lvl="1"/>
            <a:r>
              <a:rPr lang="en-US" dirty="0">
                <a:solidFill>
                  <a:schemeClr val="tx1">
                    <a:lumMod val="50000"/>
                    <a:lumOff val="50000"/>
                  </a:schemeClr>
                </a:solidFill>
              </a:rPr>
              <a:t>V23 = 100*(A2+A3)/2</a:t>
            </a:r>
          </a:p>
          <a:p>
            <a:pPr lvl="1"/>
            <a:r>
              <a:rPr lang="en-US" dirty="0">
                <a:solidFill>
                  <a:schemeClr val="tx1">
                    <a:lumMod val="50000"/>
                    <a:lumOff val="50000"/>
                  </a:schemeClr>
                </a:solidFill>
              </a:rPr>
              <a:t>V34 = 100*(A3+A4)/2</a:t>
            </a:r>
          </a:p>
          <a:p>
            <a:pPr lvl="1"/>
            <a:r>
              <a:rPr lang="en-US" dirty="0">
                <a:solidFill>
                  <a:schemeClr val="tx1">
                    <a:lumMod val="50000"/>
                    <a:lumOff val="50000"/>
                  </a:schemeClr>
                </a:solidFill>
              </a:rPr>
              <a:t>Since A3 is less than it should be, the volume quantity will also be less.</a:t>
            </a:r>
          </a:p>
          <a:p>
            <a:pPr lvl="1"/>
            <a:endParaRPr lang="en-US" dirty="0">
              <a:solidFill>
                <a:schemeClr val="tx1">
                  <a:lumMod val="50000"/>
                  <a:lumOff val="50000"/>
                </a:schemeClr>
              </a:solidFill>
            </a:endParaRPr>
          </a:p>
        </p:txBody>
      </p:sp>
    </p:spTree>
    <p:extLst>
      <p:ext uri="{BB962C8B-B14F-4D97-AF65-F5344CB8AC3E}">
        <p14:creationId xmlns:p14="http://schemas.microsoft.com/office/powerpoint/2010/main" val="416132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95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9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Checking for Gaps in Data</a:t>
            </a:r>
          </a:p>
        </p:txBody>
      </p:sp>
      <p:grpSp>
        <p:nvGrpSpPr>
          <p:cNvPr id="4" name="Group 3"/>
          <p:cNvGrpSpPr/>
          <p:nvPr/>
        </p:nvGrpSpPr>
        <p:grpSpPr>
          <a:xfrm>
            <a:off x="5220778" y="2277147"/>
            <a:ext cx="4991100" cy="3476625"/>
            <a:chOff x="3205875" y="2743200"/>
            <a:chExt cx="5938125" cy="4114800"/>
          </a:xfrm>
        </p:grpSpPr>
        <p:pic>
          <p:nvPicPr>
            <p:cNvPr id="8194" name="Picture 2" descr="C:\Temp\Volume Course\Graph Options.png"/>
            <p:cNvPicPr>
              <a:picLocks noChangeAspect="1" noChangeArrowheads="1"/>
            </p:cNvPicPr>
            <p:nvPr/>
          </p:nvPicPr>
          <p:blipFill>
            <a:blip r:embed="rId2" cstate="print"/>
            <a:srcRect/>
            <a:stretch>
              <a:fillRect/>
            </a:stretch>
          </p:blipFill>
          <p:spPr bwMode="auto">
            <a:xfrm>
              <a:off x="3205875" y="2743200"/>
              <a:ext cx="5938125" cy="4114800"/>
            </a:xfrm>
            <a:prstGeom prst="rect">
              <a:avLst/>
            </a:prstGeom>
            <a:noFill/>
          </p:spPr>
        </p:pic>
        <p:sp>
          <p:nvSpPr>
            <p:cNvPr id="5" name="Rectangle 4"/>
            <p:cNvSpPr/>
            <p:nvPr/>
          </p:nvSpPr>
          <p:spPr>
            <a:xfrm>
              <a:off x="3276600" y="5257800"/>
              <a:ext cx="2133600" cy="7620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195" name="Picture 3" descr="C:\Temp\Volume Course\DataGaps.png"/>
          <p:cNvPicPr>
            <a:picLocks noChangeAspect="1" noChangeArrowheads="1"/>
          </p:cNvPicPr>
          <p:nvPr/>
        </p:nvPicPr>
        <p:blipFill>
          <a:blip r:embed="rId3" cstate="print"/>
          <a:srcRect/>
          <a:stretch>
            <a:fillRect/>
          </a:stretch>
        </p:blipFill>
        <p:spPr bwMode="auto">
          <a:xfrm>
            <a:off x="2153728" y="3001576"/>
            <a:ext cx="3947922" cy="1336945"/>
          </a:xfrm>
          <a:prstGeom prst="rect">
            <a:avLst/>
          </a:prstGeom>
          <a:noFill/>
        </p:spPr>
      </p:pic>
      <p:sp>
        <p:nvSpPr>
          <p:cNvPr id="7" name="TextBox 6"/>
          <p:cNvSpPr txBox="1"/>
          <p:nvPr/>
        </p:nvSpPr>
        <p:spPr>
          <a:xfrm>
            <a:off x="2153728" y="2541051"/>
            <a:ext cx="3176778" cy="369332"/>
          </a:xfrm>
          <a:prstGeom prst="rect">
            <a:avLst/>
          </a:prstGeom>
          <a:noFill/>
        </p:spPr>
        <p:txBody>
          <a:bodyPr wrap="square" rtlCol="0">
            <a:spAutoFit/>
          </a:bodyPr>
          <a:lstStyle/>
          <a:p>
            <a:r>
              <a:rPr lang="en-US" dirty="0">
                <a:solidFill>
                  <a:schemeClr val="tx1">
                    <a:lumMod val="65000"/>
                    <a:lumOff val="35000"/>
                  </a:schemeClr>
                </a:solidFill>
              </a:rPr>
              <a:t>Graph Options – Data tab</a:t>
            </a:r>
          </a:p>
        </p:txBody>
      </p:sp>
      <p:sp>
        <p:nvSpPr>
          <p:cNvPr id="11" name="Rectangle 10">
            <a:extLst>
              <a:ext uri="{FF2B5EF4-FFF2-40B4-BE49-F238E27FC236}">
                <a16:creationId xmlns:a16="http://schemas.microsoft.com/office/drawing/2014/main" id="{E82E2AA2-120C-421C-9A5B-BB91C6DE52FE}"/>
              </a:ext>
            </a:extLst>
          </p:cNvPr>
          <p:cNvSpPr/>
          <p:nvPr/>
        </p:nvSpPr>
        <p:spPr>
          <a:xfrm>
            <a:off x="616480" y="978361"/>
            <a:ext cx="9046234" cy="646331"/>
          </a:xfrm>
          <a:prstGeom prst="rect">
            <a:avLst/>
          </a:prstGeom>
        </p:spPr>
        <p:txBody>
          <a:bodyPr wrap="square">
            <a:spAutoFit/>
          </a:bodyPr>
          <a:lstStyle/>
          <a:p>
            <a:r>
              <a:rPr lang="en-US" dirty="0"/>
              <a:t>Probably your best course of action is to check your files for any external data gaps and then decide on how to proceed.</a:t>
            </a:r>
          </a:p>
        </p:txBody>
      </p:sp>
    </p:spTree>
    <p:extLst>
      <p:ext uri="{BB962C8B-B14F-4D97-AF65-F5344CB8AC3E}">
        <p14:creationId xmlns:p14="http://schemas.microsoft.com/office/powerpoint/2010/main" val="330442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External Gap Handling in </a:t>
            </a:r>
            <a:r>
              <a:rPr lang="en-US" dirty="0" err="1"/>
              <a:t>PostDredge</a:t>
            </a:r>
            <a:endParaRPr lang="en-US" dirty="0"/>
          </a:p>
        </p:txBody>
      </p:sp>
      <p:pic>
        <p:nvPicPr>
          <p:cNvPr id="5122" name="Picture 2" descr="C:\Temp\Volume Course\GGG5.png"/>
          <p:cNvPicPr>
            <a:picLocks noGrp="1" noChangeAspect="1" noChangeArrowheads="1"/>
          </p:cNvPicPr>
          <p:nvPr>
            <p:ph idx="4294967295"/>
          </p:nvPr>
        </p:nvPicPr>
        <p:blipFill>
          <a:blip r:embed="rId3" cstate="print"/>
          <a:srcRect/>
          <a:stretch>
            <a:fillRect/>
          </a:stretch>
        </p:blipFill>
        <p:spPr bwMode="auto">
          <a:xfrm>
            <a:off x="1487487" y="1571605"/>
            <a:ext cx="9217025" cy="1981200"/>
          </a:xfrm>
          <a:prstGeom prst="rect">
            <a:avLst/>
          </a:prstGeom>
          <a:noFill/>
        </p:spPr>
      </p:pic>
      <p:sp>
        <p:nvSpPr>
          <p:cNvPr id="7" name="Slide Number Placeholder 6"/>
          <p:cNvSpPr>
            <a:spLocks noGrp="1"/>
          </p:cNvSpPr>
          <p:nvPr>
            <p:ph type="sldNum" sz="quarter" idx="4294967295"/>
          </p:nvPr>
        </p:nvSpPr>
        <p:spPr/>
        <p:txBody>
          <a:bodyPr/>
          <a:lstStyle/>
          <a:p>
            <a:endParaRPr lang="en-US" dirty="0"/>
          </a:p>
          <a:p>
            <a:endParaRPr lang="en-US" dirty="0"/>
          </a:p>
        </p:txBody>
      </p:sp>
      <p:sp>
        <p:nvSpPr>
          <p:cNvPr id="5" name="TextBox 4"/>
          <p:cNvSpPr txBox="1"/>
          <p:nvPr/>
        </p:nvSpPr>
        <p:spPr>
          <a:xfrm>
            <a:off x="1943099" y="3620883"/>
            <a:ext cx="8305800" cy="1477328"/>
          </a:xfrm>
          <a:prstGeom prst="rect">
            <a:avLst/>
          </a:prstGeom>
          <a:noFill/>
          <a:ln>
            <a:noFill/>
          </a:ln>
        </p:spPr>
        <p:txBody>
          <a:bodyPr wrap="square" rtlCol="0">
            <a:spAutoFit/>
          </a:bodyPr>
          <a:lstStyle/>
          <a:p>
            <a:r>
              <a:rPr lang="en-US" dirty="0">
                <a:solidFill>
                  <a:schemeClr val="tx1">
                    <a:lumMod val="65000"/>
                    <a:lumOff val="35000"/>
                  </a:schemeClr>
                </a:solidFill>
              </a:rPr>
              <a:t>This is the ‘default’ setting and better than the other.  However, it is not perfect.  </a:t>
            </a:r>
          </a:p>
          <a:p>
            <a:endParaRPr lang="en-US" dirty="0">
              <a:solidFill>
                <a:schemeClr val="tx1">
                  <a:lumMod val="65000"/>
                  <a:lumOff val="35000"/>
                </a:schemeClr>
              </a:solidFill>
            </a:endParaRPr>
          </a:p>
          <a:p>
            <a:r>
              <a:rPr lang="en-US" dirty="0">
                <a:solidFill>
                  <a:schemeClr val="tx1">
                    <a:lumMod val="65000"/>
                    <a:lumOff val="35000"/>
                  </a:schemeClr>
                </a:solidFill>
              </a:rPr>
              <a:t>Areas where I have coverage in both surveys :  			</a:t>
            </a:r>
            <a:r>
              <a:rPr lang="en-US" dirty="0">
                <a:solidFill>
                  <a:schemeClr val="bg2"/>
                </a:solidFill>
              </a:rPr>
              <a:t>Computed</a:t>
            </a:r>
          </a:p>
          <a:p>
            <a:r>
              <a:rPr lang="en-US" dirty="0">
                <a:solidFill>
                  <a:schemeClr val="tx1">
                    <a:lumMod val="65000"/>
                    <a:lumOff val="35000"/>
                  </a:schemeClr>
                </a:solidFill>
              </a:rPr>
              <a:t>Areas where I only have coverage in the Before Survey :  	</a:t>
            </a:r>
            <a:r>
              <a:rPr lang="en-US" dirty="0">
                <a:solidFill>
                  <a:srgbClr val="FF0000"/>
                </a:solidFill>
              </a:rPr>
              <a:t>Ignored</a:t>
            </a:r>
          </a:p>
          <a:p>
            <a:r>
              <a:rPr lang="en-US" dirty="0">
                <a:solidFill>
                  <a:schemeClr val="tx1">
                    <a:lumMod val="65000"/>
                    <a:lumOff val="35000"/>
                  </a:schemeClr>
                </a:solidFill>
              </a:rPr>
              <a:t>Areas where I only have coverage in the After Survey :  	</a:t>
            </a:r>
            <a:r>
              <a:rPr lang="en-US" dirty="0">
                <a:solidFill>
                  <a:srgbClr val="FF0000"/>
                </a:solidFill>
              </a:rPr>
              <a:t>Ignored</a:t>
            </a:r>
          </a:p>
        </p:txBody>
      </p:sp>
    </p:spTree>
    <p:extLst>
      <p:ext uri="{BB962C8B-B14F-4D97-AF65-F5344CB8AC3E}">
        <p14:creationId xmlns:p14="http://schemas.microsoft.com/office/powerpoint/2010/main" val="482126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dirty="0"/>
              <a:t>How about we calculate the material separately for each profile and then take the difference?</a:t>
            </a:r>
          </a:p>
        </p:txBody>
      </p:sp>
      <p:pic>
        <p:nvPicPr>
          <p:cNvPr id="7170" name="Picture 2" descr="C:\Temp\Volume Course\GGG9.png"/>
          <p:cNvPicPr>
            <a:picLocks noChangeAspect="1" noChangeArrowheads="1"/>
          </p:cNvPicPr>
          <p:nvPr/>
        </p:nvPicPr>
        <p:blipFill>
          <a:blip r:embed="rId2" cstate="print"/>
          <a:srcRect/>
          <a:stretch>
            <a:fillRect/>
          </a:stretch>
        </p:blipFill>
        <p:spPr bwMode="auto">
          <a:xfrm>
            <a:off x="1524000" y="1487926"/>
            <a:ext cx="9144000" cy="2448699"/>
          </a:xfrm>
          <a:prstGeom prst="rect">
            <a:avLst/>
          </a:prstGeom>
          <a:noFill/>
        </p:spPr>
      </p:pic>
      <p:sp>
        <p:nvSpPr>
          <p:cNvPr id="5" name="TextBox 4"/>
          <p:cNvSpPr txBox="1"/>
          <p:nvPr/>
        </p:nvSpPr>
        <p:spPr>
          <a:xfrm>
            <a:off x="1883129" y="3936625"/>
            <a:ext cx="8305800" cy="1477328"/>
          </a:xfrm>
          <a:prstGeom prst="rect">
            <a:avLst/>
          </a:prstGeom>
          <a:noFill/>
          <a:ln>
            <a:solidFill>
              <a:schemeClr val="tx1"/>
            </a:solidFill>
          </a:ln>
        </p:spPr>
        <p:txBody>
          <a:bodyPr wrap="square" rtlCol="0">
            <a:spAutoFit/>
          </a:bodyPr>
          <a:lstStyle/>
          <a:p>
            <a:r>
              <a:rPr lang="en-US" dirty="0">
                <a:solidFill>
                  <a:schemeClr val="tx1">
                    <a:lumMod val="65000"/>
                    <a:lumOff val="35000"/>
                  </a:schemeClr>
                </a:solidFill>
              </a:rPr>
              <a:t>Not a good idea.</a:t>
            </a:r>
          </a:p>
          <a:p>
            <a:endParaRPr lang="en-US" dirty="0">
              <a:solidFill>
                <a:schemeClr val="tx1">
                  <a:lumMod val="65000"/>
                  <a:lumOff val="35000"/>
                </a:schemeClr>
              </a:solidFill>
            </a:endParaRPr>
          </a:p>
          <a:p>
            <a:r>
              <a:rPr lang="en-US" dirty="0">
                <a:solidFill>
                  <a:schemeClr val="tx1">
                    <a:lumMod val="65000"/>
                    <a:lumOff val="35000"/>
                  </a:schemeClr>
                </a:solidFill>
              </a:rPr>
              <a:t>Areas where I have coverage in both surveys:  			</a:t>
            </a:r>
            <a:r>
              <a:rPr lang="en-US" dirty="0">
                <a:solidFill>
                  <a:schemeClr val="bg2"/>
                </a:solidFill>
              </a:rPr>
              <a:t>Computed</a:t>
            </a:r>
          </a:p>
          <a:p>
            <a:r>
              <a:rPr lang="en-US" dirty="0">
                <a:solidFill>
                  <a:schemeClr val="tx1">
                    <a:lumMod val="65000"/>
                    <a:lumOff val="35000"/>
                  </a:schemeClr>
                </a:solidFill>
              </a:rPr>
              <a:t>Areas where I only have coverage in the Before Survey:  	</a:t>
            </a:r>
            <a:r>
              <a:rPr lang="en-US" dirty="0">
                <a:solidFill>
                  <a:schemeClr val="bg2"/>
                </a:solidFill>
              </a:rPr>
              <a:t>Treated as removed</a:t>
            </a:r>
            <a:endParaRPr lang="en-US" dirty="0">
              <a:solidFill>
                <a:schemeClr val="tx1">
                  <a:lumMod val="65000"/>
                  <a:lumOff val="35000"/>
                </a:schemeClr>
              </a:solidFill>
            </a:endParaRPr>
          </a:p>
          <a:p>
            <a:r>
              <a:rPr lang="en-US" dirty="0">
                <a:solidFill>
                  <a:schemeClr val="tx1">
                    <a:lumMod val="65000"/>
                    <a:lumOff val="35000"/>
                  </a:schemeClr>
                </a:solidFill>
              </a:rPr>
              <a:t>Areas where I only have coverage in the After Survey:  	</a:t>
            </a:r>
            <a:r>
              <a:rPr lang="en-US" dirty="0">
                <a:solidFill>
                  <a:schemeClr val="bg2"/>
                </a:solidFill>
              </a:rPr>
              <a:t>Treated as infill</a:t>
            </a:r>
            <a:endParaRPr lang="en-US" dirty="0">
              <a:solidFill>
                <a:schemeClr val="tx1">
                  <a:lumMod val="65000"/>
                  <a:lumOff val="35000"/>
                </a:schemeClr>
              </a:solidFill>
            </a:endParaRPr>
          </a:p>
        </p:txBody>
      </p:sp>
    </p:spTree>
    <p:extLst>
      <p:ext uri="{BB962C8B-B14F-4D97-AF65-F5344CB8AC3E}">
        <p14:creationId xmlns:p14="http://schemas.microsoft.com/office/powerpoint/2010/main" val="38589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320" y="2941984"/>
            <a:ext cx="8833329" cy="2743200"/>
          </a:xfrm>
        </p:spPr>
        <p:txBody>
          <a:bodyPr/>
          <a:lstStyle/>
          <a:p>
            <a:r>
              <a:rPr lang="en-US" dirty="0"/>
              <a:t>Contour vs Non-Contour Volumes</a:t>
            </a:r>
          </a:p>
        </p:txBody>
      </p:sp>
      <p:sp>
        <p:nvSpPr>
          <p:cNvPr id="4" name="Slide Number Placeholder 3"/>
          <p:cNvSpPr>
            <a:spLocks noGrp="1"/>
          </p:cNvSpPr>
          <p:nvPr>
            <p:ph type="sldNum" sz="quarter" idx="4294967295"/>
          </p:nvPr>
        </p:nvSpPr>
        <p:spPr/>
        <p:txBody>
          <a:bodyPr/>
          <a:lstStyle/>
          <a:p>
            <a:endParaRPr lang="en-US" dirty="0"/>
          </a:p>
          <a:p>
            <a:endParaRPr lang="en-US" dirty="0"/>
          </a:p>
        </p:txBody>
      </p:sp>
    </p:spTree>
    <p:extLst>
      <p:ext uri="{BB962C8B-B14F-4D97-AF65-F5344CB8AC3E}">
        <p14:creationId xmlns:p14="http://schemas.microsoft.com/office/powerpoint/2010/main" val="2420241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Rectangle 2"/>
          <p:cNvSpPr>
            <a:spLocks noGrp="1" noRot="1" noChangeArrowheads="1"/>
          </p:cNvSpPr>
          <p:nvPr>
            <p:ph type="title"/>
          </p:nvPr>
        </p:nvSpPr>
        <p:spPr/>
        <p:txBody>
          <a:bodyPr/>
          <a:lstStyle/>
          <a:p>
            <a:r>
              <a:rPr lang="en-US" dirty="0"/>
              <a:t>Contour vs. Non-Contour</a:t>
            </a:r>
            <a:br>
              <a:rPr lang="en-US" dirty="0"/>
            </a:br>
            <a:r>
              <a:rPr lang="en-US" dirty="0"/>
              <a:t>Philadelphia Methods</a:t>
            </a:r>
          </a:p>
        </p:txBody>
      </p:sp>
      <p:grpSp>
        <p:nvGrpSpPr>
          <p:cNvPr id="5" name="Group 4">
            <a:extLst>
              <a:ext uri="{FF2B5EF4-FFF2-40B4-BE49-F238E27FC236}">
                <a16:creationId xmlns:a16="http://schemas.microsoft.com/office/drawing/2014/main" id="{EAA6DB02-FA09-41C9-B61C-DD033184AF2E}"/>
              </a:ext>
            </a:extLst>
          </p:cNvPr>
          <p:cNvGrpSpPr/>
          <p:nvPr/>
        </p:nvGrpSpPr>
        <p:grpSpPr>
          <a:xfrm>
            <a:off x="7785513" y="605158"/>
            <a:ext cx="3363985" cy="5105064"/>
            <a:chOff x="6758970" y="1181298"/>
            <a:chExt cx="3363985" cy="5105064"/>
          </a:xfrm>
        </p:grpSpPr>
        <p:pic>
          <p:nvPicPr>
            <p:cNvPr id="12290" name="Picture 2"/>
            <p:cNvPicPr>
              <a:picLocks noChangeAspect="1" noChangeArrowheads="1"/>
            </p:cNvPicPr>
            <p:nvPr/>
          </p:nvPicPr>
          <p:blipFill>
            <a:blip r:embed="rId3" cstate="print"/>
            <a:srcRect/>
            <a:stretch>
              <a:fillRect/>
            </a:stretch>
          </p:blipFill>
          <p:spPr bwMode="auto">
            <a:xfrm>
              <a:off x="6758970" y="1181298"/>
              <a:ext cx="3363985" cy="5105064"/>
            </a:xfrm>
            <a:prstGeom prst="rect">
              <a:avLst/>
            </a:prstGeom>
            <a:noFill/>
            <a:ln w="9525">
              <a:noFill/>
              <a:miter lim="800000"/>
              <a:headEnd/>
              <a:tailEnd/>
            </a:ln>
          </p:spPr>
        </p:pic>
        <p:sp>
          <p:nvSpPr>
            <p:cNvPr id="173061" name="Rectangle 5"/>
            <p:cNvSpPr>
              <a:spLocks noChangeArrowheads="1"/>
            </p:cNvSpPr>
            <p:nvPr/>
          </p:nvSpPr>
          <p:spPr bwMode="auto">
            <a:xfrm>
              <a:off x="6988816" y="4590176"/>
              <a:ext cx="2438400" cy="533400"/>
            </a:xfrm>
            <a:prstGeom prst="rect">
              <a:avLst/>
            </a:prstGeom>
            <a:noFill/>
            <a:ln w="28575">
              <a:solidFill>
                <a:srgbClr val="FF0000"/>
              </a:solidFill>
              <a:miter lim="800000"/>
              <a:headEnd/>
              <a:tailEnd/>
            </a:ln>
          </p:spPr>
          <p:txBody>
            <a:bodyPr wrap="none" anchor="ctr"/>
            <a:lstStyle/>
            <a:p>
              <a:endParaRPr lang="en-US"/>
            </a:p>
          </p:txBody>
        </p:sp>
      </p:grpSp>
      <p:sp>
        <p:nvSpPr>
          <p:cNvPr id="4" name="Rectangle 3">
            <a:extLst>
              <a:ext uri="{FF2B5EF4-FFF2-40B4-BE49-F238E27FC236}">
                <a16:creationId xmlns:a16="http://schemas.microsoft.com/office/drawing/2014/main" id="{02955579-D61A-4115-B313-C5C076D8D823}"/>
              </a:ext>
            </a:extLst>
          </p:cNvPr>
          <p:cNvSpPr/>
          <p:nvPr/>
        </p:nvSpPr>
        <p:spPr>
          <a:xfrm>
            <a:off x="576020" y="2073896"/>
            <a:ext cx="7090793" cy="2308324"/>
          </a:xfrm>
          <a:prstGeom prst="rect">
            <a:avLst/>
          </a:prstGeom>
        </p:spPr>
        <p:txBody>
          <a:bodyPr wrap="square">
            <a:spAutoFit/>
          </a:bodyPr>
          <a:lstStyle/>
          <a:p>
            <a:r>
              <a:rPr lang="en-US" dirty="0">
                <a:solidFill>
                  <a:schemeClr val="tx1">
                    <a:lumMod val="50000"/>
                    <a:lumOff val="50000"/>
                  </a:schemeClr>
                </a:solidFill>
              </a:rPr>
              <a:t>Contour:  Includes </a:t>
            </a:r>
            <a:r>
              <a:rPr lang="en-US" dirty="0" err="1">
                <a:solidFill>
                  <a:schemeClr val="tx1">
                    <a:lumMod val="50000"/>
                    <a:lumOff val="50000"/>
                  </a:schemeClr>
                </a:solidFill>
              </a:rPr>
              <a:t>overdepth</a:t>
            </a:r>
            <a:r>
              <a:rPr lang="en-US" dirty="0">
                <a:solidFill>
                  <a:schemeClr val="tx1">
                    <a:lumMod val="50000"/>
                    <a:lumOff val="50000"/>
                  </a:schemeClr>
                </a:solidFill>
              </a:rPr>
              <a:t> material only where the bottom is shallower than the channel design.</a:t>
            </a:r>
          </a:p>
          <a:p>
            <a:pPr lvl="1"/>
            <a:r>
              <a:rPr lang="en-US" dirty="0">
                <a:solidFill>
                  <a:schemeClr val="tx1">
                    <a:lumMod val="50000"/>
                    <a:lumOff val="50000"/>
                  </a:schemeClr>
                </a:solidFill>
              </a:rPr>
              <a:t>Referred to as ‘Smart’ option in Standard HYPACK Method and ‘V2P’ in AEA Methods.</a:t>
            </a:r>
          </a:p>
          <a:p>
            <a:endParaRPr lang="en-US" dirty="0">
              <a:solidFill>
                <a:schemeClr val="tx1">
                  <a:lumMod val="50000"/>
                  <a:lumOff val="50000"/>
                </a:schemeClr>
              </a:solidFill>
            </a:endParaRPr>
          </a:p>
          <a:p>
            <a:r>
              <a:rPr lang="en-US" dirty="0">
                <a:solidFill>
                  <a:schemeClr val="tx1">
                    <a:lumMod val="50000"/>
                    <a:lumOff val="50000"/>
                  </a:schemeClr>
                </a:solidFill>
              </a:rPr>
              <a:t>Non-Contour:  Includes all </a:t>
            </a:r>
            <a:r>
              <a:rPr lang="en-US" dirty="0" err="1">
                <a:solidFill>
                  <a:schemeClr val="tx1">
                    <a:lumMod val="50000"/>
                    <a:lumOff val="50000"/>
                  </a:schemeClr>
                </a:solidFill>
              </a:rPr>
              <a:t>overdepth</a:t>
            </a:r>
            <a:r>
              <a:rPr lang="en-US" dirty="0">
                <a:solidFill>
                  <a:schemeClr val="tx1">
                    <a:lumMod val="50000"/>
                    <a:lumOff val="50000"/>
                  </a:schemeClr>
                </a:solidFill>
              </a:rPr>
              <a:t> material.</a:t>
            </a:r>
          </a:p>
          <a:p>
            <a:pPr lvl="1"/>
            <a:r>
              <a:rPr lang="en-US" dirty="0">
                <a:solidFill>
                  <a:schemeClr val="tx1">
                    <a:lumMod val="50000"/>
                    <a:lumOff val="50000"/>
                  </a:schemeClr>
                </a:solidFill>
              </a:rPr>
              <a:t>Referred to as ‘All’ option in Standard HYPACK Method and would be ‘V2P + V2NP’ in AEA Methods.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of Allowable Overdepth</a:t>
            </a:r>
          </a:p>
        </p:txBody>
      </p:sp>
      <p:pic>
        <p:nvPicPr>
          <p:cNvPr id="1027" name="Picture 3" descr="C:\Temp\Section Basic Definitions.png"/>
          <p:cNvPicPr>
            <a:picLocks noChangeAspect="1" noChangeArrowheads="1"/>
          </p:cNvPicPr>
          <p:nvPr/>
        </p:nvPicPr>
        <p:blipFill>
          <a:blip r:embed="rId2" cstate="print"/>
          <a:stretch>
            <a:fillRect/>
          </a:stretch>
        </p:blipFill>
        <p:spPr bwMode="auto">
          <a:xfrm>
            <a:off x="1339268" y="2083565"/>
            <a:ext cx="9513464" cy="3673126"/>
          </a:xfrm>
          <a:prstGeom prst="rect">
            <a:avLst/>
          </a:prstGeom>
          <a:noFill/>
        </p:spPr>
      </p:pic>
      <p:sp>
        <p:nvSpPr>
          <p:cNvPr id="4" name="TextBox 3"/>
          <p:cNvSpPr txBox="1"/>
          <p:nvPr/>
        </p:nvSpPr>
        <p:spPr>
          <a:xfrm>
            <a:off x="3078576" y="2342488"/>
            <a:ext cx="5121636" cy="1200329"/>
          </a:xfrm>
          <a:prstGeom prst="rect">
            <a:avLst/>
          </a:prstGeom>
          <a:noFill/>
        </p:spPr>
        <p:txBody>
          <a:bodyPr wrap="square" rtlCol="0">
            <a:spAutoFit/>
          </a:bodyPr>
          <a:lstStyle/>
          <a:p>
            <a:r>
              <a:rPr lang="en-US" dirty="0">
                <a:solidFill>
                  <a:schemeClr val="tx1">
                    <a:lumMod val="65000"/>
                    <a:lumOff val="35000"/>
                  </a:schemeClr>
                </a:solidFill>
              </a:rPr>
              <a:t>Non-Contour / Normal: Everything in over depth is paid </a:t>
            </a:r>
          </a:p>
          <a:p>
            <a:endParaRPr lang="en-US" dirty="0">
              <a:solidFill>
                <a:schemeClr val="tx1">
                  <a:lumMod val="65000"/>
                  <a:lumOff val="35000"/>
                </a:schemeClr>
              </a:solidFill>
            </a:endParaRPr>
          </a:p>
          <a:p>
            <a:r>
              <a:rPr lang="en-US" dirty="0">
                <a:solidFill>
                  <a:schemeClr val="tx1">
                    <a:lumMod val="65000"/>
                    <a:lumOff val="35000"/>
                  </a:schemeClr>
                </a:solidFill>
              </a:rPr>
              <a:t>Contour / Smart : Only the green material is paid</a:t>
            </a:r>
          </a:p>
        </p:txBody>
      </p:sp>
      <p:sp>
        <p:nvSpPr>
          <p:cNvPr id="7" name="Rectangle 6">
            <a:extLst>
              <a:ext uri="{FF2B5EF4-FFF2-40B4-BE49-F238E27FC236}">
                <a16:creationId xmlns:a16="http://schemas.microsoft.com/office/drawing/2014/main" id="{582CAD64-5CC3-4DD9-B6CC-8ABEF987E6A2}"/>
              </a:ext>
            </a:extLst>
          </p:cNvPr>
          <p:cNvSpPr/>
          <p:nvPr/>
        </p:nvSpPr>
        <p:spPr>
          <a:xfrm>
            <a:off x="896303" y="1030774"/>
            <a:ext cx="9486181" cy="923330"/>
          </a:xfrm>
          <a:prstGeom prst="rect">
            <a:avLst/>
          </a:prstGeom>
        </p:spPr>
        <p:txBody>
          <a:bodyPr wrap="square">
            <a:spAutoFit/>
          </a:bodyPr>
          <a:lstStyle/>
          <a:p>
            <a:r>
              <a:rPr lang="en-US" dirty="0"/>
              <a:t>Some volume reports sub-divide the Allowable Over-depth material into two groups.</a:t>
            </a:r>
          </a:p>
          <a:p>
            <a:pPr lvl="2"/>
            <a:r>
              <a:rPr lang="en-US" dirty="0"/>
              <a:t>Material where the bottom is above the Channel Design Template.</a:t>
            </a:r>
          </a:p>
          <a:p>
            <a:pPr lvl="2"/>
            <a:r>
              <a:rPr lang="en-US" dirty="0"/>
              <a:t>Material where the bottom is beneath the Channel Design Template.</a:t>
            </a:r>
          </a:p>
        </p:txBody>
      </p:sp>
    </p:spTree>
    <p:extLst>
      <p:ext uri="{BB962C8B-B14F-4D97-AF65-F5344CB8AC3E}">
        <p14:creationId xmlns:p14="http://schemas.microsoft.com/office/powerpoint/2010/main" val="6393814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Philly3"/>
          <p:cNvPicPr>
            <a:picLocks noChangeAspect="1" noChangeArrowheads="1"/>
          </p:cNvPicPr>
          <p:nvPr/>
        </p:nvPicPr>
        <p:blipFill>
          <a:blip r:embed="rId2" cstate="print"/>
          <a:srcRect/>
          <a:stretch>
            <a:fillRect/>
          </a:stretch>
        </p:blipFill>
        <p:spPr bwMode="auto">
          <a:xfrm>
            <a:off x="624839" y="866834"/>
            <a:ext cx="6766643" cy="2997800"/>
          </a:xfrm>
          <a:prstGeom prst="rect">
            <a:avLst/>
          </a:prstGeom>
          <a:noFill/>
          <a:ln w="9525">
            <a:noFill/>
            <a:miter lim="800000"/>
            <a:headEnd/>
            <a:tailEnd/>
          </a:ln>
        </p:spPr>
      </p:pic>
      <p:pic>
        <p:nvPicPr>
          <p:cNvPr id="5" name="Picture 7" descr="Philly5"/>
          <p:cNvPicPr>
            <a:picLocks noChangeAspect="1" noChangeArrowheads="1"/>
          </p:cNvPicPr>
          <p:nvPr/>
        </p:nvPicPr>
        <p:blipFill>
          <a:blip r:embed="rId3" cstate="print"/>
          <a:srcRect/>
          <a:stretch>
            <a:fillRect/>
          </a:stretch>
        </p:blipFill>
        <p:spPr bwMode="auto">
          <a:xfrm>
            <a:off x="4190856" y="3481835"/>
            <a:ext cx="6048699" cy="2628660"/>
          </a:xfrm>
          <a:prstGeom prst="rect">
            <a:avLst/>
          </a:prstGeom>
          <a:noFill/>
          <a:ln w="9525">
            <a:noFill/>
            <a:miter lim="800000"/>
            <a:headEnd/>
            <a:tailEnd/>
          </a:ln>
        </p:spPr>
      </p:pic>
      <p:sp>
        <p:nvSpPr>
          <p:cNvPr id="6" name="TextBox 5"/>
          <p:cNvSpPr txBox="1"/>
          <p:nvPr/>
        </p:nvSpPr>
        <p:spPr>
          <a:xfrm>
            <a:off x="2765341" y="1928151"/>
            <a:ext cx="2971800" cy="369332"/>
          </a:xfrm>
          <a:prstGeom prst="rect">
            <a:avLst/>
          </a:prstGeom>
          <a:noFill/>
        </p:spPr>
        <p:txBody>
          <a:bodyPr wrap="square" rtlCol="0">
            <a:spAutoFit/>
          </a:bodyPr>
          <a:lstStyle/>
          <a:p>
            <a:r>
              <a:rPr lang="en-US" b="1" dirty="0">
                <a:solidFill>
                  <a:srgbClr val="99FF33"/>
                </a:solidFill>
              </a:rPr>
              <a:t>CONTOUR OVERDEPTH</a:t>
            </a:r>
          </a:p>
        </p:txBody>
      </p:sp>
      <p:sp>
        <p:nvSpPr>
          <p:cNvPr id="7" name="TextBox 6"/>
          <p:cNvSpPr txBox="1"/>
          <p:nvPr/>
        </p:nvSpPr>
        <p:spPr>
          <a:xfrm>
            <a:off x="5386405" y="4436150"/>
            <a:ext cx="3657600" cy="369332"/>
          </a:xfrm>
          <a:prstGeom prst="rect">
            <a:avLst/>
          </a:prstGeom>
          <a:noFill/>
        </p:spPr>
        <p:txBody>
          <a:bodyPr wrap="square" rtlCol="0">
            <a:spAutoFit/>
          </a:bodyPr>
          <a:lstStyle/>
          <a:p>
            <a:r>
              <a:rPr lang="en-US" b="1" dirty="0">
                <a:solidFill>
                  <a:srgbClr val="99FF33"/>
                </a:solidFill>
              </a:rPr>
              <a:t>NON-CONTOUR OVERDEPTH</a:t>
            </a:r>
          </a:p>
        </p:txBody>
      </p:sp>
      <p:sp>
        <p:nvSpPr>
          <p:cNvPr id="8" name="TextBox 7"/>
          <p:cNvSpPr txBox="1"/>
          <p:nvPr/>
        </p:nvSpPr>
        <p:spPr>
          <a:xfrm>
            <a:off x="624839" y="4492414"/>
            <a:ext cx="3291553" cy="1077218"/>
          </a:xfrm>
          <a:prstGeom prst="rect">
            <a:avLst/>
          </a:prstGeom>
          <a:solidFill>
            <a:schemeClr val="bg1"/>
          </a:solidFill>
          <a:ln>
            <a:noFill/>
          </a:ln>
        </p:spPr>
        <p:txBody>
          <a:bodyPr wrap="square" rtlCol="0">
            <a:spAutoFit/>
          </a:bodyPr>
          <a:lstStyle/>
          <a:p>
            <a:r>
              <a:rPr lang="en-US" sz="1600" dirty="0"/>
              <a:t>Note the ‘green’ material that is included to the right after the bottom drops below the design template….</a:t>
            </a:r>
          </a:p>
        </p:txBody>
      </p:sp>
      <p:sp>
        <p:nvSpPr>
          <p:cNvPr id="10" name="Title 1">
            <a:extLst>
              <a:ext uri="{FF2B5EF4-FFF2-40B4-BE49-F238E27FC236}">
                <a16:creationId xmlns:a16="http://schemas.microsoft.com/office/drawing/2014/main" id="{E5659135-CF44-4C8F-9B38-938AAAF0DA0E}"/>
              </a:ext>
            </a:extLst>
          </p:cNvPr>
          <p:cNvSpPr>
            <a:spLocks noGrp="1"/>
          </p:cNvSpPr>
          <p:nvPr>
            <p:ph type="title"/>
          </p:nvPr>
        </p:nvSpPr>
        <p:spPr/>
        <p:txBody>
          <a:bodyPr/>
          <a:lstStyle/>
          <a:p>
            <a:r>
              <a:rPr lang="en-US" dirty="0"/>
              <a:t>Contour Overdepth Material for Post-Dredge Survey</a:t>
            </a:r>
          </a:p>
        </p:txBody>
      </p:sp>
      <p:cxnSp>
        <p:nvCxnSpPr>
          <p:cNvPr id="11" name="Straight Arrow Connector 10">
            <a:extLst>
              <a:ext uri="{FF2B5EF4-FFF2-40B4-BE49-F238E27FC236}">
                <a16:creationId xmlns:a16="http://schemas.microsoft.com/office/drawing/2014/main" id="{B6761C4B-C5D9-41DE-9AD1-9B7198CA34BA}"/>
              </a:ext>
            </a:extLst>
          </p:cNvPr>
          <p:cNvCxnSpPr>
            <a:cxnSpLocks/>
          </p:cNvCxnSpPr>
          <p:nvPr/>
        </p:nvCxnSpPr>
        <p:spPr>
          <a:xfrm flipV="1">
            <a:off x="2181345" y="3319192"/>
            <a:ext cx="453005" cy="9459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2AC07B90-5F37-4CB0-9FB0-C7F1ED65F51C}"/>
              </a:ext>
            </a:extLst>
          </p:cNvPr>
          <p:cNvCxnSpPr>
            <a:cxnSpLocks/>
          </p:cNvCxnSpPr>
          <p:nvPr/>
        </p:nvCxnSpPr>
        <p:spPr>
          <a:xfrm>
            <a:off x="3071004" y="5569632"/>
            <a:ext cx="2666137" cy="19016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TextBox 12">
            <a:extLst>
              <a:ext uri="{FF2B5EF4-FFF2-40B4-BE49-F238E27FC236}">
                <a16:creationId xmlns:a16="http://schemas.microsoft.com/office/drawing/2014/main" id="{6442D2F9-9E91-444F-B52A-56713AF4BE71}"/>
              </a:ext>
            </a:extLst>
          </p:cNvPr>
          <p:cNvSpPr txBox="1"/>
          <p:nvPr/>
        </p:nvSpPr>
        <p:spPr>
          <a:xfrm>
            <a:off x="10448481" y="4472999"/>
            <a:ext cx="3030833" cy="646331"/>
          </a:xfrm>
          <a:prstGeom prst="rect">
            <a:avLst/>
          </a:prstGeom>
          <a:noFill/>
        </p:spPr>
        <p:txBody>
          <a:bodyPr wrap="square" rtlCol="0">
            <a:spAutoFit/>
          </a:bodyPr>
          <a:lstStyle/>
          <a:p>
            <a:r>
              <a:rPr lang="en-US" b="1" dirty="0" err="1">
                <a:solidFill>
                  <a:schemeClr val="tx1">
                    <a:lumMod val="65000"/>
                    <a:lumOff val="35000"/>
                  </a:schemeClr>
                </a:solidFill>
              </a:rPr>
              <a:t>Overdepth</a:t>
            </a:r>
            <a:endParaRPr lang="en-US" b="1" dirty="0">
              <a:solidFill>
                <a:schemeClr val="tx1">
                  <a:lumMod val="65000"/>
                  <a:lumOff val="35000"/>
                </a:schemeClr>
              </a:solidFill>
            </a:endParaRPr>
          </a:p>
          <a:p>
            <a:r>
              <a:rPr lang="en-US" b="1" dirty="0">
                <a:solidFill>
                  <a:schemeClr val="tx1">
                    <a:lumMod val="65000"/>
                    <a:lumOff val="35000"/>
                  </a:schemeClr>
                </a:solidFill>
              </a:rPr>
              <a:t>27,035 </a:t>
            </a:r>
            <a:r>
              <a:rPr lang="en-US" b="1" dirty="0" err="1">
                <a:solidFill>
                  <a:schemeClr val="tx1">
                    <a:lumMod val="65000"/>
                    <a:lumOff val="35000"/>
                  </a:schemeClr>
                </a:solidFill>
              </a:rPr>
              <a:t>cyd</a:t>
            </a:r>
            <a:endParaRPr lang="en-US" dirty="0">
              <a:solidFill>
                <a:schemeClr val="tx1">
                  <a:lumMod val="65000"/>
                  <a:lumOff val="35000"/>
                </a:schemeClr>
              </a:solidFill>
            </a:endParaRPr>
          </a:p>
        </p:txBody>
      </p:sp>
      <p:sp>
        <p:nvSpPr>
          <p:cNvPr id="14" name="TextBox 13">
            <a:extLst>
              <a:ext uri="{FF2B5EF4-FFF2-40B4-BE49-F238E27FC236}">
                <a16:creationId xmlns:a16="http://schemas.microsoft.com/office/drawing/2014/main" id="{2D030BA2-F872-4B0C-BCDB-D8EEBBB14D4D}"/>
              </a:ext>
            </a:extLst>
          </p:cNvPr>
          <p:cNvSpPr txBox="1"/>
          <p:nvPr/>
        </p:nvSpPr>
        <p:spPr>
          <a:xfrm>
            <a:off x="7620567" y="1636350"/>
            <a:ext cx="2084124" cy="646331"/>
          </a:xfrm>
          <a:prstGeom prst="rect">
            <a:avLst/>
          </a:prstGeom>
          <a:noFill/>
        </p:spPr>
        <p:txBody>
          <a:bodyPr wrap="square" rtlCol="0">
            <a:spAutoFit/>
          </a:bodyPr>
          <a:lstStyle/>
          <a:p>
            <a:r>
              <a:rPr lang="en-US" b="1" dirty="0" err="1">
                <a:solidFill>
                  <a:schemeClr val="tx1">
                    <a:lumMod val="65000"/>
                    <a:lumOff val="35000"/>
                  </a:schemeClr>
                </a:solidFill>
              </a:rPr>
              <a:t>Overdepth</a:t>
            </a:r>
            <a:r>
              <a:rPr lang="en-US" b="1" dirty="0">
                <a:solidFill>
                  <a:schemeClr val="tx1">
                    <a:lumMod val="65000"/>
                    <a:lumOff val="35000"/>
                  </a:schemeClr>
                </a:solidFill>
              </a:rPr>
              <a:t> </a:t>
            </a:r>
          </a:p>
          <a:p>
            <a:r>
              <a:rPr lang="en-US" b="1" dirty="0">
                <a:solidFill>
                  <a:schemeClr val="tx1">
                    <a:lumMod val="65000"/>
                    <a:lumOff val="35000"/>
                  </a:schemeClr>
                </a:solidFill>
              </a:rPr>
              <a:t>8,170 </a:t>
            </a:r>
            <a:r>
              <a:rPr lang="en-US" b="1" dirty="0" err="1">
                <a:solidFill>
                  <a:schemeClr val="tx1">
                    <a:lumMod val="65000"/>
                    <a:lumOff val="35000"/>
                  </a:schemeClr>
                </a:solidFill>
              </a:rPr>
              <a:t>cyd</a:t>
            </a:r>
            <a:endParaRPr lang="en-US" b="1" dirty="0">
              <a:solidFill>
                <a:schemeClr val="tx1">
                  <a:lumMod val="65000"/>
                  <a:lumOff val="35000"/>
                </a:schemeClr>
              </a:solidFill>
            </a:endParaRPr>
          </a:p>
        </p:txBody>
      </p:sp>
      <p:sp>
        <p:nvSpPr>
          <p:cNvPr id="15" name="TextBox 14">
            <a:extLst>
              <a:ext uri="{FF2B5EF4-FFF2-40B4-BE49-F238E27FC236}">
                <a16:creationId xmlns:a16="http://schemas.microsoft.com/office/drawing/2014/main" id="{29926320-A0A9-4C4B-A739-99567871EA53}"/>
              </a:ext>
            </a:extLst>
          </p:cNvPr>
          <p:cNvSpPr txBox="1"/>
          <p:nvPr/>
        </p:nvSpPr>
        <p:spPr>
          <a:xfrm>
            <a:off x="8947988" y="2534600"/>
            <a:ext cx="2778833" cy="830997"/>
          </a:xfrm>
          <a:prstGeom prst="rect">
            <a:avLst/>
          </a:prstGeom>
          <a:solidFill>
            <a:srgbClr val="FF0000"/>
          </a:solidFill>
          <a:ln w="19050">
            <a:solidFill>
              <a:srgbClr val="FFFFFF"/>
            </a:solidFill>
          </a:ln>
        </p:spPr>
        <p:txBody>
          <a:bodyPr wrap="square" rtlCol="0">
            <a:spAutoFit/>
          </a:bodyPr>
          <a:lstStyle/>
          <a:p>
            <a:pPr algn="ctr"/>
            <a:r>
              <a:rPr lang="en-US" sz="2400" b="1" dirty="0"/>
              <a:t>It can make a BIG difference!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Contour Overdepth in Post-Dredge </a:t>
            </a:r>
          </a:p>
        </p:txBody>
      </p:sp>
      <p:pic>
        <p:nvPicPr>
          <p:cNvPr id="1026" name="Picture 2" descr="C:\Temp\Volume Course\GGG2.png"/>
          <p:cNvPicPr>
            <a:picLocks noChangeAspect="1" noChangeArrowheads="1"/>
          </p:cNvPicPr>
          <p:nvPr/>
        </p:nvPicPr>
        <p:blipFill>
          <a:blip r:embed="rId2" cstate="print"/>
          <a:srcRect/>
          <a:stretch>
            <a:fillRect/>
          </a:stretch>
        </p:blipFill>
        <p:spPr bwMode="auto">
          <a:xfrm>
            <a:off x="851140" y="899768"/>
            <a:ext cx="6629400" cy="2249892"/>
          </a:xfrm>
          <a:prstGeom prst="rect">
            <a:avLst/>
          </a:prstGeom>
          <a:noFill/>
        </p:spPr>
      </p:pic>
      <p:pic>
        <p:nvPicPr>
          <p:cNvPr id="5" name="Picture 2" descr="C:\Temp\Volume Course\GGG2.png"/>
          <p:cNvPicPr>
            <a:picLocks noChangeAspect="1" noChangeArrowheads="1"/>
          </p:cNvPicPr>
          <p:nvPr/>
        </p:nvPicPr>
        <p:blipFill>
          <a:blip r:embed="rId3" cstate="print"/>
          <a:stretch>
            <a:fillRect/>
          </a:stretch>
        </p:blipFill>
        <p:spPr bwMode="auto">
          <a:xfrm>
            <a:off x="851141" y="3422730"/>
            <a:ext cx="6574451" cy="2249892"/>
          </a:xfrm>
          <a:prstGeom prst="rect">
            <a:avLst/>
          </a:prstGeom>
          <a:noFill/>
        </p:spPr>
      </p:pic>
      <p:sp>
        <p:nvSpPr>
          <p:cNvPr id="6" name="TextBox 5"/>
          <p:cNvSpPr txBox="1"/>
          <p:nvPr/>
        </p:nvSpPr>
        <p:spPr>
          <a:xfrm>
            <a:off x="7503542" y="1264238"/>
            <a:ext cx="3837317" cy="3416320"/>
          </a:xfrm>
          <a:prstGeom prst="rect">
            <a:avLst/>
          </a:prstGeom>
          <a:noFill/>
        </p:spPr>
        <p:txBody>
          <a:bodyPr wrap="square" rtlCol="0">
            <a:spAutoFit/>
          </a:bodyPr>
          <a:lstStyle/>
          <a:p>
            <a:r>
              <a:rPr lang="en-US" dirty="0">
                <a:solidFill>
                  <a:schemeClr val="tx1">
                    <a:lumMod val="65000"/>
                    <a:lumOff val="35000"/>
                  </a:schemeClr>
                </a:solidFill>
              </a:rPr>
              <a:t>You could compute the Contour Overdepth material base on the Pre-Dredge profile.</a:t>
            </a:r>
          </a:p>
          <a:p>
            <a:endParaRPr lang="en-US" dirty="0">
              <a:solidFill>
                <a:schemeClr val="tx1">
                  <a:lumMod val="65000"/>
                  <a:lumOff val="35000"/>
                </a:schemeClr>
              </a:solidFill>
            </a:endParaRPr>
          </a:p>
          <a:p>
            <a:r>
              <a:rPr lang="en-US" dirty="0">
                <a:solidFill>
                  <a:schemeClr val="tx1">
                    <a:lumMod val="65000"/>
                    <a:lumOff val="35000"/>
                  </a:schemeClr>
                </a:solidFill>
              </a:rPr>
              <a:t>Then you could compute the Contour Overdepth material based on the Post-Dredge profile.</a:t>
            </a:r>
          </a:p>
          <a:p>
            <a:endParaRPr lang="en-US" dirty="0">
              <a:solidFill>
                <a:schemeClr val="tx1">
                  <a:lumMod val="65000"/>
                  <a:lumOff val="35000"/>
                </a:schemeClr>
              </a:solidFill>
            </a:endParaRPr>
          </a:p>
          <a:p>
            <a:r>
              <a:rPr lang="en-US" dirty="0">
                <a:solidFill>
                  <a:schemeClr val="tx1">
                    <a:lumMod val="65000"/>
                    <a:lumOff val="35000"/>
                  </a:schemeClr>
                </a:solidFill>
              </a:rPr>
              <a:t>Then you could take the difference between the two.</a:t>
            </a:r>
          </a:p>
          <a:p>
            <a:endParaRPr lang="en-US" b="1" dirty="0">
              <a:solidFill>
                <a:schemeClr val="tx1">
                  <a:lumMod val="65000"/>
                  <a:lumOff val="35000"/>
                </a:schemeClr>
              </a:solidFill>
            </a:endParaRPr>
          </a:p>
          <a:p>
            <a:r>
              <a:rPr lang="en-US" b="1" dirty="0">
                <a:solidFill>
                  <a:schemeClr val="tx1">
                    <a:lumMod val="65000"/>
                    <a:lumOff val="35000"/>
                  </a:schemeClr>
                </a:solidFill>
              </a:rPr>
              <a:t>But, you’d be wrong!</a:t>
            </a:r>
          </a:p>
        </p:txBody>
      </p:sp>
      <p:pic>
        <p:nvPicPr>
          <p:cNvPr id="7" name="Picture 2" descr="C:\Ratpack\Pat.jpg">
            <a:extLst>
              <a:ext uri="{FF2B5EF4-FFF2-40B4-BE49-F238E27FC236}">
                <a16:creationId xmlns:a16="http://schemas.microsoft.com/office/drawing/2014/main" id="{EF55DA69-E906-4E5D-A911-548DA34070F7}"/>
              </a:ext>
            </a:extLst>
          </p:cNvPr>
          <p:cNvPicPr>
            <a:picLocks noChangeAspect="1" noChangeArrowheads="1"/>
          </p:cNvPicPr>
          <p:nvPr/>
        </p:nvPicPr>
        <p:blipFill>
          <a:blip r:embed="rId4" cstate="print"/>
          <a:srcRect/>
          <a:stretch>
            <a:fillRect/>
          </a:stretch>
        </p:blipFill>
        <p:spPr bwMode="auto">
          <a:xfrm>
            <a:off x="10023129" y="3969358"/>
            <a:ext cx="1711789" cy="1973225"/>
          </a:xfrm>
          <a:prstGeom prst="rect">
            <a:avLst/>
          </a:prstGeom>
          <a:noFill/>
          <a:ln>
            <a:solidFill>
              <a:schemeClr val="tx1">
                <a:lumMod val="65000"/>
                <a:lumOff val="35000"/>
              </a:schemeClr>
            </a:solidFill>
          </a:ln>
        </p:spPr>
      </p:pic>
    </p:spTree>
    <p:extLst>
      <p:ext uri="{BB962C8B-B14F-4D97-AF65-F5344CB8AC3E}">
        <p14:creationId xmlns:p14="http://schemas.microsoft.com/office/powerpoint/2010/main" val="3621165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Contour Overdepth Material for Post-Dredge Survey</a:t>
            </a:r>
          </a:p>
        </p:txBody>
      </p:sp>
      <p:sp>
        <p:nvSpPr>
          <p:cNvPr id="5" name="TextBox 4"/>
          <p:cNvSpPr txBox="1"/>
          <p:nvPr/>
        </p:nvSpPr>
        <p:spPr>
          <a:xfrm>
            <a:off x="844668" y="4385416"/>
            <a:ext cx="4992777" cy="923330"/>
          </a:xfrm>
          <a:prstGeom prst="rect">
            <a:avLst/>
          </a:prstGeom>
          <a:noFill/>
        </p:spPr>
        <p:txBody>
          <a:bodyPr wrap="square" rtlCol="0">
            <a:spAutoFit/>
          </a:bodyPr>
          <a:lstStyle/>
          <a:p>
            <a:r>
              <a:rPr lang="en-US" dirty="0"/>
              <a:t>When computing the Contour Overdepth for the Post-Dredge section, you must use the limits established by the Pre-Dredge section.</a:t>
            </a:r>
          </a:p>
        </p:txBody>
      </p:sp>
      <p:grpSp>
        <p:nvGrpSpPr>
          <p:cNvPr id="17" name="Group 16">
            <a:extLst>
              <a:ext uri="{FF2B5EF4-FFF2-40B4-BE49-F238E27FC236}">
                <a16:creationId xmlns:a16="http://schemas.microsoft.com/office/drawing/2014/main" id="{92C475CC-9E45-41B9-AC14-F45184219435}"/>
              </a:ext>
            </a:extLst>
          </p:cNvPr>
          <p:cNvGrpSpPr/>
          <p:nvPr/>
        </p:nvGrpSpPr>
        <p:grpSpPr>
          <a:xfrm>
            <a:off x="844668" y="876739"/>
            <a:ext cx="5466273" cy="2852440"/>
            <a:chOff x="844668" y="876739"/>
            <a:chExt cx="5466273" cy="2852440"/>
          </a:xfrm>
        </p:grpSpPr>
        <p:pic>
          <p:nvPicPr>
            <p:cNvPr id="7" name="Picture 6">
              <a:extLst>
                <a:ext uri="{FF2B5EF4-FFF2-40B4-BE49-F238E27FC236}">
                  <a16:creationId xmlns:a16="http://schemas.microsoft.com/office/drawing/2014/main" id="{BA24C0C5-A37E-4F98-98C5-0E010C5B42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668" y="876739"/>
              <a:ext cx="5466273" cy="2852440"/>
            </a:xfrm>
            <a:prstGeom prst="rect">
              <a:avLst/>
            </a:prstGeom>
          </p:spPr>
        </p:pic>
        <p:pic>
          <p:nvPicPr>
            <p:cNvPr id="6" name="Picture 5">
              <a:extLst>
                <a:ext uri="{FF2B5EF4-FFF2-40B4-BE49-F238E27FC236}">
                  <a16:creationId xmlns:a16="http://schemas.microsoft.com/office/drawing/2014/main" id="{EEC1270F-52D1-40B4-B16D-EAA479A1A92C}"/>
                </a:ext>
              </a:extLst>
            </p:cNvPr>
            <p:cNvPicPr>
              <a:picLocks noChangeAspect="1"/>
            </p:cNvPicPr>
            <p:nvPr/>
          </p:nvPicPr>
          <p:blipFill>
            <a:blip r:embed="rId4"/>
            <a:stretch>
              <a:fillRect/>
            </a:stretch>
          </p:blipFill>
          <p:spPr>
            <a:xfrm>
              <a:off x="1344297" y="1279751"/>
              <a:ext cx="323895" cy="123842"/>
            </a:xfrm>
            <a:prstGeom prst="rect">
              <a:avLst/>
            </a:prstGeom>
          </p:spPr>
        </p:pic>
        <p:pic>
          <p:nvPicPr>
            <p:cNvPr id="11" name="Picture 10">
              <a:extLst>
                <a:ext uri="{FF2B5EF4-FFF2-40B4-BE49-F238E27FC236}">
                  <a16:creationId xmlns:a16="http://schemas.microsoft.com/office/drawing/2014/main" id="{1E81E588-F8A2-442D-9073-327BA7C4C7D2}"/>
                </a:ext>
              </a:extLst>
            </p:cNvPr>
            <p:cNvPicPr>
              <a:picLocks noChangeAspect="1"/>
            </p:cNvPicPr>
            <p:nvPr/>
          </p:nvPicPr>
          <p:blipFill>
            <a:blip r:embed="rId5"/>
            <a:stretch>
              <a:fillRect/>
            </a:stretch>
          </p:blipFill>
          <p:spPr>
            <a:xfrm>
              <a:off x="3451732" y="1268532"/>
              <a:ext cx="284405" cy="84554"/>
            </a:xfrm>
            <a:prstGeom prst="rect">
              <a:avLst/>
            </a:prstGeom>
          </p:spPr>
        </p:pic>
        <p:pic>
          <p:nvPicPr>
            <p:cNvPr id="12" name="Picture 11">
              <a:extLst>
                <a:ext uri="{FF2B5EF4-FFF2-40B4-BE49-F238E27FC236}">
                  <a16:creationId xmlns:a16="http://schemas.microsoft.com/office/drawing/2014/main" id="{48E472AC-A402-40A1-B7DC-BC20AB1D8746}"/>
                </a:ext>
              </a:extLst>
            </p:cNvPr>
            <p:cNvPicPr>
              <a:picLocks noChangeAspect="1"/>
            </p:cNvPicPr>
            <p:nvPr/>
          </p:nvPicPr>
          <p:blipFill>
            <a:blip r:embed="rId5"/>
            <a:stretch>
              <a:fillRect/>
            </a:stretch>
          </p:blipFill>
          <p:spPr>
            <a:xfrm>
              <a:off x="1386537" y="1307945"/>
              <a:ext cx="267682" cy="79582"/>
            </a:xfrm>
            <a:prstGeom prst="rect">
              <a:avLst/>
            </a:prstGeom>
          </p:spPr>
        </p:pic>
        <p:pic>
          <p:nvPicPr>
            <p:cNvPr id="13" name="Picture 12">
              <a:extLst>
                <a:ext uri="{FF2B5EF4-FFF2-40B4-BE49-F238E27FC236}">
                  <a16:creationId xmlns:a16="http://schemas.microsoft.com/office/drawing/2014/main" id="{E72359A7-3CB9-472C-9A93-BE77EEC984F9}"/>
                </a:ext>
              </a:extLst>
            </p:cNvPr>
            <p:cNvPicPr>
              <a:picLocks noChangeAspect="1"/>
            </p:cNvPicPr>
            <p:nvPr/>
          </p:nvPicPr>
          <p:blipFill>
            <a:blip r:embed="rId5"/>
            <a:stretch>
              <a:fillRect/>
            </a:stretch>
          </p:blipFill>
          <p:spPr>
            <a:xfrm>
              <a:off x="5553040" y="1287222"/>
              <a:ext cx="284405" cy="84554"/>
            </a:xfrm>
            <a:prstGeom prst="rect">
              <a:avLst/>
            </a:prstGeom>
          </p:spPr>
        </p:pic>
      </p:grpSp>
      <p:grpSp>
        <p:nvGrpSpPr>
          <p:cNvPr id="18" name="Group 17">
            <a:extLst>
              <a:ext uri="{FF2B5EF4-FFF2-40B4-BE49-F238E27FC236}">
                <a16:creationId xmlns:a16="http://schemas.microsoft.com/office/drawing/2014/main" id="{960190FC-6F32-41FC-84B0-6C9719F044CB}"/>
              </a:ext>
            </a:extLst>
          </p:cNvPr>
          <p:cNvGrpSpPr/>
          <p:nvPr/>
        </p:nvGrpSpPr>
        <p:grpSpPr>
          <a:xfrm>
            <a:off x="5822642" y="2510935"/>
            <a:ext cx="5621735" cy="2933564"/>
            <a:chOff x="5822642" y="2510935"/>
            <a:chExt cx="5621735" cy="2933564"/>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2642" y="2510935"/>
              <a:ext cx="5621735" cy="2933564"/>
            </a:xfrm>
            <a:prstGeom prst="rect">
              <a:avLst/>
            </a:prstGeom>
          </p:spPr>
        </p:pic>
        <p:pic>
          <p:nvPicPr>
            <p:cNvPr id="14" name="Picture 13">
              <a:extLst>
                <a:ext uri="{FF2B5EF4-FFF2-40B4-BE49-F238E27FC236}">
                  <a16:creationId xmlns:a16="http://schemas.microsoft.com/office/drawing/2014/main" id="{00200500-4011-4D80-A901-AE01C6C7BCD2}"/>
                </a:ext>
              </a:extLst>
            </p:cNvPr>
            <p:cNvPicPr>
              <a:picLocks noChangeAspect="1"/>
            </p:cNvPicPr>
            <p:nvPr/>
          </p:nvPicPr>
          <p:blipFill>
            <a:blip r:embed="rId5"/>
            <a:stretch>
              <a:fillRect/>
            </a:stretch>
          </p:blipFill>
          <p:spPr>
            <a:xfrm>
              <a:off x="6338991" y="2958022"/>
              <a:ext cx="284405" cy="84554"/>
            </a:xfrm>
            <a:prstGeom prst="rect">
              <a:avLst/>
            </a:prstGeom>
          </p:spPr>
        </p:pic>
        <p:pic>
          <p:nvPicPr>
            <p:cNvPr id="15" name="Picture 14">
              <a:extLst>
                <a:ext uri="{FF2B5EF4-FFF2-40B4-BE49-F238E27FC236}">
                  <a16:creationId xmlns:a16="http://schemas.microsoft.com/office/drawing/2014/main" id="{65F1AF3D-1A53-4D36-B870-997DCAE49FE7}"/>
                </a:ext>
              </a:extLst>
            </p:cNvPr>
            <p:cNvPicPr>
              <a:picLocks noChangeAspect="1"/>
            </p:cNvPicPr>
            <p:nvPr/>
          </p:nvPicPr>
          <p:blipFill>
            <a:blip r:embed="rId5"/>
            <a:stretch>
              <a:fillRect/>
            </a:stretch>
          </p:blipFill>
          <p:spPr>
            <a:xfrm>
              <a:off x="8496916" y="2915745"/>
              <a:ext cx="284405" cy="84554"/>
            </a:xfrm>
            <a:prstGeom prst="rect">
              <a:avLst/>
            </a:prstGeom>
          </p:spPr>
        </p:pic>
        <p:pic>
          <p:nvPicPr>
            <p:cNvPr id="16" name="Picture 15">
              <a:extLst>
                <a:ext uri="{FF2B5EF4-FFF2-40B4-BE49-F238E27FC236}">
                  <a16:creationId xmlns:a16="http://schemas.microsoft.com/office/drawing/2014/main" id="{0C553B9F-3581-4629-93DC-A4257AAA13E2}"/>
                </a:ext>
              </a:extLst>
            </p:cNvPr>
            <p:cNvPicPr>
              <a:picLocks noChangeAspect="1"/>
            </p:cNvPicPr>
            <p:nvPr/>
          </p:nvPicPr>
          <p:blipFill>
            <a:blip r:embed="rId5"/>
            <a:stretch>
              <a:fillRect/>
            </a:stretch>
          </p:blipFill>
          <p:spPr>
            <a:xfrm>
              <a:off x="10666061" y="2932575"/>
              <a:ext cx="284405" cy="84554"/>
            </a:xfrm>
            <a:prstGeom prst="rect">
              <a:avLst/>
            </a:prstGeom>
          </p:spPr>
        </p:pic>
      </p:grpSp>
    </p:spTree>
    <p:extLst>
      <p:ext uri="{BB962C8B-B14F-4D97-AF65-F5344CB8AC3E}">
        <p14:creationId xmlns:p14="http://schemas.microsoft.com/office/powerpoint/2010/main" val="2926538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cstate="print"/>
          <a:srcRect/>
          <a:stretch>
            <a:fillRect/>
          </a:stretch>
        </p:blipFill>
        <p:spPr bwMode="auto">
          <a:xfrm>
            <a:off x="6564886" y="573657"/>
            <a:ext cx="3402102" cy="5162909"/>
          </a:xfrm>
          <a:prstGeom prst="rect">
            <a:avLst/>
          </a:prstGeom>
          <a:noFill/>
          <a:ln w="9525">
            <a:noFill/>
            <a:miter lim="800000"/>
            <a:headEnd/>
            <a:tailEnd/>
          </a:ln>
        </p:spPr>
      </p:pic>
      <p:sp>
        <p:nvSpPr>
          <p:cNvPr id="174082" name="Rectangle 2"/>
          <p:cNvSpPr>
            <a:spLocks noGrp="1" noRot="1" noChangeArrowheads="1"/>
          </p:cNvSpPr>
          <p:nvPr>
            <p:ph type="title"/>
          </p:nvPr>
        </p:nvSpPr>
        <p:spPr/>
        <p:txBody>
          <a:bodyPr/>
          <a:lstStyle/>
          <a:p>
            <a:r>
              <a:rPr lang="en-US" dirty="0"/>
              <a:t>TOE PAY OPTION</a:t>
            </a:r>
            <a:br>
              <a:rPr lang="en-US" dirty="0"/>
            </a:br>
            <a:r>
              <a:rPr lang="en-US" dirty="0"/>
              <a:t>Philadelphia Method</a:t>
            </a:r>
          </a:p>
        </p:txBody>
      </p:sp>
      <p:sp>
        <p:nvSpPr>
          <p:cNvPr id="40968" name="Rectangle 5"/>
          <p:cNvSpPr>
            <a:spLocks noChangeArrowheads="1"/>
          </p:cNvSpPr>
          <p:nvPr/>
        </p:nvSpPr>
        <p:spPr bwMode="auto">
          <a:xfrm>
            <a:off x="6856564" y="3548811"/>
            <a:ext cx="1829850" cy="446177"/>
          </a:xfrm>
          <a:prstGeom prst="rect">
            <a:avLst/>
          </a:prstGeom>
          <a:noFill/>
          <a:ln w="28575">
            <a:solidFill>
              <a:srgbClr val="FF0000"/>
            </a:solidFill>
            <a:miter lim="800000"/>
            <a:headEnd/>
            <a:tailEnd/>
          </a:ln>
        </p:spPr>
        <p:txBody>
          <a:bodyPr wrap="none" anchor="ctr"/>
          <a:lstStyle/>
          <a:p>
            <a:endParaRPr lang="en-US"/>
          </a:p>
        </p:txBody>
      </p:sp>
      <p:sp>
        <p:nvSpPr>
          <p:cNvPr id="9" name="TextBox 8"/>
          <p:cNvSpPr txBox="1"/>
          <p:nvPr/>
        </p:nvSpPr>
        <p:spPr>
          <a:xfrm>
            <a:off x="878456" y="4281576"/>
            <a:ext cx="4267200" cy="738664"/>
          </a:xfrm>
          <a:prstGeom prst="rect">
            <a:avLst/>
          </a:prstGeom>
          <a:noFill/>
        </p:spPr>
        <p:txBody>
          <a:bodyPr wrap="square" rtlCol="0">
            <a:spAutoFit/>
          </a:bodyPr>
          <a:lstStyle/>
          <a:p>
            <a:r>
              <a:rPr lang="en-US" sz="1400" dirty="0">
                <a:solidFill>
                  <a:schemeClr val="tx1">
                    <a:lumMod val="50000"/>
                    <a:lumOff val="50000"/>
                  </a:schemeClr>
                </a:solidFill>
              </a:rPr>
              <a:t>We don’t know anybody who uses this option.  Philadelphia COE doesn’t even use it anymore.  We recommend you set it to ‘All’. (default)</a:t>
            </a:r>
          </a:p>
        </p:txBody>
      </p:sp>
      <p:sp>
        <p:nvSpPr>
          <p:cNvPr id="4" name="Rectangle 3">
            <a:extLst>
              <a:ext uri="{FF2B5EF4-FFF2-40B4-BE49-F238E27FC236}">
                <a16:creationId xmlns:a16="http://schemas.microsoft.com/office/drawing/2014/main" id="{1071F477-59C9-4402-99CA-24DEEA19F22F}"/>
              </a:ext>
            </a:extLst>
          </p:cNvPr>
          <p:cNvSpPr/>
          <p:nvPr/>
        </p:nvSpPr>
        <p:spPr>
          <a:xfrm>
            <a:off x="705992" y="1740575"/>
            <a:ext cx="4827917" cy="2031325"/>
          </a:xfrm>
          <a:prstGeom prst="rect">
            <a:avLst/>
          </a:prstGeom>
        </p:spPr>
        <p:txBody>
          <a:bodyPr wrap="square">
            <a:spAutoFit/>
          </a:bodyPr>
          <a:lstStyle/>
          <a:p>
            <a:r>
              <a:rPr lang="en-US" dirty="0"/>
              <a:t>Shoals Only:  Includes </a:t>
            </a:r>
            <a:r>
              <a:rPr lang="en-US" dirty="0" err="1"/>
              <a:t>overdepth</a:t>
            </a:r>
            <a:r>
              <a:rPr lang="en-US" dirty="0"/>
              <a:t> material in extension area only if the depth at the toe line is shallower than the design depth.</a:t>
            </a:r>
          </a:p>
          <a:p>
            <a:r>
              <a:rPr lang="en-US" dirty="0"/>
              <a:t>All:  Includes all </a:t>
            </a:r>
            <a:r>
              <a:rPr lang="en-US" dirty="0" err="1"/>
              <a:t>overdepth</a:t>
            </a:r>
            <a:r>
              <a:rPr lang="en-US" dirty="0"/>
              <a:t> material in the extension area.</a:t>
            </a:r>
          </a:p>
          <a:p>
            <a:endParaRPr lang="en-US" dirty="0"/>
          </a:p>
          <a:p>
            <a:r>
              <a:rPr lang="en-US" dirty="0"/>
              <a:t>This only is computed for the “Box” option.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2A87474-626C-4F17-9FF0-6D21D12388A4}"/>
              </a:ext>
            </a:extLst>
          </p:cNvPr>
          <p:cNvGrpSpPr/>
          <p:nvPr/>
        </p:nvGrpSpPr>
        <p:grpSpPr>
          <a:xfrm>
            <a:off x="4328209" y="3135012"/>
            <a:ext cx="7406709" cy="2665449"/>
            <a:chOff x="2390140" y="3710562"/>
            <a:chExt cx="7115358" cy="3166630"/>
          </a:xfrm>
        </p:grpSpPr>
        <p:pic>
          <p:nvPicPr>
            <p:cNvPr id="5" name="Picture 7" descr="Philly6"/>
            <p:cNvPicPr>
              <a:picLocks noChangeAspect="1" noChangeArrowheads="1"/>
            </p:cNvPicPr>
            <p:nvPr/>
          </p:nvPicPr>
          <p:blipFill>
            <a:blip r:embed="rId2" cstate="print"/>
            <a:srcRect/>
            <a:stretch>
              <a:fillRect/>
            </a:stretch>
          </p:blipFill>
          <p:spPr bwMode="auto">
            <a:xfrm>
              <a:off x="2390140" y="3710562"/>
              <a:ext cx="6743700" cy="3147438"/>
            </a:xfrm>
            <a:prstGeom prst="rect">
              <a:avLst/>
            </a:prstGeom>
            <a:noFill/>
            <a:ln w="12700">
              <a:solidFill>
                <a:srgbClr val="000000"/>
              </a:solidFill>
              <a:miter lim="800000"/>
              <a:headEnd/>
              <a:tailEnd/>
            </a:ln>
          </p:spPr>
        </p:pic>
        <p:sp>
          <p:nvSpPr>
            <p:cNvPr id="7" name="Text Box 9"/>
            <p:cNvSpPr txBox="1">
              <a:spLocks noChangeArrowheads="1"/>
            </p:cNvSpPr>
            <p:nvPr/>
          </p:nvSpPr>
          <p:spPr bwMode="auto">
            <a:xfrm>
              <a:off x="7147559" y="6414210"/>
              <a:ext cx="2357939" cy="462982"/>
            </a:xfrm>
            <a:prstGeom prst="rect">
              <a:avLst/>
            </a:prstGeom>
            <a:noFill/>
            <a:ln w="28575">
              <a:noFill/>
              <a:miter lim="800000"/>
              <a:headEnd/>
              <a:tailEnd/>
            </a:ln>
            <a:effectLst/>
          </p:spPr>
          <p:txBody>
            <a:bodyPr wrap="square">
              <a:spAutoFit/>
            </a:bodyPr>
            <a:lstStyle/>
            <a:p>
              <a:pPr algn="ctr">
                <a:spcBef>
                  <a:spcPct val="50000"/>
                </a:spcBef>
                <a:defRPr/>
              </a:pPr>
              <a:r>
                <a:rPr lang="en-US" b="1" dirty="0">
                  <a:solidFill>
                    <a:srgbClr val="FF0000"/>
                  </a:solidFill>
                  <a:latin typeface="Verdana" pitchFamily="34" charset="0"/>
                </a:rPr>
                <a:t>Shoals Only</a:t>
              </a:r>
            </a:p>
          </p:txBody>
        </p:sp>
        <p:sp>
          <p:nvSpPr>
            <p:cNvPr id="8" name="AutoShape 10"/>
            <p:cNvSpPr>
              <a:spLocks noChangeArrowheads="1"/>
            </p:cNvSpPr>
            <p:nvPr/>
          </p:nvSpPr>
          <p:spPr bwMode="auto">
            <a:xfrm>
              <a:off x="8061960" y="6185611"/>
              <a:ext cx="304800" cy="152400"/>
            </a:xfrm>
            <a:prstGeom prst="leftArrow">
              <a:avLst>
                <a:gd name="adj1" fmla="val 50000"/>
                <a:gd name="adj2" fmla="val 50000"/>
              </a:avLst>
            </a:prstGeom>
            <a:solidFill>
              <a:srgbClr val="FF0000"/>
            </a:solidFill>
            <a:ln w="12700">
              <a:solidFill>
                <a:srgbClr val="000000"/>
              </a:solidFill>
              <a:miter lim="800000"/>
              <a:headEnd/>
              <a:tailEnd/>
            </a:ln>
          </p:spPr>
          <p:txBody>
            <a:bodyPr wrap="none" anchor="ctr"/>
            <a:lstStyle/>
            <a:p>
              <a:endParaRPr lang="en-US"/>
            </a:p>
          </p:txBody>
        </p:sp>
      </p:grpSp>
      <p:grpSp>
        <p:nvGrpSpPr>
          <p:cNvPr id="3" name="Group 2">
            <a:extLst>
              <a:ext uri="{FF2B5EF4-FFF2-40B4-BE49-F238E27FC236}">
                <a16:creationId xmlns:a16="http://schemas.microsoft.com/office/drawing/2014/main" id="{A2491DA7-C255-4828-A98F-3666FBFA9C0E}"/>
              </a:ext>
            </a:extLst>
          </p:cNvPr>
          <p:cNvGrpSpPr/>
          <p:nvPr/>
        </p:nvGrpSpPr>
        <p:grpSpPr>
          <a:xfrm>
            <a:off x="4328209" y="416561"/>
            <a:ext cx="7020511" cy="2704530"/>
            <a:chOff x="2390140" y="292856"/>
            <a:chExt cx="6743700" cy="3308985"/>
          </a:xfrm>
        </p:grpSpPr>
        <p:pic>
          <p:nvPicPr>
            <p:cNvPr id="4" name="Picture 6" descr="Philly7"/>
            <p:cNvPicPr>
              <a:picLocks noChangeAspect="1" noChangeArrowheads="1"/>
            </p:cNvPicPr>
            <p:nvPr/>
          </p:nvPicPr>
          <p:blipFill>
            <a:blip r:embed="rId3" cstate="print"/>
            <a:srcRect/>
            <a:stretch>
              <a:fillRect/>
            </a:stretch>
          </p:blipFill>
          <p:spPr bwMode="auto">
            <a:xfrm>
              <a:off x="2390140" y="292856"/>
              <a:ext cx="6743700" cy="3139894"/>
            </a:xfrm>
            <a:prstGeom prst="rect">
              <a:avLst/>
            </a:prstGeom>
            <a:noFill/>
            <a:ln w="12700">
              <a:solidFill>
                <a:srgbClr val="000000"/>
              </a:solidFill>
              <a:miter lim="800000"/>
              <a:headEnd/>
              <a:tailEnd/>
            </a:ln>
          </p:spPr>
        </p:pic>
        <p:sp>
          <p:nvSpPr>
            <p:cNvPr id="6" name="Text Box 8"/>
            <p:cNvSpPr txBox="1">
              <a:spLocks noChangeArrowheads="1"/>
            </p:cNvSpPr>
            <p:nvPr/>
          </p:nvSpPr>
          <p:spPr bwMode="auto">
            <a:xfrm>
              <a:off x="7924800" y="3055877"/>
              <a:ext cx="685800" cy="545964"/>
            </a:xfrm>
            <a:prstGeom prst="rect">
              <a:avLst/>
            </a:prstGeom>
            <a:noFill/>
            <a:ln w="28575">
              <a:noFill/>
              <a:miter lim="800000"/>
              <a:headEnd/>
              <a:tailEnd/>
            </a:ln>
            <a:effectLst/>
          </p:spPr>
          <p:txBody>
            <a:bodyPr wrap="square">
              <a:spAutoFit/>
            </a:bodyPr>
            <a:lstStyle/>
            <a:p>
              <a:pPr algn="ctr">
                <a:spcBef>
                  <a:spcPct val="50000"/>
                </a:spcBef>
                <a:defRPr/>
              </a:pPr>
              <a:r>
                <a:rPr lang="en-US" b="1" dirty="0">
                  <a:solidFill>
                    <a:srgbClr val="FF0000"/>
                  </a:solidFill>
                  <a:latin typeface="Verdana" pitchFamily="34" charset="0"/>
                </a:rPr>
                <a:t>All</a:t>
              </a:r>
            </a:p>
          </p:txBody>
        </p:sp>
        <p:sp>
          <p:nvSpPr>
            <p:cNvPr id="9" name="AutoShape 11"/>
            <p:cNvSpPr>
              <a:spLocks noChangeArrowheads="1"/>
            </p:cNvSpPr>
            <p:nvPr/>
          </p:nvSpPr>
          <p:spPr bwMode="auto">
            <a:xfrm>
              <a:off x="8001000" y="2827277"/>
              <a:ext cx="304800" cy="152400"/>
            </a:xfrm>
            <a:prstGeom prst="leftArrow">
              <a:avLst>
                <a:gd name="adj1" fmla="val 50000"/>
                <a:gd name="adj2" fmla="val 50000"/>
              </a:avLst>
            </a:prstGeom>
            <a:solidFill>
              <a:srgbClr val="FF0000"/>
            </a:solidFill>
            <a:ln w="12700">
              <a:solidFill>
                <a:srgbClr val="000000"/>
              </a:solidFill>
              <a:miter lim="800000"/>
              <a:headEnd/>
              <a:tailEnd/>
            </a:ln>
          </p:spPr>
          <p:txBody>
            <a:bodyPr wrap="none" anchor="ctr"/>
            <a:lstStyle/>
            <a:p>
              <a:endParaRPr lang="en-US"/>
            </a:p>
          </p:txBody>
        </p:sp>
      </p:grpSp>
      <p:sp>
        <p:nvSpPr>
          <p:cNvPr id="2" name="Rectangle 1"/>
          <p:cNvSpPr/>
          <p:nvPr/>
        </p:nvSpPr>
        <p:spPr>
          <a:xfrm>
            <a:off x="843280" y="2136338"/>
            <a:ext cx="3472505" cy="2585323"/>
          </a:xfrm>
          <a:prstGeom prst="rect">
            <a:avLst/>
          </a:prstGeom>
        </p:spPr>
        <p:txBody>
          <a:bodyPr wrap="square">
            <a:spAutoFit/>
          </a:bodyPr>
          <a:lstStyle/>
          <a:p>
            <a:r>
              <a:rPr lang="en-US" dirty="0">
                <a:solidFill>
                  <a:srgbClr val="FF0000"/>
                </a:solidFill>
              </a:rPr>
              <a:t>All:  </a:t>
            </a:r>
            <a:r>
              <a:rPr lang="en-US" dirty="0"/>
              <a:t>Includes all overdepth material in the extension area.</a:t>
            </a:r>
          </a:p>
          <a:p>
            <a:endParaRPr lang="en-US" dirty="0">
              <a:solidFill>
                <a:srgbClr val="FF0000"/>
              </a:solidFill>
            </a:endParaRPr>
          </a:p>
          <a:p>
            <a:endParaRPr lang="en-US" dirty="0">
              <a:solidFill>
                <a:srgbClr val="FF0000"/>
              </a:solidFill>
            </a:endParaRPr>
          </a:p>
          <a:p>
            <a:r>
              <a:rPr lang="en-US" dirty="0">
                <a:solidFill>
                  <a:srgbClr val="FF0000"/>
                </a:solidFill>
              </a:rPr>
              <a:t>Shoals Only:  </a:t>
            </a:r>
            <a:r>
              <a:rPr lang="en-US" dirty="0"/>
              <a:t>Includes overdepth material in extension area only if the depth at the toe line is </a:t>
            </a:r>
            <a:r>
              <a:rPr lang="en-US" dirty="0" err="1"/>
              <a:t>shoaler</a:t>
            </a:r>
            <a:r>
              <a:rPr lang="en-US" dirty="0"/>
              <a:t> than the design depth.</a:t>
            </a:r>
          </a:p>
        </p:txBody>
      </p:sp>
      <p:sp>
        <p:nvSpPr>
          <p:cNvPr id="11" name="Title 1">
            <a:extLst>
              <a:ext uri="{FF2B5EF4-FFF2-40B4-BE49-F238E27FC236}">
                <a16:creationId xmlns:a16="http://schemas.microsoft.com/office/drawing/2014/main" id="{0BB435F4-B89D-421C-9638-1092C913614B}"/>
              </a:ext>
            </a:extLst>
          </p:cNvPr>
          <p:cNvSpPr>
            <a:spLocks noGrp="1"/>
          </p:cNvSpPr>
          <p:nvPr>
            <p:ph type="title"/>
          </p:nvPr>
        </p:nvSpPr>
        <p:spPr/>
        <p:txBody>
          <a:bodyPr/>
          <a:lstStyle/>
          <a:p>
            <a:r>
              <a:rPr lang="en-US" dirty="0"/>
              <a:t>ALL vs Shoals Only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Understanding Infill</a:t>
            </a:r>
          </a:p>
        </p:txBody>
      </p:sp>
    </p:spTree>
    <p:extLst>
      <p:ext uri="{BB962C8B-B14F-4D97-AF65-F5344CB8AC3E}">
        <p14:creationId xmlns:p14="http://schemas.microsoft.com/office/powerpoint/2010/main" val="2603306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00537" y="2175769"/>
            <a:ext cx="8342715" cy="3416194"/>
            <a:chOff x="259348" y="1295400"/>
            <a:chExt cx="8885375" cy="3581400"/>
          </a:xfrm>
        </p:grpSpPr>
        <p:pic>
          <p:nvPicPr>
            <p:cNvPr id="5122" name="Picture 2" descr="C:\Temp\Volume Course\AAA8.png"/>
            <p:cNvPicPr>
              <a:picLocks noChangeAspect="1" noChangeArrowheads="1"/>
            </p:cNvPicPr>
            <p:nvPr/>
          </p:nvPicPr>
          <p:blipFill>
            <a:blip r:embed="rId2" cstate="print"/>
            <a:srcRect/>
            <a:stretch>
              <a:fillRect/>
            </a:stretch>
          </p:blipFill>
          <p:spPr bwMode="auto">
            <a:xfrm>
              <a:off x="259348" y="1295400"/>
              <a:ext cx="8885375" cy="3581400"/>
            </a:xfrm>
            <a:prstGeom prst="rect">
              <a:avLst/>
            </a:prstGeom>
            <a:noFill/>
          </p:spPr>
        </p:pic>
        <p:sp>
          <p:nvSpPr>
            <p:cNvPr id="5" name="TextBox 4"/>
            <p:cNvSpPr txBox="1"/>
            <p:nvPr/>
          </p:nvSpPr>
          <p:spPr>
            <a:xfrm>
              <a:off x="5562600" y="2514600"/>
              <a:ext cx="609600" cy="871184"/>
            </a:xfrm>
            <a:prstGeom prst="rect">
              <a:avLst/>
            </a:prstGeom>
            <a:noFill/>
            <a:ln>
              <a:solidFill>
                <a:schemeClr val="bg2"/>
              </a:solidFill>
            </a:ln>
          </p:spPr>
          <p:txBody>
            <a:bodyPr wrap="square" rtlCol="0">
              <a:spAutoFit/>
            </a:bodyPr>
            <a:lstStyle/>
            <a:p>
              <a:r>
                <a:rPr lang="en-US" sz="4800" dirty="0">
                  <a:solidFill>
                    <a:schemeClr val="bg2"/>
                  </a:solidFill>
                </a:rPr>
                <a:t>A</a:t>
              </a:r>
              <a:endParaRPr lang="en-US" dirty="0">
                <a:solidFill>
                  <a:schemeClr val="bg2"/>
                </a:solidFill>
              </a:endParaRPr>
            </a:p>
          </p:txBody>
        </p:sp>
        <p:sp>
          <p:nvSpPr>
            <p:cNvPr id="6" name="TextBox 5"/>
            <p:cNvSpPr txBox="1"/>
            <p:nvPr/>
          </p:nvSpPr>
          <p:spPr>
            <a:xfrm>
              <a:off x="3124200" y="2514600"/>
              <a:ext cx="609600" cy="871184"/>
            </a:xfrm>
            <a:prstGeom prst="rect">
              <a:avLst/>
            </a:prstGeom>
            <a:noFill/>
            <a:ln>
              <a:solidFill>
                <a:srgbClr val="FF0000"/>
              </a:solidFill>
            </a:ln>
          </p:spPr>
          <p:txBody>
            <a:bodyPr wrap="square" rtlCol="0">
              <a:spAutoFit/>
            </a:bodyPr>
            <a:lstStyle/>
            <a:p>
              <a:r>
                <a:rPr lang="en-US" sz="4800" dirty="0">
                  <a:solidFill>
                    <a:srgbClr val="FF0000"/>
                  </a:solidFill>
                </a:rPr>
                <a:t>B</a:t>
              </a:r>
              <a:endParaRPr lang="en-US" dirty="0">
                <a:solidFill>
                  <a:srgbClr val="FF0000"/>
                </a:solidFill>
              </a:endParaRPr>
            </a:p>
          </p:txBody>
        </p:sp>
        <p:cxnSp>
          <p:nvCxnSpPr>
            <p:cNvPr id="8" name="Straight Arrow Connector 7"/>
            <p:cNvCxnSpPr/>
            <p:nvPr/>
          </p:nvCxnSpPr>
          <p:spPr>
            <a:xfrm rot="16200000" flipH="1">
              <a:off x="3619500" y="3162300"/>
              <a:ext cx="5334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2667000" y="3276600"/>
              <a:ext cx="609600" cy="4572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6200000" flipH="1">
              <a:off x="5638802" y="3429001"/>
              <a:ext cx="533399" cy="76198"/>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p:txBody>
          <a:bodyPr/>
          <a:lstStyle/>
          <a:p>
            <a:r>
              <a:rPr lang="en-US" dirty="0"/>
              <a:t>A Few Words About Infill</a:t>
            </a:r>
          </a:p>
        </p:txBody>
      </p:sp>
      <p:sp>
        <p:nvSpPr>
          <p:cNvPr id="3" name="Content Placeholder 2"/>
          <p:cNvSpPr>
            <a:spLocks noGrp="1"/>
          </p:cNvSpPr>
          <p:nvPr>
            <p:ph idx="4294967295"/>
          </p:nvPr>
        </p:nvSpPr>
        <p:spPr>
          <a:xfrm>
            <a:off x="1432497" y="814825"/>
            <a:ext cx="8229600" cy="1447800"/>
          </a:xfrm>
        </p:spPr>
        <p:txBody>
          <a:bodyPr>
            <a:noAutofit/>
          </a:bodyPr>
          <a:lstStyle/>
          <a:p>
            <a:r>
              <a:rPr lang="en-US" sz="1800" dirty="0">
                <a:solidFill>
                  <a:schemeClr val="tx1">
                    <a:lumMod val="65000"/>
                    <a:lumOff val="35000"/>
                  </a:schemeClr>
                </a:solidFill>
              </a:rPr>
              <a:t>Maybe somebody moved stuff from </a:t>
            </a:r>
            <a:r>
              <a:rPr lang="en-US" sz="1800" dirty="0">
                <a:solidFill>
                  <a:schemeClr val="bg2"/>
                </a:solidFill>
              </a:rPr>
              <a:t>A</a:t>
            </a:r>
            <a:r>
              <a:rPr lang="en-US" sz="1800" dirty="0">
                <a:solidFill>
                  <a:schemeClr val="tx1">
                    <a:lumMod val="65000"/>
                    <a:lumOff val="35000"/>
                  </a:schemeClr>
                </a:solidFill>
              </a:rPr>
              <a:t> to </a:t>
            </a:r>
            <a:r>
              <a:rPr lang="en-US" sz="1800" dirty="0">
                <a:solidFill>
                  <a:srgbClr val="FF0000"/>
                </a:solidFill>
              </a:rPr>
              <a:t>B</a:t>
            </a:r>
            <a:r>
              <a:rPr lang="en-US" sz="1800" dirty="0">
                <a:solidFill>
                  <a:schemeClr val="tx1">
                    <a:lumMod val="65000"/>
                    <a:lumOff val="35000"/>
                  </a:schemeClr>
                </a:solidFill>
              </a:rPr>
              <a:t>!</a:t>
            </a:r>
          </a:p>
          <a:p>
            <a:r>
              <a:rPr lang="en-US" sz="1800" dirty="0">
                <a:solidFill>
                  <a:schemeClr val="tx1">
                    <a:lumMod val="65000"/>
                    <a:lumOff val="35000"/>
                  </a:schemeClr>
                </a:solidFill>
              </a:rPr>
              <a:t>Maybe the infill is just due to natural sedimentation!</a:t>
            </a:r>
          </a:p>
          <a:p>
            <a:r>
              <a:rPr lang="en-US" sz="1800" dirty="0">
                <a:solidFill>
                  <a:schemeClr val="tx1">
                    <a:lumMod val="65000"/>
                    <a:lumOff val="35000"/>
                  </a:schemeClr>
                </a:solidFill>
              </a:rPr>
              <a:t>On what basis do you want to pay them (or get paid)!</a:t>
            </a:r>
          </a:p>
        </p:txBody>
      </p:sp>
      <p:sp>
        <p:nvSpPr>
          <p:cNvPr id="13" name="Slide Number Placeholder 12"/>
          <p:cNvSpPr>
            <a:spLocks noGrp="1"/>
          </p:cNvSpPr>
          <p:nvPr>
            <p:ph type="sldNum" sz="quarter" idx="4294967295"/>
          </p:nvPr>
        </p:nvSpPr>
        <p:spPr/>
        <p:txBody>
          <a:bodyPr/>
          <a:lstStyle/>
          <a:p>
            <a:endParaRPr lang="en-US" dirty="0"/>
          </a:p>
          <a:p>
            <a:endParaRPr lang="en-US" dirty="0"/>
          </a:p>
        </p:txBody>
      </p:sp>
    </p:spTree>
    <p:extLst>
      <p:ext uri="{BB962C8B-B14F-4D97-AF65-F5344CB8AC3E}">
        <p14:creationId xmlns:p14="http://schemas.microsoft.com/office/powerpoint/2010/main" val="722120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Infill in Reports</a:t>
            </a:r>
          </a:p>
        </p:txBody>
      </p:sp>
      <p:sp>
        <p:nvSpPr>
          <p:cNvPr id="4" name="Rectangle 3"/>
          <p:cNvSpPr/>
          <p:nvPr/>
        </p:nvSpPr>
        <p:spPr>
          <a:xfrm>
            <a:off x="1903562" y="1189726"/>
            <a:ext cx="9144000" cy="1985159"/>
          </a:xfrm>
          <a:prstGeom prst="rect">
            <a:avLst/>
          </a:prstGeom>
        </p:spPr>
        <p:txBody>
          <a:bodyPr wrap="square">
            <a:spAutoFit/>
          </a:bodyPr>
          <a:lstStyle/>
          <a:p>
            <a:r>
              <a:rPr lang="en-US" sz="1200" b="1" dirty="0">
                <a:solidFill>
                  <a:schemeClr val="tx1">
                    <a:lumMod val="65000"/>
                    <a:lumOff val="35000"/>
                  </a:schemeClr>
                </a:solidFill>
              </a:rPr>
              <a:t> </a:t>
            </a:r>
            <a:r>
              <a:rPr lang="en-US" sz="1200" b="1" dirty="0">
                <a:solidFill>
                  <a:schemeClr val="tx1">
                    <a:lumMod val="65000"/>
                    <a:lumOff val="35000"/>
                  </a:schemeClr>
                </a:solidFill>
                <a:latin typeface="Courier New" pitchFamily="49" charset="0"/>
                <a:cs typeface="Courier New" pitchFamily="49" charset="0"/>
              </a:rPr>
              <a:t>Dredging Quantities Summary</a:t>
            </a:r>
          </a:p>
          <a:p>
            <a:r>
              <a:rPr lang="en-US" sz="1200" b="1" dirty="0">
                <a:solidFill>
                  <a:schemeClr val="tx1">
                    <a:lumMod val="65000"/>
                    <a:lumOff val="35000"/>
                  </a:schemeClr>
                </a:solidFill>
                <a:latin typeface="Courier New" pitchFamily="49" charset="0"/>
                <a:cs typeface="Courier New" pitchFamily="49" charset="0"/>
              </a:rPr>
              <a:t>        ===========================</a:t>
            </a:r>
          </a:p>
          <a:p>
            <a:r>
              <a:rPr lang="en-US" sz="1200" b="1" dirty="0">
                <a:solidFill>
                  <a:schemeClr val="tx1">
                    <a:lumMod val="65000"/>
                    <a:lumOff val="35000"/>
                  </a:schemeClr>
                </a:solidFill>
                <a:latin typeface="Courier New" pitchFamily="49" charset="0"/>
                <a:cs typeface="Courier New" pitchFamily="49" charset="0"/>
              </a:rPr>
              <a:t>Materials                                 </a:t>
            </a:r>
            <a:r>
              <a:rPr lang="en-US" sz="1200" b="1" dirty="0">
                <a:solidFill>
                  <a:schemeClr val="bg2"/>
                </a:solidFill>
                <a:latin typeface="Courier New" pitchFamily="49" charset="0"/>
                <a:cs typeface="Courier New" pitchFamily="49" charset="0"/>
              </a:rPr>
              <a:t>Gross Material       </a:t>
            </a:r>
            <a:r>
              <a:rPr lang="en-US" sz="1200" b="1" dirty="0">
                <a:solidFill>
                  <a:srgbClr val="FF0000"/>
                </a:solidFill>
                <a:latin typeface="Courier New" pitchFamily="49" charset="0"/>
                <a:cs typeface="Courier New" pitchFamily="49" charset="0"/>
              </a:rPr>
              <a:t>Infill</a:t>
            </a:r>
            <a:r>
              <a:rPr lang="en-US" sz="1200" b="1" dirty="0">
                <a:solidFill>
                  <a:schemeClr val="tx1">
                    <a:lumMod val="65000"/>
                    <a:lumOff val="35000"/>
                  </a:schemeClr>
                </a:solidFill>
                <a:latin typeface="Courier New" pitchFamily="49" charset="0"/>
                <a:cs typeface="Courier New" pitchFamily="49" charset="0"/>
              </a:rPr>
              <a:t>    </a:t>
            </a:r>
            <a:r>
              <a:rPr lang="en-US" sz="1200" b="1" dirty="0">
                <a:solidFill>
                  <a:schemeClr val="accent1"/>
                </a:solidFill>
                <a:latin typeface="Courier New" pitchFamily="49" charset="0"/>
                <a:cs typeface="Courier New" pitchFamily="49" charset="0"/>
              </a:rPr>
              <a:t>Net Material</a:t>
            </a:r>
          </a:p>
          <a:p>
            <a:r>
              <a:rPr lang="en-US" sz="1200" b="1" dirty="0">
                <a:solidFill>
                  <a:schemeClr val="tx1">
                    <a:lumMod val="65000"/>
                    <a:lumOff val="35000"/>
                  </a:schemeClr>
                </a:solidFill>
                <a:latin typeface="Courier New" pitchFamily="49" charset="0"/>
                <a:cs typeface="Courier New" pitchFamily="49" charset="0"/>
              </a:rPr>
              <a:t> Total Removed To Project Depth ......            5836.8        651.1       5185.7</a:t>
            </a:r>
          </a:p>
          <a:p>
            <a:r>
              <a:rPr lang="en-US" sz="1200" b="1" dirty="0">
                <a:solidFill>
                  <a:schemeClr val="tx1">
                    <a:lumMod val="65000"/>
                    <a:lumOff val="35000"/>
                  </a:schemeClr>
                </a:solidFill>
                <a:latin typeface="Courier New" pitchFamily="49" charset="0"/>
                <a:cs typeface="Courier New" pitchFamily="49" charset="0"/>
              </a:rPr>
              <a:t> Total Pay Removed In Overdepth ......            2040.1         86.0       1954.0</a:t>
            </a:r>
          </a:p>
          <a:p>
            <a:r>
              <a:rPr lang="en-US" sz="1200" b="1" dirty="0">
                <a:solidFill>
                  <a:schemeClr val="tx1">
                    <a:lumMod val="65000"/>
                    <a:lumOff val="35000"/>
                  </a:schemeClr>
                </a:solidFill>
                <a:latin typeface="Courier New" pitchFamily="49" charset="0"/>
                <a:cs typeface="Courier New" pitchFamily="49" charset="0"/>
              </a:rPr>
              <a:t> Total Pay Removed ...................            7876.9        737.2       7139.7</a:t>
            </a:r>
          </a:p>
          <a:p>
            <a:r>
              <a:rPr lang="en-US" sz="1200" b="1" dirty="0">
                <a:solidFill>
                  <a:schemeClr val="tx1">
                    <a:lumMod val="65000"/>
                    <a:lumOff val="35000"/>
                  </a:schemeClr>
                </a:solidFill>
                <a:latin typeface="Courier New" pitchFamily="49" charset="0"/>
                <a:cs typeface="Courier New" pitchFamily="49" charset="0"/>
              </a:rPr>
              <a:t> Total Removed .......................            9545.9       1764.5       7781.4</a:t>
            </a:r>
          </a:p>
          <a:p>
            <a:r>
              <a:rPr lang="en-US" sz="1200" b="1" dirty="0">
                <a:solidFill>
                  <a:schemeClr val="tx1">
                    <a:lumMod val="65000"/>
                    <a:lumOff val="35000"/>
                  </a:schemeClr>
                </a:solidFill>
                <a:latin typeface="Courier New" pitchFamily="49" charset="0"/>
                <a:cs typeface="Courier New" pitchFamily="49" charset="0"/>
              </a:rPr>
              <a:t> Total Remaining Above Project Depth .            1981.9                    1981.9</a:t>
            </a:r>
          </a:p>
          <a:p>
            <a:r>
              <a:rPr lang="en-US" sz="1200" b="1" dirty="0">
                <a:solidFill>
                  <a:schemeClr val="tx1">
                    <a:lumMod val="65000"/>
                    <a:lumOff val="35000"/>
                  </a:schemeClr>
                </a:solidFill>
                <a:latin typeface="Courier New" pitchFamily="49" charset="0"/>
                <a:cs typeface="Courier New" pitchFamily="49" charset="0"/>
              </a:rPr>
              <a:t> Total Overdredged Material ..........            1669.0       1027.3        641.7</a:t>
            </a:r>
          </a:p>
          <a:p>
            <a:r>
              <a:rPr lang="en-US" sz="1200" b="1" dirty="0">
                <a:solidFill>
                  <a:schemeClr val="tx1">
                    <a:lumMod val="65000"/>
                    <a:lumOff val="35000"/>
                  </a:schemeClr>
                </a:solidFill>
                <a:latin typeface="Courier New" pitchFamily="49" charset="0"/>
                <a:cs typeface="Courier New" pitchFamily="49" charset="0"/>
              </a:rPr>
              <a:t> Total Infill Material ...............                         1764.5     </a:t>
            </a:r>
            <a:r>
              <a:rPr lang="en-US" sz="1200" dirty="0">
                <a:solidFill>
                  <a:schemeClr val="tx1">
                    <a:lumMod val="65000"/>
                    <a:lumOff val="35000"/>
                  </a:schemeClr>
                </a:solidFill>
                <a:latin typeface="Courier New" pitchFamily="49" charset="0"/>
                <a:cs typeface="Courier New" pitchFamily="49" charset="0"/>
              </a:rPr>
              <a:t>   </a:t>
            </a:r>
            <a:r>
              <a:rPr lang="en-US" sz="1100" dirty="0">
                <a:solidFill>
                  <a:schemeClr val="tx1">
                    <a:lumMod val="65000"/>
                    <a:lumOff val="35000"/>
                  </a:schemeClr>
                </a:solidFill>
                <a:latin typeface="Courier New" pitchFamily="49" charset="0"/>
                <a:cs typeface="Courier New" pitchFamily="49" charset="0"/>
              </a:rPr>
              <a:t>   </a:t>
            </a:r>
          </a:p>
        </p:txBody>
      </p:sp>
      <p:sp>
        <p:nvSpPr>
          <p:cNvPr id="5" name="TextBox 4"/>
          <p:cNvSpPr txBox="1"/>
          <p:nvPr/>
        </p:nvSpPr>
        <p:spPr>
          <a:xfrm>
            <a:off x="1411856" y="3174885"/>
            <a:ext cx="9828362" cy="2585323"/>
          </a:xfrm>
          <a:prstGeom prst="rect">
            <a:avLst/>
          </a:prstGeom>
          <a:noFill/>
        </p:spPr>
        <p:txBody>
          <a:bodyPr wrap="square" rtlCol="0">
            <a:spAutoFit/>
          </a:bodyPr>
          <a:lstStyle/>
          <a:p>
            <a:r>
              <a:rPr lang="en-US" dirty="0">
                <a:solidFill>
                  <a:schemeClr val="tx1">
                    <a:lumMod val="65000"/>
                    <a:lumOff val="35000"/>
                  </a:schemeClr>
                </a:solidFill>
              </a:rPr>
              <a:t>The Philadelphia Post Dredge report (above) has:</a:t>
            </a:r>
          </a:p>
          <a:p>
            <a:endParaRPr lang="en-US" dirty="0">
              <a:solidFill>
                <a:schemeClr val="tx1">
                  <a:lumMod val="65000"/>
                  <a:lumOff val="35000"/>
                </a:schemeClr>
              </a:solidFill>
            </a:endParaRPr>
          </a:p>
          <a:p>
            <a:pPr marL="285750" indent="-285750">
              <a:buFont typeface="Arial" panose="020B0604020202020204" pitchFamily="34" charset="0"/>
              <a:buChar char="•"/>
            </a:pPr>
            <a:r>
              <a:rPr lang="en-US" dirty="0">
                <a:solidFill>
                  <a:schemeClr val="tx1">
                    <a:lumMod val="65000"/>
                    <a:lumOff val="35000"/>
                  </a:schemeClr>
                </a:solidFill>
              </a:rPr>
              <a:t>A ‘Gross Material’ column that just includes the amounts removed, without any Infill adjustment.</a:t>
            </a:r>
          </a:p>
          <a:p>
            <a:pPr marL="285750" indent="-285750">
              <a:buFont typeface="Arial" panose="020B0604020202020204" pitchFamily="34" charset="0"/>
              <a:buChar char="•"/>
            </a:pPr>
            <a:r>
              <a:rPr lang="en-US" dirty="0">
                <a:solidFill>
                  <a:schemeClr val="tx1">
                    <a:lumMod val="65000"/>
                    <a:lumOff val="35000"/>
                  </a:schemeClr>
                </a:solidFill>
              </a:rPr>
              <a:t>An</a:t>
            </a:r>
            <a:r>
              <a:rPr lang="en-US" dirty="0"/>
              <a:t> </a:t>
            </a:r>
            <a:r>
              <a:rPr lang="en-US" dirty="0">
                <a:solidFill>
                  <a:schemeClr val="tx1">
                    <a:lumMod val="65000"/>
                    <a:lumOff val="35000"/>
                  </a:schemeClr>
                </a:solidFill>
              </a:rPr>
              <a:t>‘</a:t>
            </a:r>
            <a:r>
              <a:rPr lang="en-US" dirty="0">
                <a:solidFill>
                  <a:srgbClr val="FF0000"/>
                </a:solidFill>
              </a:rPr>
              <a:t>Infill</a:t>
            </a:r>
            <a:r>
              <a:rPr lang="en-US" dirty="0">
                <a:solidFill>
                  <a:schemeClr val="tx1">
                    <a:lumMod val="65000"/>
                    <a:lumOff val="35000"/>
                  </a:schemeClr>
                </a:solidFill>
              </a:rPr>
              <a:t>’ column that shows the computed Infill for each quantity.</a:t>
            </a:r>
          </a:p>
          <a:p>
            <a:pPr marL="285750" indent="-285750">
              <a:buFont typeface="Arial" panose="020B0604020202020204" pitchFamily="34" charset="0"/>
              <a:buChar char="•"/>
            </a:pPr>
            <a:r>
              <a:rPr lang="en-US" dirty="0">
                <a:solidFill>
                  <a:schemeClr val="tx1">
                    <a:lumMod val="65000"/>
                    <a:lumOff val="35000"/>
                  </a:schemeClr>
                </a:solidFill>
              </a:rPr>
              <a:t>A ‘</a:t>
            </a:r>
            <a:r>
              <a:rPr lang="en-US" dirty="0">
                <a:solidFill>
                  <a:schemeClr val="accent1"/>
                </a:solidFill>
              </a:rPr>
              <a:t>Net Material</a:t>
            </a:r>
            <a:r>
              <a:rPr lang="en-US" dirty="0">
                <a:solidFill>
                  <a:schemeClr val="tx1">
                    <a:lumMod val="65000"/>
                    <a:lumOff val="35000"/>
                  </a:schemeClr>
                </a:solidFill>
              </a:rPr>
              <a:t>’ column that is ‘</a:t>
            </a:r>
            <a:r>
              <a:rPr lang="en-US" dirty="0">
                <a:solidFill>
                  <a:schemeClr val="bg2"/>
                </a:solidFill>
              </a:rPr>
              <a:t>Gross Material</a:t>
            </a:r>
            <a:r>
              <a:rPr lang="en-US" dirty="0">
                <a:solidFill>
                  <a:schemeClr val="tx1">
                    <a:lumMod val="65000"/>
                    <a:lumOff val="35000"/>
                  </a:schemeClr>
                </a:solidFill>
              </a:rPr>
              <a:t>’ minus ‘</a:t>
            </a:r>
            <a:r>
              <a:rPr lang="en-US" dirty="0">
                <a:solidFill>
                  <a:srgbClr val="FF0000"/>
                </a:solidFill>
              </a:rPr>
              <a:t>Infill</a:t>
            </a:r>
            <a:r>
              <a:rPr lang="en-US" dirty="0">
                <a:solidFill>
                  <a:schemeClr val="tx1">
                    <a:lumMod val="65000"/>
                    <a:lumOff val="35000"/>
                  </a:schemeClr>
                </a:solidFill>
              </a:rPr>
              <a:t>’.</a:t>
            </a:r>
          </a:p>
          <a:p>
            <a:pPr>
              <a:buFont typeface="Arial" pitchFamily="34" charset="0"/>
              <a:buChar char="•"/>
            </a:pPr>
            <a:endParaRPr lang="en-US" dirty="0"/>
          </a:p>
          <a:p>
            <a:r>
              <a:rPr lang="en-US" dirty="0">
                <a:solidFill>
                  <a:schemeClr val="tx1">
                    <a:lumMod val="65000"/>
                    <a:lumOff val="35000"/>
                  </a:schemeClr>
                </a:solidFill>
              </a:rPr>
              <a:t>If the infill is due to natural sedimentation, then use the </a:t>
            </a:r>
            <a:r>
              <a:rPr lang="en-US" dirty="0">
                <a:solidFill>
                  <a:schemeClr val="bg2"/>
                </a:solidFill>
              </a:rPr>
              <a:t>Gross Material column</a:t>
            </a:r>
            <a:r>
              <a:rPr lang="en-US" dirty="0">
                <a:solidFill>
                  <a:schemeClr val="tx1">
                    <a:lumMod val="65000"/>
                    <a:lumOff val="35000"/>
                  </a:schemeClr>
                </a:solidFill>
              </a:rPr>
              <a:t>.  If the Infill is due to the dredging process, then use the</a:t>
            </a:r>
            <a:r>
              <a:rPr lang="en-US" dirty="0"/>
              <a:t> </a:t>
            </a:r>
            <a:r>
              <a:rPr lang="en-US" dirty="0">
                <a:solidFill>
                  <a:schemeClr val="accent1"/>
                </a:solidFill>
              </a:rPr>
              <a:t>Net Material column</a:t>
            </a:r>
            <a:r>
              <a:rPr lang="en-US" dirty="0">
                <a:solidFill>
                  <a:schemeClr val="tx1">
                    <a:lumMod val="65000"/>
                    <a:lumOff val="35000"/>
                  </a:schemeClr>
                </a:solidFill>
              </a:rPr>
              <a:t>.</a:t>
            </a:r>
          </a:p>
        </p:txBody>
      </p:sp>
      <p:sp>
        <p:nvSpPr>
          <p:cNvPr id="3" name="Rectangle 2"/>
          <p:cNvSpPr/>
          <p:nvPr/>
        </p:nvSpPr>
        <p:spPr>
          <a:xfrm>
            <a:off x="1903562" y="772418"/>
            <a:ext cx="3544560" cy="369332"/>
          </a:xfrm>
          <a:prstGeom prst="rect">
            <a:avLst/>
          </a:prstGeom>
        </p:spPr>
        <p:txBody>
          <a:bodyPr wrap="none">
            <a:spAutoFit/>
          </a:bodyPr>
          <a:lstStyle/>
          <a:p>
            <a:r>
              <a:rPr lang="en-US" dirty="0">
                <a:solidFill>
                  <a:schemeClr val="tx1">
                    <a:lumMod val="65000"/>
                    <a:lumOff val="35000"/>
                  </a:schemeClr>
                </a:solidFill>
              </a:rPr>
              <a:t>Philadelphia Post Dredge Report</a:t>
            </a:r>
          </a:p>
        </p:txBody>
      </p:sp>
    </p:spTree>
    <p:extLst>
      <p:ext uri="{BB962C8B-B14F-4D97-AF65-F5344CB8AC3E}">
        <p14:creationId xmlns:p14="http://schemas.microsoft.com/office/powerpoint/2010/main" val="2162055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en-US" dirty="0"/>
              <a:t>TIN MODEL VOLUMES</a:t>
            </a:r>
          </a:p>
        </p:txBody>
      </p:sp>
      <p:pic>
        <p:nvPicPr>
          <p:cNvPr id="6" name="Picture Placeholder 5"/>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rcRect t="8479" b="8479"/>
          <a:stretch>
            <a:fillRect/>
          </a:stretch>
        </p:blipFill>
        <p:spPr>
          <a:xfrm>
            <a:off x="0" y="4114800"/>
            <a:ext cx="12192000" cy="2743200"/>
          </a:xfrm>
        </p:spPr>
      </p:pic>
    </p:spTree>
    <p:extLst>
      <p:ext uri="{BB962C8B-B14F-4D97-AF65-F5344CB8AC3E}">
        <p14:creationId xmlns:p14="http://schemas.microsoft.com/office/powerpoint/2010/main" val="789021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TIN MODEL Volumes</a:t>
            </a:r>
          </a:p>
        </p:txBody>
      </p:sp>
      <p:sp>
        <p:nvSpPr>
          <p:cNvPr id="3" name="Content Placeholder 2"/>
          <p:cNvSpPr>
            <a:spLocks noGrp="1"/>
          </p:cNvSpPr>
          <p:nvPr>
            <p:ph idx="4294967295"/>
          </p:nvPr>
        </p:nvSpPr>
        <p:spPr>
          <a:xfrm>
            <a:off x="412993" y="1362466"/>
            <a:ext cx="7032968" cy="4646613"/>
          </a:xfrm>
        </p:spPr>
        <p:txBody>
          <a:bodyPr>
            <a:normAutofit/>
          </a:bodyPr>
          <a:lstStyle/>
          <a:p>
            <a:r>
              <a:rPr lang="en-US" sz="1800" dirty="0">
                <a:solidFill>
                  <a:schemeClr val="tx1">
                    <a:lumMod val="50000"/>
                    <a:lumOff val="50000"/>
                  </a:schemeClr>
                </a:solidFill>
              </a:rPr>
              <a:t>TIN = Triangulated Irregular Network.</a:t>
            </a:r>
          </a:p>
          <a:p>
            <a:endParaRPr lang="en-US" sz="1800" dirty="0">
              <a:solidFill>
                <a:schemeClr val="tx1">
                  <a:lumMod val="50000"/>
                  <a:lumOff val="50000"/>
                </a:schemeClr>
              </a:solidFill>
            </a:endParaRPr>
          </a:p>
          <a:p>
            <a:r>
              <a:rPr lang="en-US" sz="1800" dirty="0">
                <a:solidFill>
                  <a:schemeClr val="tx1">
                    <a:lumMod val="50000"/>
                    <a:lumOff val="50000"/>
                  </a:schemeClr>
                </a:solidFill>
              </a:rPr>
              <a:t>Volumes by TIN MODEL</a:t>
            </a:r>
          </a:p>
          <a:p>
            <a:endParaRPr lang="en-US" sz="1800" dirty="0">
              <a:solidFill>
                <a:schemeClr val="tx1">
                  <a:lumMod val="50000"/>
                  <a:lumOff val="50000"/>
                </a:schemeClr>
              </a:solidFill>
            </a:endParaRPr>
          </a:p>
          <a:p>
            <a:pPr lvl="1"/>
            <a:r>
              <a:rPr lang="en-US" sz="1800" dirty="0">
                <a:solidFill>
                  <a:schemeClr val="tx1">
                    <a:lumMod val="50000"/>
                    <a:lumOff val="50000"/>
                  </a:schemeClr>
                </a:solidFill>
              </a:rPr>
              <a:t>Triangles are created between exact X-Y-Z data points</a:t>
            </a:r>
          </a:p>
          <a:p>
            <a:pPr lvl="1"/>
            <a:endParaRPr lang="en-US" sz="1800" dirty="0">
              <a:solidFill>
                <a:schemeClr val="tx1">
                  <a:lumMod val="50000"/>
                  <a:lumOff val="50000"/>
                </a:schemeClr>
              </a:solidFill>
            </a:endParaRPr>
          </a:p>
          <a:p>
            <a:pPr lvl="1"/>
            <a:r>
              <a:rPr lang="en-US" sz="1800" dirty="0">
                <a:solidFill>
                  <a:schemeClr val="tx1">
                    <a:lumMod val="50000"/>
                    <a:lumOff val="50000"/>
                  </a:schemeClr>
                </a:solidFill>
              </a:rPr>
              <a:t>There is no ‘gridding’ going on in TIN MODEL</a:t>
            </a:r>
          </a:p>
          <a:p>
            <a:pPr lvl="1"/>
            <a:endParaRPr lang="en-US" sz="1800" dirty="0">
              <a:solidFill>
                <a:schemeClr val="tx1">
                  <a:lumMod val="50000"/>
                  <a:lumOff val="50000"/>
                </a:schemeClr>
              </a:solidFill>
            </a:endParaRPr>
          </a:p>
          <a:p>
            <a:pPr lvl="1"/>
            <a:r>
              <a:rPr lang="en-US" sz="1800" dirty="0">
                <a:solidFill>
                  <a:schemeClr val="tx1">
                    <a:lumMod val="50000"/>
                    <a:lumOff val="50000"/>
                  </a:schemeClr>
                </a:solidFill>
              </a:rPr>
              <a:t>The exact volume of each triangle above/below the design surface is computed</a:t>
            </a:r>
          </a:p>
        </p:txBody>
      </p:sp>
      <p:grpSp>
        <p:nvGrpSpPr>
          <p:cNvPr id="8" name="Group 7">
            <a:extLst>
              <a:ext uri="{FF2B5EF4-FFF2-40B4-BE49-F238E27FC236}">
                <a16:creationId xmlns:a16="http://schemas.microsoft.com/office/drawing/2014/main" id="{E6FDE29A-D56B-4E99-ABB7-66EE69969A35}"/>
              </a:ext>
            </a:extLst>
          </p:cNvPr>
          <p:cNvGrpSpPr/>
          <p:nvPr/>
        </p:nvGrpSpPr>
        <p:grpSpPr>
          <a:xfrm>
            <a:off x="6761285" y="1997962"/>
            <a:ext cx="5222630" cy="3375620"/>
            <a:chOff x="6052457" y="3124200"/>
            <a:chExt cx="4354286" cy="2144486"/>
          </a:xfrm>
        </p:grpSpPr>
        <p:sp>
          <p:nvSpPr>
            <p:cNvPr id="4" name="Parallelogram 3"/>
            <p:cNvSpPr/>
            <p:nvPr/>
          </p:nvSpPr>
          <p:spPr>
            <a:xfrm>
              <a:off x="6052457" y="3124200"/>
              <a:ext cx="4354286" cy="1817914"/>
            </a:xfrm>
            <a:prstGeom prst="parallelogram">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478486" y="3331029"/>
              <a:ext cx="1524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763000" y="4245430"/>
              <a:ext cx="152400" cy="1632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195457" y="5105400"/>
              <a:ext cx="163286" cy="1632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stCxn id="5" idx="5"/>
              <a:endCxn id="6" idx="1"/>
            </p:cNvCxnSpPr>
            <p:nvPr/>
          </p:nvCxnSpPr>
          <p:spPr>
            <a:xfrm rot="16200000" flipH="1">
              <a:off x="7792829" y="3276851"/>
              <a:ext cx="808231" cy="11767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5" idx="4"/>
              <a:endCxn id="7" idx="0"/>
            </p:cNvCxnSpPr>
            <p:nvPr/>
          </p:nvCxnSpPr>
          <p:spPr>
            <a:xfrm rot="5400000">
              <a:off x="6604909" y="4155621"/>
              <a:ext cx="1621971" cy="277586"/>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7" idx="6"/>
              <a:endCxn id="6" idx="3"/>
            </p:cNvCxnSpPr>
            <p:nvPr/>
          </p:nvCxnSpPr>
          <p:spPr>
            <a:xfrm flipV="1">
              <a:off x="7358744" y="4384801"/>
              <a:ext cx="1426575" cy="802242"/>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5" idx="4"/>
            </p:cNvCxnSpPr>
            <p:nvPr/>
          </p:nvCxnSpPr>
          <p:spPr>
            <a:xfrm rot="5400000" flipH="1" flipV="1">
              <a:off x="6964477" y="3900830"/>
              <a:ext cx="1007609" cy="17281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6" idx="3"/>
            </p:cNvCxnSpPr>
            <p:nvPr/>
          </p:nvCxnSpPr>
          <p:spPr>
            <a:xfrm flipV="1">
              <a:off x="8201026" y="4384801"/>
              <a:ext cx="584293" cy="3253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381876" y="4491039"/>
              <a:ext cx="809625" cy="2190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6" idx="4"/>
            </p:cNvCxnSpPr>
            <p:nvPr/>
          </p:nvCxnSpPr>
          <p:spPr>
            <a:xfrm rot="16200000" flipH="1">
              <a:off x="8686119" y="4561795"/>
              <a:ext cx="310924" cy="476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0800000">
              <a:off x="8191502" y="4710115"/>
              <a:ext cx="652463" cy="952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7298533" y="3759994"/>
              <a:ext cx="542925" cy="23812"/>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flipH="1" flipV="1">
              <a:off x="7260432" y="4169571"/>
              <a:ext cx="442913" cy="200025"/>
            </a:xfrm>
            <a:prstGeom prst="line">
              <a:avLst/>
            </a:prstGeom>
            <a:ln w="190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577139" y="4048125"/>
              <a:ext cx="1266825" cy="661988"/>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3841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320" y="2941984"/>
            <a:ext cx="8867835" cy="2743200"/>
          </a:xfrm>
        </p:spPr>
        <p:txBody>
          <a:bodyPr/>
          <a:lstStyle/>
          <a:p>
            <a:pPr>
              <a:lnSpc>
                <a:spcPct val="100000"/>
              </a:lnSpc>
            </a:pPr>
            <a:r>
              <a:rPr lang="en-US" dirty="0"/>
              <a:t>TIN TO LEVEL  </a:t>
            </a:r>
            <a:br>
              <a:rPr lang="en-US" dirty="0"/>
            </a:br>
            <a:r>
              <a:rPr lang="en-US" dirty="0"/>
              <a:t>(Reservoir Calculation)</a:t>
            </a:r>
          </a:p>
        </p:txBody>
      </p:sp>
    </p:spTree>
    <p:extLst>
      <p:ext uri="{BB962C8B-B14F-4D97-AF65-F5344CB8AC3E}">
        <p14:creationId xmlns:p14="http://schemas.microsoft.com/office/powerpoint/2010/main" val="3429677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14426" y="928515"/>
            <a:ext cx="2350303" cy="4691461"/>
          </a:xfrm>
          <a:prstGeom prst="rect">
            <a:avLst/>
          </a:prstGeom>
          <a:ln>
            <a:solidFill>
              <a:schemeClr val="tx1">
                <a:lumMod val="65000"/>
                <a:lumOff val="35000"/>
              </a:schemeClr>
            </a:solidFill>
          </a:ln>
        </p:spPr>
      </p:pic>
      <p:sp>
        <p:nvSpPr>
          <p:cNvPr id="2" name="Title 1"/>
          <p:cNvSpPr>
            <a:spLocks noGrp="1"/>
          </p:cNvSpPr>
          <p:nvPr>
            <p:ph type="title"/>
          </p:nvPr>
        </p:nvSpPr>
        <p:spPr/>
        <p:txBody>
          <a:bodyPr/>
          <a:lstStyle/>
          <a:p>
            <a:r>
              <a:rPr lang="en-US" dirty="0"/>
              <a:t>TIN to Level Settings</a:t>
            </a:r>
          </a:p>
        </p:txBody>
      </p:sp>
      <p:sp>
        <p:nvSpPr>
          <p:cNvPr id="4" name="TextBox 3"/>
          <p:cNvSpPr txBox="1"/>
          <p:nvPr/>
        </p:nvSpPr>
        <p:spPr>
          <a:xfrm>
            <a:off x="4321835" y="928515"/>
            <a:ext cx="7177176" cy="2062103"/>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tx1">
                    <a:lumMod val="65000"/>
                    <a:lumOff val="35000"/>
                  </a:schemeClr>
                </a:solidFill>
              </a:rPr>
              <a:t>Select “TIN to Level”</a:t>
            </a:r>
          </a:p>
          <a:p>
            <a:pPr marL="285750" indent="-285750">
              <a:buFont typeface="Arial" panose="020B0604020202020204" pitchFamily="34" charset="0"/>
              <a:buChar char="•"/>
            </a:pPr>
            <a:r>
              <a:rPr lang="en-US" sz="1600" dirty="0">
                <a:solidFill>
                  <a:schemeClr val="tx1">
                    <a:lumMod val="65000"/>
                    <a:lumOff val="35000"/>
                  </a:schemeClr>
                </a:solidFill>
              </a:rPr>
              <a:t>Set the Minimum (From) and Maximum (To) Z-values, along with the Step (Increment).</a:t>
            </a:r>
          </a:p>
          <a:p>
            <a:pPr marL="285750" indent="-285750">
              <a:buFont typeface="Arial" panose="020B0604020202020204" pitchFamily="34" charset="0"/>
              <a:buChar char="•"/>
            </a:pPr>
            <a:r>
              <a:rPr lang="en-US" sz="1600" dirty="0">
                <a:solidFill>
                  <a:schemeClr val="tx1">
                    <a:lumMod val="65000"/>
                    <a:lumOff val="35000"/>
                  </a:schemeClr>
                </a:solidFill>
              </a:rPr>
              <a:t>Show Picture gives visual feedback.  It slows things down a lot with TIN to Level.</a:t>
            </a:r>
          </a:p>
          <a:p>
            <a:pPr marL="285750" indent="-285750">
              <a:buFont typeface="Arial" panose="020B0604020202020204" pitchFamily="34" charset="0"/>
              <a:buChar char="•"/>
            </a:pPr>
            <a:r>
              <a:rPr lang="en-US" sz="1600" dirty="0">
                <a:solidFill>
                  <a:schemeClr val="tx1">
                    <a:lumMod val="65000"/>
                    <a:lumOff val="35000"/>
                  </a:schemeClr>
                </a:solidFill>
              </a:rPr>
              <a:t>Create PDF report with graph is a new option in HYPACK 2016.</a:t>
            </a:r>
          </a:p>
          <a:p>
            <a:pPr marL="285750" indent="-285750">
              <a:buFont typeface="Arial" panose="020B0604020202020204" pitchFamily="34" charset="0"/>
              <a:buChar char="•"/>
            </a:pPr>
            <a:r>
              <a:rPr lang="en-US" sz="1600" dirty="0">
                <a:solidFill>
                  <a:schemeClr val="tx1">
                    <a:lumMod val="65000"/>
                    <a:lumOff val="35000"/>
                  </a:schemeClr>
                </a:solidFill>
              </a:rPr>
              <a:t>Results are saved to a TXT file in the Project folder.</a:t>
            </a:r>
          </a:p>
          <a:p>
            <a:pPr marL="742950" lvl="1" indent="-285750">
              <a:buFont typeface="Arial" panose="020B0604020202020204" pitchFamily="34" charset="0"/>
              <a:buChar char="•"/>
            </a:pPr>
            <a:r>
              <a:rPr lang="en-US" sz="1600" dirty="0">
                <a:solidFill>
                  <a:schemeClr val="tx1">
                    <a:lumMod val="65000"/>
                    <a:lumOff val="35000"/>
                  </a:schemeClr>
                </a:solidFill>
              </a:rPr>
              <a:t>Every time you start TIN MODEL, a new TXT file is created.</a:t>
            </a:r>
          </a:p>
        </p:txBody>
      </p:sp>
      <p:graphicFrame>
        <p:nvGraphicFramePr>
          <p:cNvPr id="5" name="Table 4"/>
          <p:cNvGraphicFramePr>
            <a:graphicFrameLocks noGrp="1"/>
          </p:cNvGraphicFramePr>
          <p:nvPr>
            <p:extLst>
              <p:ext uri="{D42A27DB-BD31-4B8C-83A1-F6EECF244321}">
                <p14:modId xmlns:p14="http://schemas.microsoft.com/office/powerpoint/2010/main" val="96442884"/>
              </p:ext>
            </p:extLst>
          </p:nvPr>
        </p:nvGraphicFramePr>
        <p:xfrm>
          <a:off x="4881640" y="3334611"/>
          <a:ext cx="5219891" cy="2285365"/>
        </p:xfrm>
        <a:graphic>
          <a:graphicData uri="http://schemas.openxmlformats.org/drawingml/2006/table">
            <a:tbl>
              <a:tblPr firstRow="1" bandRow="1">
                <a:tableStyleId>{21E4AEA4-8DFA-4A89-87EB-49C32662AFE0}</a:tableStyleId>
              </a:tblPr>
              <a:tblGrid>
                <a:gridCol w="2208415">
                  <a:extLst>
                    <a:ext uri="{9D8B030D-6E8A-4147-A177-3AD203B41FA5}">
                      <a16:colId xmlns:a16="http://schemas.microsoft.com/office/drawing/2014/main" val="20000"/>
                    </a:ext>
                  </a:extLst>
                </a:gridCol>
                <a:gridCol w="3011476">
                  <a:extLst>
                    <a:ext uri="{9D8B030D-6E8A-4147-A177-3AD203B41FA5}">
                      <a16:colId xmlns:a16="http://schemas.microsoft.com/office/drawing/2014/main" val="20001"/>
                    </a:ext>
                  </a:extLst>
                </a:gridCol>
              </a:tblGrid>
              <a:tr h="370840">
                <a:tc>
                  <a:txBody>
                    <a:bodyPr/>
                    <a:lstStyle/>
                    <a:p>
                      <a:r>
                        <a:rPr lang="en-US" dirty="0"/>
                        <a:t>Input File</a:t>
                      </a:r>
                    </a:p>
                  </a:txBody>
                  <a:tcPr/>
                </a:tc>
                <a:tc>
                  <a:txBody>
                    <a:bodyPr/>
                    <a:lstStyle/>
                    <a:p>
                      <a:r>
                        <a:rPr lang="en-US" dirty="0"/>
                        <a:t>SSS.XYZ</a:t>
                      </a:r>
                    </a:p>
                  </a:txBody>
                  <a:tcPr/>
                </a:tc>
                <a:extLst>
                  <a:ext uri="{0D108BD9-81ED-4DB2-BD59-A6C34878D82A}">
                    <a16:rowId xmlns:a16="http://schemas.microsoft.com/office/drawing/2014/main" val="10000"/>
                  </a:ext>
                </a:extLst>
              </a:tr>
              <a:tr h="370840">
                <a:tc>
                  <a:txBody>
                    <a:bodyPr/>
                    <a:lstStyle/>
                    <a:p>
                      <a:r>
                        <a:rPr lang="en-US" dirty="0"/>
                        <a:t>TIN</a:t>
                      </a:r>
                      <a:r>
                        <a:rPr lang="en-US" baseline="0" dirty="0"/>
                        <a:t> Max Side</a:t>
                      </a:r>
                      <a:endParaRPr lang="en-US" dirty="0"/>
                    </a:p>
                  </a:txBody>
                  <a:tcPr/>
                </a:tc>
                <a:tc>
                  <a:txBody>
                    <a:bodyPr/>
                    <a:lstStyle/>
                    <a:p>
                      <a:r>
                        <a:rPr lang="en-US" dirty="0"/>
                        <a:t>200</a:t>
                      </a:r>
                    </a:p>
                  </a:txBody>
                  <a:tcPr/>
                </a:tc>
                <a:extLst>
                  <a:ext uri="{0D108BD9-81ED-4DB2-BD59-A6C34878D82A}">
                    <a16:rowId xmlns:a16="http://schemas.microsoft.com/office/drawing/2014/main" val="10001"/>
                  </a:ext>
                </a:extLst>
              </a:tr>
              <a:tr h="370840">
                <a:tc>
                  <a:txBody>
                    <a:bodyPr/>
                    <a:lstStyle/>
                    <a:p>
                      <a:r>
                        <a:rPr lang="en-US" dirty="0"/>
                        <a:t>Z-Mode</a:t>
                      </a:r>
                    </a:p>
                  </a:txBody>
                  <a:tcPr/>
                </a:tc>
                <a:tc>
                  <a:txBody>
                    <a:bodyPr/>
                    <a:lstStyle/>
                    <a:p>
                      <a:r>
                        <a:rPr lang="en-US" dirty="0"/>
                        <a:t>Elevation</a:t>
                      </a:r>
                    </a:p>
                  </a:txBody>
                  <a:tcPr/>
                </a:tc>
                <a:extLst>
                  <a:ext uri="{0D108BD9-81ED-4DB2-BD59-A6C34878D82A}">
                    <a16:rowId xmlns:a16="http://schemas.microsoft.com/office/drawing/2014/main" val="10002"/>
                  </a:ext>
                </a:extLst>
              </a:tr>
              <a:tr h="370840">
                <a:tc>
                  <a:txBody>
                    <a:bodyPr/>
                    <a:lstStyle/>
                    <a:p>
                      <a:r>
                        <a:rPr lang="en-US" dirty="0"/>
                        <a:t>Volumes:</a:t>
                      </a:r>
                    </a:p>
                  </a:txBody>
                  <a:tcPr/>
                </a:tc>
                <a:tc>
                  <a:txBody>
                    <a:bodyPr/>
                    <a:lstStyle/>
                    <a:p>
                      <a:r>
                        <a:rPr lang="en-US" dirty="0"/>
                        <a:t>TIN to LEVEL</a:t>
                      </a:r>
                    </a:p>
                  </a:txBody>
                  <a:tcPr/>
                </a:tc>
                <a:extLst>
                  <a:ext uri="{0D108BD9-81ED-4DB2-BD59-A6C34878D82A}">
                    <a16:rowId xmlns:a16="http://schemas.microsoft.com/office/drawing/2014/main" val="10003"/>
                  </a:ext>
                </a:extLst>
              </a:tr>
              <a:tr h="370840">
                <a:tc>
                  <a:txBody>
                    <a:bodyPr/>
                    <a:lstStyle/>
                    <a:p>
                      <a:r>
                        <a:rPr lang="en-US" dirty="0"/>
                        <a:t>Levels:</a:t>
                      </a:r>
                    </a:p>
                  </a:txBody>
                  <a:tcPr/>
                </a:tc>
                <a:tc>
                  <a:txBody>
                    <a:bodyPr/>
                    <a:lstStyle/>
                    <a:p>
                      <a:r>
                        <a:rPr lang="en-US" dirty="0"/>
                        <a:t>1790 to 1850 by 10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297724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a:t>TIN TO LEVEL</a:t>
            </a:r>
          </a:p>
        </p:txBody>
      </p:sp>
      <p:grpSp>
        <p:nvGrpSpPr>
          <p:cNvPr id="2" name="Group 1"/>
          <p:cNvGrpSpPr/>
          <p:nvPr/>
        </p:nvGrpSpPr>
        <p:grpSpPr>
          <a:xfrm>
            <a:off x="1638111" y="1602294"/>
            <a:ext cx="9124780" cy="1657536"/>
            <a:chOff x="92653" y="2195406"/>
            <a:chExt cx="9124780" cy="1657536"/>
          </a:xfrm>
        </p:grpSpPr>
        <p:pic>
          <p:nvPicPr>
            <p:cNvPr id="148482" name="Picture 2" descr="C:\Temp\SSS8.png"/>
            <p:cNvPicPr>
              <a:picLocks noChangeAspect="1" noChangeArrowheads="1"/>
            </p:cNvPicPr>
            <p:nvPr/>
          </p:nvPicPr>
          <p:blipFill>
            <a:blip r:embed="rId2" cstate="print"/>
            <a:srcRect/>
            <a:stretch>
              <a:fillRect/>
            </a:stretch>
          </p:blipFill>
          <p:spPr bwMode="auto">
            <a:xfrm>
              <a:off x="92653" y="2195406"/>
              <a:ext cx="1795894" cy="1657536"/>
            </a:xfrm>
            <a:prstGeom prst="rect">
              <a:avLst/>
            </a:prstGeom>
            <a:noFill/>
            <a:ln>
              <a:solidFill>
                <a:schemeClr val="tx1">
                  <a:lumMod val="65000"/>
                  <a:lumOff val="35000"/>
                </a:schemeClr>
              </a:solidFill>
            </a:ln>
          </p:spPr>
        </p:pic>
        <p:pic>
          <p:nvPicPr>
            <p:cNvPr id="6" name="Picture 2" descr="C:\Temp\SSS8.png"/>
            <p:cNvPicPr>
              <a:picLocks noChangeAspect="1" noChangeArrowheads="1"/>
            </p:cNvPicPr>
            <p:nvPr/>
          </p:nvPicPr>
          <p:blipFill>
            <a:blip r:embed="rId3" cstate="print"/>
            <a:stretch>
              <a:fillRect/>
            </a:stretch>
          </p:blipFill>
          <p:spPr bwMode="auto">
            <a:xfrm>
              <a:off x="1927199" y="2195406"/>
              <a:ext cx="1784402" cy="1657536"/>
            </a:xfrm>
            <a:prstGeom prst="rect">
              <a:avLst/>
            </a:prstGeom>
            <a:noFill/>
            <a:ln>
              <a:solidFill>
                <a:schemeClr val="tx1">
                  <a:lumMod val="65000"/>
                  <a:lumOff val="35000"/>
                </a:schemeClr>
              </a:solidFill>
            </a:ln>
          </p:spPr>
        </p:pic>
        <p:pic>
          <p:nvPicPr>
            <p:cNvPr id="7" name="Picture 2" descr="C:\Temp\SSS8.png"/>
            <p:cNvPicPr>
              <a:picLocks noChangeAspect="1" noChangeArrowheads="1"/>
            </p:cNvPicPr>
            <p:nvPr/>
          </p:nvPicPr>
          <p:blipFill>
            <a:blip r:embed="rId4" cstate="print"/>
            <a:stretch>
              <a:fillRect/>
            </a:stretch>
          </p:blipFill>
          <p:spPr bwMode="auto">
            <a:xfrm>
              <a:off x="3753020" y="2195406"/>
              <a:ext cx="1790360" cy="1657536"/>
            </a:xfrm>
            <a:prstGeom prst="rect">
              <a:avLst/>
            </a:prstGeom>
            <a:noFill/>
            <a:ln>
              <a:solidFill>
                <a:schemeClr val="tx1">
                  <a:lumMod val="65000"/>
                  <a:lumOff val="35000"/>
                </a:schemeClr>
              </a:solidFill>
            </a:ln>
          </p:spPr>
        </p:pic>
        <p:pic>
          <p:nvPicPr>
            <p:cNvPr id="8" name="Picture 2" descr="C:\Temp\SSS8.png"/>
            <p:cNvPicPr>
              <a:picLocks noChangeAspect="1" noChangeArrowheads="1"/>
            </p:cNvPicPr>
            <p:nvPr/>
          </p:nvPicPr>
          <p:blipFill>
            <a:blip r:embed="rId5" cstate="print"/>
            <a:stretch>
              <a:fillRect/>
            </a:stretch>
          </p:blipFill>
          <p:spPr bwMode="auto">
            <a:xfrm>
              <a:off x="5587557" y="2195406"/>
              <a:ext cx="1778886" cy="1657536"/>
            </a:xfrm>
            <a:prstGeom prst="rect">
              <a:avLst/>
            </a:prstGeom>
            <a:noFill/>
            <a:ln>
              <a:solidFill>
                <a:schemeClr val="tx1">
                  <a:lumMod val="65000"/>
                  <a:lumOff val="35000"/>
                </a:schemeClr>
              </a:solidFill>
            </a:ln>
          </p:spPr>
        </p:pic>
        <p:pic>
          <p:nvPicPr>
            <p:cNvPr id="9" name="Picture 2" descr="C:\Temp\SSS8.png"/>
            <p:cNvPicPr>
              <a:picLocks noChangeAspect="1" noChangeArrowheads="1"/>
            </p:cNvPicPr>
            <p:nvPr/>
          </p:nvPicPr>
          <p:blipFill>
            <a:blip r:embed="rId6" cstate="print"/>
            <a:stretch>
              <a:fillRect/>
            </a:stretch>
          </p:blipFill>
          <p:spPr bwMode="auto">
            <a:xfrm>
              <a:off x="7427073" y="2195406"/>
              <a:ext cx="1790360" cy="1657536"/>
            </a:xfrm>
            <a:prstGeom prst="rect">
              <a:avLst/>
            </a:prstGeom>
            <a:noFill/>
            <a:ln>
              <a:solidFill>
                <a:schemeClr val="tx1">
                  <a:lumMod val="65000"/>
                  <a:lumOff val="35000"/>
                </a:schemeClr>
              </a:solidFill>
            </a:ln>
          </p:spPr>
        </p:pic>
      </p:grpSp>
      <p:sp>
        <p:nvSpPr>
          <p:cNvPr id="10" name="TextBox 9"/>
          <p:cNvSpPr txBox="1"/>
          <p:nvPr/>
        </p:nvSpPr>
        <p:spPr>
          <a:xfrm>
            <a:off x="1695091" y="3361411"/>
            <a:ext cx="1676400" cy="307777"/>
          </a:xfrm>
          <a:prstGeom prst="rect">
            <a:avLst/>
          </a:prstGeom>
          <a:noFill/>
        </p:spPr>
        <p:txBody>
          <a:bodyPr wrap="square" rtlCol="0">
            <a:spAutoFit/>
          </a:bodyPr>
          <a:lstStyle/>
          <a:p>
            <a:r>
              <a:rPr lang="en-US" sz="1400" dirty="0"/>
              <a:t>W.L. = 1800’ MSL</a:t>
            </a:r>
          </a:p>
        </p:txBody>
      </p:sp>
      <p:sp>
        <p:nvSpPr>
          <p:cNvPr id="11" name="TextBox 10"/>
          <p:cNvSpPr txBox="1"/>
          <p:nvPr/>
        </p:nvSpPr>
        <p:spPr>
          <a:xfrm>
            <a:off x="3600091" y="3361411"/>
            <a:ext cx="1676400" cy="307777"/>
          </a:xfrm>
          <a:prstGeom prst="rect">
            <a:avLst/>
          </a:prstGeom>
          <a:noFill/>
        </p:spPr>
        <p:txBody>
          <a:bodyPr wrap="square" rtlCol="0">
            <a:spAutoFit/>
          </a:bodyPr>
          <a:lstStyle/>
          <a:p>
            <a:r>
              <a:rPr lang="en-US" sz="1400" dirty="0"/>
              <a:t>W.L. = 1810’ MSL</a:t>
            </a:r>
          </a:p>
        </p:txBody>
      </p:sp>
      <p:sp>
        <p:nvSpPr>
          <p:cNvPr id="12" name="TextBox 11"/>
          <p:cNvSpPr txBox="1"/>
          <p:nvPr/>
        </p:nvSpPr>
        <p:spPr>
          <a:xfrm>
            <a:off x="5428891" y="3361411"/>
            <a:ext cx="1676400" cy="307777"/>
          </a:xfrm>
          <a:prstGeom prst="rect">
            <a:avLst/>
          </a:prstGeom>
          <a:noFill/>
        </p:spPr>
        <p:txBody>
          <a:bodyPr wrap="square" rtlCol="0">
            <a:spAutoFit/>
          </a:bodyPr>
          <a:lstStyle/>
          <a:p>
            <a:r>
              <a:rPr lang="en-US" sz="1400" dirty="0"/>
              <a:t>W.L. = 1820’ MSL</a:t>
            </a:r>
          </a:p>
        </p:txBody>
      </p:sp>
      <p:sp>
        <p:nvSpPr>
          <p:cNvPr id="13" name="TextBox 12"/>
          <p:cNvSpPr txBox="1"/>
          <p:nvPr/>
        </p:nvSpPr>
        <p:spPr>
          <a:xfrm>
            <a:off x="7257691" y="3361411"/>
            <a:ext cx="1676400" cy="307777"/>
          </a:xfrm>
          <a:prstGeom prst="rect">
            <a:avLst/>
          </a:prstGeom>
          <a:noFill/>
        </p:spPr>
        <p:txBody>
          <a:bodyPr wrap="square" rtlCol="0">
            <a:spAutoFit/>
          </a:bodyPr>
          <a:lstStyle/>
          <a:p>
            <a:r>
              <a:rPr lang="en-US" sz="1400" dirty="0"/>
              <a:t>W.L. = 1830’ MSL</a:t>
            </a:r>
          </a:p>
        </p:txBody>
      </p:sp>
      <p:sp>
        <p:nvSpPr>
          <p:cNvPr id="14" name="TextBox 13"/>
          <p:cNvSpPr txBox="1"/>
          <p:nvPr/>
        </p:nvSpPr>
        <p:spPr>
          <a:xfrm>
            <a:off x="9162691" y="3361411"/>
            <a:ext cx="1676400" cy="307777"/>
          </a:xfrm>
          <a:prstGeom prst="rect">
            <a:avLst/>
          </a:prstGeom>
          <a:noFill/>
        </p:spPr>
        <p:txBody>
          <a:bodyPr wrap="square" rtlCol="0">
            <a:spAutoFit/>
          </a:bodyPr>
          <a:lstStyle/>
          <a:p>
            <a:r>
              <a:rPr lang="en-US" sz="1400" dirty="0"/>
              <a:t>W.L. = 1840’ MSL</a:t>
            </a:r>
          </a:p>
        </p:txBody>
      </p:sp>
      <p:sp>
        <p:nvSpPr>
          <p:cNvPr id="15" name="TextBox 14"/>
          <p:cNvSpPr txBox="1"/>
          <p:nvPr/>
        </p:nvSpPr>
        <p:spPr>
          <a:xfrm>
            <a:off x="475891" y="878080"/>
            <a:ext cx="10287000" cy="646331"/>
          </a:xfrm>
          <a:prstGeom prst="rect">
            <a:avLst/>
          </a:prstGeom>
          <a:noFill/>
          <a:ln>
            <a:noFill/>
          </a:ln>
        </p:spPr>
        <p:txBody>
          <a:bodyPr wrap="square" rtlCol="0">
            <a:spAutoFit/>
          </a:bodyPr>
          <a:lstStyle/>
          <a:p>
            <a:r>
              <a:rPr lang="en-US" dirty="0">
                <a:solidFill>
                  <a:schemeClr val="tx1">
                    <a:lumMod val="65000"/>
                    <a:lumOff val="35000"/>
                  </a:schemeClr>
                </a:solidFill>
              </a:rPr>
              <a:t>Computes the volume of water and the surface area of the ‘pool’ as the water level varies between used defined limits.</a:t>
            </a:r>
          </a:p>
        </p:txBody>
      </p:sp>
      <p:sp>
        <p:nvSpPr>
          <p:cNvPr id="16" name="Rectangle 15"/>
          <p:cNvSpPr/>
          <p:nvPr/>
        </p:nvSpPr>
        <p:spPr>
          <a:xfrm>
            <a:off x="1847491" y="3690546"/>
            <a:ext cx="8839200" cy="2123658"/>
          </a:xfrm>
          <a:prstGeom prst="rect">
            <a:avLst/>
          </a:prstGeom>
        </p:spPr>
        <p:txBody>
          <a:bodyPr wrap="square">
            <a:spAutoFit/>
          </a:bodyPr>
          <a:lstStyle/>
          <a:p>
            <a:r>
              <a:rPr lang="en-US" sz="1200" dirty="0">
                <a:latin typeface="Courier New" pitchFamily="49" charset="0"/>
                <a:cs typeface="Courier New" pitchFamily="49" charset="0"/>
              </a:rPr>
              <a:t>Volume unit: Cubic Yard</a:t>
            </a:r>
          </a:p>
          <a:p>
            <a:r>
              <a:rPr lang="en-US" sz="1200" dirty="0">
                <a:latin typeface="Courier New" pitchFamily="49" charset="0"/>
                <a:cs typeface="Courier New" pitchFamily="49" charset="0"/>
              </a:rPr>
              <a:t>TIN </a:t>
            </a:r>
            <a:r>
              <a:rPr lang="en-US" sz="1200" dirty="0" err="1">
                <a:latin typeface="Courier New" pitchFamily="49" charset="0"/>
                <a:cs typeface="Courier New" pitchFamily="49" charset="0"/>
              </a:rPr>
              <a:t>vs</a:t>
            </a:r>
            <a:r>
              <a:rPr lang="en-US" sz="1200" dirty="0">
                <a:latin typeface="Courier New" pitchFamily="49" charset="0"/>
                <a:cs typeface="Courier New" pitchFamily="49" charset="0"/>
              </a:rPr>
              <a:t> Level Volume Totals</a:t>
            </a:r>
          </a:p>
          <a:p>
            <a:r>
              <a:rPr lang="en-US" sz="1200" dirty="0">
                <a:latin typeface="Courier New" pitchFamily="49" charset="0"/>
                <a:cs typeface="Courier New" pitchFamily="49" charset="0"/>
              </a:rPr>
              <a:t>TIN File: C:\HYPACK 2010\Projects\VOLUME CLASS\Sort\SSS.xyz</a:t>
            </a:r>
          </a:p>
          <a:p>
            <a:r>
              <a:rPr lang="en-US" sz="1200" dirty="0">
                <a:latin typeface="Courier New" pitchFamily="49" charset="0"/>
                <a:cs typeface="Courier New" pitchFamily="49" charset="0"/>
              </a:rPr>
              <a:t>Level     Volume Above    Area Above      Volume Below    Area Below    </a:t>
            </a:r>
          </a:p>
          <a:p>
            <a:r>
              <a:rPr lang="en-US" sz="1200" dirty="0">
                <a:latin typeface="Courier New" pitchFamily="49" charset="0"/>
                <a:cs typeface="Courier New" pitchFamily="49" charset="0"/>
              </a:rPr>
              <a:t>------------------------------------------------------------------------</a:t>
            </a:r>
          </a:p>
          <a:p>
            <a:r>
              <a:rPr lang="en-US" sz="1200" dirty="0">
                <a:latin typeface="Courier New" pitchFamily="49" charset="0"/>
                <a:cs typeface="Courier New" pitchFamily="49" charset="0"/>
              </a:rPr>
              <a:t>  1790.0       1862942.2       1294355.2            </a:t>
            </a:r>
            <a:r>
              <a:rPr lang="en-US" sz="1200" dirty="0">
                <a:solidFill>
                  <a:srgbClr val="FFFF00"/>
                </a:solidFill>
                <a:latin typeface="Courier New" pitchFamily="49" charset="0"/>
                <a:cs typeface="Courier New" pitchFamily="49" charset="0"/>
              </a:rPr>
              <a:t> </a:t>
            </a:r>
            <a:r>
              <a:rPr lang="en-US" sz="1200" dirty="0">
                <a:solidFill>
                  <a:srgbClr val="FF0000"/>
                </a:solidFill>
                <a:latin typeface="Courier New" pitchFamily="49" charset="0"/>
                <a:cs typeface="Courier New" pitchFamily="49" charset="0"/>
              </a:rPr>
              <a:t>0.0</a:t>
            </a:r>
            <a:r>
              <a:rPr lang="en-US" sz="1200" dirty="0">
                <a:solidFill>
                  <a:srgbClr val="FFFF00"/>
                </a:solidFill>
                <a:latin typeface="Courier New" pitchFamily="49" charset="0"/>
                <a:cs typeface="Courier New" pitchFamily="49" charset="0"/>
              </a:rPr>
              <a:t>             </a:t>
            </a:r>
            <a:r>
              <a:rPr lang="en-US" sz="1200" dirty="0">
                <a:latin typeface="Courier New" pitchFamily="49" charset="0"/>
                <a:cs typeface="Courier New" pitchFamily="49" charset="0"/>
              </a:rPr>
              <a:t>0.0</a:t>
            </a:r>
          </a:p>
          <a:p>
            <a:r>
              <a:rPr lang="en-US" sz="1200" dirty="0">
                <a:latin typeface="Courier New" pitchFamily="49" charset="0"/>
                <a:cs typeface="Courier New" pitchFamily="49" charset="0"/>
              </a:rPr>
              <a:t>  1800.0       1388139.1       1243780.9          </a:t>
            </a:r>
            <a:r>
              <a:rPr lang="en-US" sz="1200" dirty="0">
                <a:solidFill>
                  <a:srgbClr val="FF0000"/>
                </a:solidFill>
                <a:latin typeface="Courier New" pitchFamily="49" charset="0"/>
                <a:cs typeface="Courier New" pitchFamily="49" charset="0"/>
              </a:rPr>
              <a:t>4587.7</a:t>
            </a:r>
            <a:r>
              <a:rPr lang="en-US" sz="1200" dirty="0">
                <a:latin typeface="Courier New" pitchFamily="49" charset="0"/>
                <a:cs typeface="Courier New" pitchFamily="49" charset="0"/>
              </a:rPr>
              <a:t>         50574.4</a:t>
            </a:r>
          </a:p>
          <a:p>
            <a:r>
              <a:rPr lang="en-US" sz="1200" dirty="0">
                <a:latin typeface="Courier New" pitchFamily="49" charset="0"/>
                <a:cs typeface="Courier New" pitchFamily="49" charset="0"/>
              </a:rPr>
              <a:t>  1810.0        948598.2       1111184.9         </a:t>
            </a:r>
            <a:r>
              <a:rPr lang="en-US" sz="1200" dirty="0">
                <a:solidFill>
                  <a:srgbClr val="FF0000"/>
                </a:solidFill>
                <a:latin typeface="Courier New" pitchFamily="49" charset="0"/>
                <a:cs typeface="Courier New" pitchFamily="49" charset="0"/>
              </a:rPr>
              <a:t>44437.7</a:t>
            </a:r>
            <a:r>
              <a:rPr lang="en-US" sz="1200" dirty="0">
                <a:latin typeface="Courier New" pitchFamily="49" charset="0"/>
                <a:cs typeface="Courier New" pitchFamily="49" charset="0"/>
              </a:rPr>
              <a:t>        183170.3</a:t>
            </a:r>
          </a:p>
          <a:p>
            <a:r>
              <a:rPr lang="en-US" sz="1200" dirty="0">
                <a:latin typeface="Courier New" pitchFamily="49" charset="0"/>
                <a:cs typeface="Courier New" pitchFamily="49" charset="0"/>
              </a:rPr>
              <a:t>  1820.0        569947.4        934024.9        </a:t>
            </a:r>
            <a:r>
              <a:rPr lang="en-US" sz="1200" dirty="0">
                <a:solidFill>
                  <a:srgbClr val="FF0000"/>
                </a:solidFill>
                <a:latin typeface="Courier New" pitchFamily="49" charset="0"/>
                <a:cs typeface="Courier New" pitchFamily="49" charset="0"/>
              </a:rPr>
              <a:t>145177.7</a:t>
            </a:r>
            <a:r>
              <a:rPr lang="en-US" sz="1200" dirty="0">
                <a:latin typeface="Courier New" pitchFamily="49" charset="0"/>
                <a:cs typeface="Courier New" pitchFamily="49" charset="0"/>
              </a:rPr>
              <a:t>        360330.4</a:t>
            </a:r>
          </a:p>
          <a:p>
            <a:r>
              <a:rPr lang="en-US" sz="1200" dirty="0">
                <a:latin typeface="Courier New" pitchFamily="49" charset="0"/>
                <a:cs typeface="Courier New" pitchFamily="49" charset="0"/>
              </a:rPr>
              <a:t>  1830.0        258080.3        729400.7        </a:t>
            </a:r>
            <a:r>
              <a:rPr lang="en-US" sz="1200" dirty="0">
                <a:solidFill>
                  <a:srgbClr val="FF0000"/>
                </a:solidFill>
                <a:latin typeface="Courier New" pitchFamily="49" charset="0"/>
                <a:cs typeface="Courier New" pitchFamily="49" charset="0"/>
              </a:rPr>
              <a:t>312701.4</a:t>
            </a:r>
            <a:r>
              <a:rPr lang="en-US" sz="1200" dirty="0">
                <a:latin typeface="Courier New" pitchFamily="49" charset="0"/>
                <a:cs typeface="Courier New" pitchFamily="49" charset="0"/>
              </a:rPr>
              <a:t>        564954.6</a:t>
            </a:r>
          </a:p>
          <a:p>
            <a:r>
              <a:rPr lang="en-US" sz="1200" dirty="0">
                <a:latin typeface="Courier New" pitchFamily="49" charset="0"/>
                <a:cs typeface="Courier New" pitchFamily="49" charset="0"/>
              </a:rPr>
              <a:t>  1840.0         53980.9        352777.3        </a:t>
            </a:r>
            <a:r>
              <a:rPr lang="en-US" sz="1200" dirty="0">
                <a:solidFill>
                  <a:srgbClr val="FF0000"/>
                </a:solidFill>
                <a:latin typeface="Courier New" pitchFamily="49" charset="0"/>
                <a:cs typeface="Courier New" pitchFamily="49" charset="0"/>
              </a:rPr>
              <a:t>587992.8</a:t>
            </a:r>
            <a:r>
              <a:rPr lang="en-US" sz="1200" dirty="0">
                <a:latin typeface="Courier New" pitchFamily="49" charset="0"/>
                <a:cs typeface="Courier New" pitchFamily="49" charset="0"/>
              </a:rPr>
              <a:t>        941578.0</a:t>
            </a:r>
          </a:p>
        </p:txBody>
      </p:sp>
      <p:sp>
        <p:nvSpPr>
          <p:cNvPr id="17" name="TextBox 16"/>
          <p:cNvSpPr txBox="1"/>
          <p:nvPr/>
        </p:nvSpPr>
        <p:spPr>
          <a:xfrm>
            <a:off x="6190891" y="5814205"/>
            <a:ext cx="1295400" cy="276999"/>
          </a:xfrm>
          <a:prstGeom prst="rect">
            <a:avLst/>
          </a:prstGeom>
          <a:noFill/>
        </p:spPr>
        <p:txBody>
          <a:bodyPr wrap="square" rtlCol="0">
            <a:spAutoFit/>
          </a:bodyPr>
          <a:lstStyle/>
          <a:p>
            <a:r>
              <a:rPr lang="en-US" sz="1200" b="1" dirty="0">
                <a:solidFill>
                  <a:srgbClr val="FF0000"/>
                </a:solidFill>
              </a:rPr>
              <a:t>Volume of Pool</a:t>
            </a:r>
          </a:p>
        </p:txBody>
      </p:sp>
      <p:sp>
        <p:nvSpPr>
          <p:cNvPr id="18" name="TextBox 17"/>
          <p:cNvSpPr txBox="1"/>
          <p:nvPr/>
        </p:nvSpPr>
        <p:spPr>
          <a:xfrm>
            <a:off x="7714891" y="5814205"/>
            <a:ext cx="1295400" cy="461665"/>
          </a:xfrm>
          <a:prstGeom prst="rect">
            <a:avLst/>
          </a:prstGeom>
          <a:noFill/>
        </p:spPr>
        <p:txBody>
          <a:bodyPr wrap="square" rtlCol="0">
            <a:spAutoFit/>
          </a:bodyPr>
          <a:lstStyle/>
          <a:p>
            <a:r>
              <a:rPr lang="en-US" sz="1200" b="1" dirty="0">
                <a:solidFill>
                  <a:srgbClr val="FF0000"/>
                </a:solidFill>
              </a:rPr>
              <a:t>Surface Area of Pool</a:t>
            </a:r>
          </a:p>
        </p:txBody>
      </p:sp>
      <p:sp>
        <p:nvSpPr>
          <p:cNvPr id="19" name="TextBox 18"/>
          <p:cNvSpPr txBox="1"/>
          <p:nvPr/>
        </p:nvSpPr>
        <p:spPr>
          <a:xfrm>
            <a:off x="1771291" y="5814205"/>
            <a:ext cx="1295400" cy="276999"/>
          </a:xfrm>
          <a:prstGeom prst="rect">
            <a:avLst/>
          </a:prstGeom>
          <a:noFill/>
        </p:spPr>
        <p:txBody>
          <a:bodyPr wrap="square" rtlCol="0">
            <a:spAutoFit/>
          </a:bodyPr>
          <a:lstStyle/>
          <a:p>
            <a:r>
              <a:rPr lang="en-US" sz="1200" b="1" dirty="0">
                <a:solidFill>
                  <a:srgbClr val="FF0000"/>
                </a:solidFill>
              </a:rPr>
              <a:t>Water Level</a:t>
            </a:r>
          </a:p>
        </p:txBody>
      </p:sp>
      <p:sp>
        <p:nvSpPr>
          <p:cNvPr id="21" name="TextBox 20"/>
          <p:cNvSpPr txBox="1"/>
          <p:nvPr/>
        </p:nvSpPr>
        <p:spPr>
          <a:xfrm>
            <a:off x="9086491" y="4196999"/>
            <a:ext cx="1524000" cy="1015663"/>
          </a:xfrm>
          <a:prstGeom prst="rect">
            <a:avLst/>
          </a:prstGeom>
          <a:noFill/>
        </p:spPr>
        <p:txBody>
          <a:bodyPr wrap="square" rtlCol="0">
            <a:spAutoFit/>
          </a:bodyPr>
          <a:lstStyle/>
          <a:p>
            <a:r>
              <a:rPr lang="en-US" sz="1200" dirty="0"/>
              <a:t>Your results may differ, depending on how you edited the edge of the reservoir….</a:t>
            </a:r>
          </a:p>
        </p:txBody>
      </p:sp>
    </p:spTree>
    <p:extLst>
      <p:ext uri="{BB962C8B-B14F-4D97-AF65-F5344CB8AC3E}">
        <p14:creationId xmlns:p14="http://schemas.microsoft.com/office/powerpoint/2010/main" val="26158061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325436" y="3103766"/>
            <a:ext cx="6172200" cy="2246769"/>
          </a:xfrm>
          <a:prstGeom prst="rect">
            <a:avLst/>
          </a:prstGeom>
          <a:noFill/>
        </p:spPr>
        <p:txBody>
          <a:bodyPr wrap="square">
            <a:spAutoFit/>
          </a:bodyPr>
          <a:lstStyle/>
          <a:p>
            <a:r>
              <a:rPr lang="en-US" sz="1000" b="1" dirty="0">
                <a:latin typeface="Courier New" pitchFamily="49" charset="0"/>
                <a:cs typeface="Courier New" pitchFamily="49" charset="0"/>
              </a:rPr>
              <a:t>Volume unit: Cubic Yard</a:t>
            </a:r>
          </a:p>
          <a:p>
            <a:r>
              <a:rPr lang="en-US" sz="1000" b="1" dirty="0">
                <a:latin typeface="Courier New" pitchFamily="49" charset="0"/>
                <a:cs typeface="Courier New" pitchFamily="49" charset="0"/>
              </a:rPr>
              <a:t>TIN </a:t>
            </a:r>
            <a:r>
              <a:rPr lang="en-US" sz="1000" b="1" dirty="0" err="1">
                <a:latin typeface="Courier New" pitchFamily="49" charset="0"/>
                <a:cs typeface="Courier New" pitchFamily="49" charset="0"/>
              </a:rPr>
              <a:t>vs</a:t>
            </a:r>
            <a:r>
              <a:rPr lang="en-US" sz="1000" b="1" dirty="0">
                <a:latin typeface="Courier New" pitchFamily="49" charset="0"/>
                <a:cs typeface="Courier New" pitchFamily="49" charset="0"/>
              </a:rPr>
              <a:t> Level Volume Totals</a:t>
            </a:r>
          </a:p>
          <a:p>
            <a:r>
              <a:rPr lang="en-US" sz="1000" b="1" dirty="0">
                <a:latin typeface="Courier New" pitchFamily="49" charset="0"/>
                <a:cs typeface="Courier New" pitchFamily="49" charset="0"/>
              </a:rPr>
              <a:t>TIN File: C:\HYPACK 2010\Projects\VOLUME CLASS\Sort\TTT.XYZ</a:t>
            </a:r>
          </a:p>
          <a:p>
            <a:r>
              <a:rPr lang="en-US" sz="1000" b="1" dirty="0">
                <a:latin typeface="Courier New" pitchFamily="49" charset="0"/>
                <a:cs typeface="Courier New" pitchFamily="49" charset="0"/>
              </a:rPr>
              <a:t>Level     Volume Above    Area Above      Volume Below    Area Below    </a:t>
            </a:r>
          </a:p>
          <a:p>
            <a:r>
              <a:rPr lang="en-US" sz="1000" b="1" dirty="0">
                <a:latin typeface="Courier New" pitchFamily="49" charset="0"/>
                <a:cs typeface="Courier New" pitchFamily="49" charset="0"/>
              </a:rPr>
              <a:t>------------------------------------------------------------------------</a:t>
            </a:r>
          </a:p>
          <a:p>
            <a:r>
              <a:rPr lang="en-US" sz="1000" b="1" dirty="0">
                <a:latin typeface="Courier New" pitchFamily="49" charset="0"/>
                <a:cs typeface="Courier New" pitchFamily="49" charset="0"/>
              </a:rPr>
              <a:t>    50.0         67928.3        171105.4       </a:t>
            </a:r>
            <a:r>
              <a:rPr lang="en-US" sz="1000" b="1" dirty="0">
                <a:solidFill>
                  <a:srgbClr val="FF0000"/>
                </a:solidFill>
                <a:latin typeface="Courier New" pitchFamily="49" charset="0"/>
                <a:cs typeface="Courier New" pitchFamily="49" charset="0"/>
              </a:rPr>
              <a:t>2721078.6</a:t>
            </a:r>
            <a:r>
              <a:rPr lang="en-US" sz="1000" b="1" dirty="0">
                <a:latin typeface="Courier New" pitchFamily="49" charset="0"/>
                <a:cs typeface="Courier New" pitchFamily="49" charset="0"/>
              </a:rPr>
              <a:t>       1468396.2</a:t>
            </a:r>
          </a:p>
          <a:p>
            <a:r>
              <a:rPr lang="en-US" sz="1000" b="1" dirty="0">
                <a:latin typeface="Courier New" pitchFamily="49" charset="0"/>
                <a:cs typeface="Courier New" pitchFamily="49" charset="0"/>
              </a:rPr>
              <a:t>    60.0        141839.6        226405.7       2187767.0       1413095.9</a:t>
            </a:r>
          </a:p>
          <a:p>
            <a:r>
              <a:rPr lang="en-US" sz="1000" b="1" dirty="0">
                <a:latin typeface="Courier New" pitchFamily="49" charset="0"/>
                <a:cs typeface="Courier New" pitchFamily="49" charset="0"/>
              </a:rPr>
              <a:t>    70.0        236790.1        288352.6       1675494.7       1351149.0</a:t>
            </a:r>
          </a:p>
          <a:p>
            <a:r>
              <a:rPr lang="en-US" sz="1000" b="1" dirty="0">
                <a:latin typeface="Courier New" pitchFamily="49" charset="0"/>
                <a:cs typeface="Courier New" pitchFamily="49" charset="0"/>
              </a:rPr>
              <a:t>    80.0        356760.0        360494.4       1188241.7       1279007.2</a:t>
            </a:r>
          </a:p>
          <a:p>
            <a:r>
              <a:rPr lang="en-US" sz="1000" b="1" dirty="0">
                <a:latin typeface="Courier New" pitchFamily="49" charset="0"/>
                <a:cs typeface="Courier New" pitchFamily="49" charset="0"/>
              </a:rPr>
              <a:t>    90.0        506226.9        458859.8        730485.8       1180641.8</a:t>
            </a:r>
          </a:p>
          <a:p>
            <a:r>
              <a:rPr lang="en-US" sz="1000" b="1" dirty="0">
                <a:latin typeface="Courier New" pitchFamily="49" charset="0"/>
                <a:cs typeface="Courier New" pitchFamily="49" charset="0"/>
              </a:rPr>
              <a:t>   100.0        722789.6        767772.3        339825.7        871729.3</a:t>
            </a:r>
          </a:p>
          <a:p>
            <a:r>
              <a:rPr lang="en-US" sz="1000" b="1" dirty="0">
                <a:latin typeface="Courier New" pitchFamily="49" charset="0"/>
                <a:cs typeface="Courier New" pitchFamily="49" charset="0"/>
              </a:rPr>
              <a:t>   110.0       1111091.1       1349108.5        120904.5        290393.1</a:t>
            </a:r>
          </a:p>
          <a:p>
            <a:r>
              <a:rPr lang="en-US" sz="1000" b="1" dirty="0">
                <a:latin typeface="Courier New" pitchFamily="49" charset="0"/>
                <a:cs typeface="Courier New" pitchFamily="49" charset="0"/>
              </a:rPr>
              <a:t>   120.0       1645057.6       1488999.8         47648.1        150501.8</a:t>
            </a:r>
          </a:p>
          <a:p>
            <a:r>
              <a:rPr lang="en-US" sz="1000" b="1" dirty="0">
                <a:latin typeface="Courier New" pitchFamily="49" charset="0"/>
                <a:cs typeface="Courier New" pitchFamily="49" charset="0"/>
              </a:rPr>
              <a:t>   130.0       2208077.7       1567501.0          3445.4         72000.6</a:t>
            </a:r>
          </a:p>
        </p:txBody>
      </p:sp>
      <p:sp>
        <p:nvSpPr>
          <p:cNvPr id="6" name="Rectangle 5"/>
          <p:cNvSpPr/>
          <p:nvPr/>
        </p:nvSpPr>
        <p:spPr>
          <a:xfrm>
            <a:off x="6350348" y="3066830"/>
            <a:ext cx="6172200" cy="2246769"/>
          </a:xfrm>
          <a:prstGeom prst="rect">
            <a:avLst/>
          </a:prstGeom>
          <a:noFill/>
        </p:spPr>
        <p:txBody>
          <a:bodyPr wrap="square">
            <a:spAutoFit/>
          </a:bodyPr>
          <a:lstStyle/>
          <a:p>
            <a:r>
              <a:rPr lang="en-US" sz="1000" b="1" dirty="0">
                <a:latin typeface="Courier New" pitchFamily="49" charset="0"/>
                <a:cs typeface="Courier New" pitchFamily="49" charset="0"/>
              </a:rPr>
              <a:t>Volume unit: Cubic Yard</a:t>
            </a:r>
          </a:p>
          <a:p>
            <a:r>
              <a:rPr lang="en-US" sz="1000" b="1" dirty="0">
                <a:latin typeface="Courier New" pitchFamily="49" charset="0"/>
                <a:cs typeface="Courier New" pitchFamily="49" charset="0"/>
              </a:rPr>
              <a:t>TIN </a:t>
            </a:r>
            <a:r>
              <a:rPr lang="en-US" sz="1000" b="1" dirty="0" err="1">
                <a:latin typeface="Courier New" pitchFamily="49" charset="0"/>
                <a:cs typeface="Courier New" pitchFamily="49" charset="0"/>
              </a:rPr>
              <a:t>vs</a:t>
            </a:r>
            <a:r>
              <a:rPr lang="en-US" sz="1000" b="1" dirty="0">
                <a:latin typeface="Courier New" pitchFamily="49" charset="0"/>
                <a:cs typeface="Courier New" pitchFamily="49" charset="0"/>
              </a:rPr>
              <a:t> Level Volume Totals</a:t>
            </a:r>
          </a:p>
          <a:p>
            <a:r>
              <a:rPr lang="en-US" sz="1000" b="1" dirty="0">
                <a:latin typeface="Courier New" pitchFamily="49" charset="0"/>
                <a:cs typeface="Courier New" pitchFamily="49" charset="0"/>
              </a:rPr>
              <a:t>TIN File: C:\HYPACK 2010\Projects\VOLUME CLASS\Sort\TTT.XYZ</a:t>
            </a:r>
          </a:p>
          <a:p>
            <a:r>
              <a:rPr lang="en-US" sz="1000" b="1" dirty="0">
                <a:latin typeface="Courier New" pitchFamily="49" charset="0"/>
                <a:cs typeface="Courier New" pitchFamily="49" charset="0"/>
              </a:rPr>
              <a:t>Level     Volume Above    Area Above      Volume Below    Area Below    </a:t>
            </a:r>
          </a:p>
          <a:p>
            <a:r>
              <a:rPr lang="en-US" sz="1000" b="1" dirty="0">
                <a:latin typeface="Courier New" pitchFamily="49" charset="0"/>
                <a:cs typeface="Courier New" pitchFamily="49" charset="0"/>
              </a:rPr>
              <a:t>------------------------------------------------------------------------</a:t>
            </a:r>
          </a:p>
          <a:p>
            <a:r>
              <a:rPr lang="en-US" sz="1000" b="1" dirty="0">
                <a:latin typeface="Courier New" pitchFamily="49" charset="0"/>
                <a:cs typeface="Courier New" pitchFamily="49" charset="0"/>
              </a:rPr>
              <a:t>    50.0       </a:t>
            </a:r>
            <a:r>
              <a:rPr lang="en-US" sz="1000" b="1" dirty="0">
                <a:solidFill>
                  <a:srgbClr val="FF0000"/>
                </a:solidFill>
                <a:latin typeface="Courier New" pitchFamily="49" charset="0"/>
                <a:cs typeface="Courier New" pitchFamily="49" charset="0"/>
              </a:rPr>
              <a:t>2721078.6 </a:t>
            </a:r>
            <a:r>
              <a:rPr lang="en-US" sz="1000" b="1" dirty="0">
                <a:latin typeface="Courier New" pitchFamily="49" charset="0"/>
                <a:cs typeface="Courier New" pitchFamily="49" charset="0"/>
              </a:rPr>
              <a:t>      1468396.2         67928.3        171105.4</a:t>
            </a:r>
          </a:p>
          <a:p>
            <a:r>
              <a:rPr lang="en-US" sz="1000" b="1" dirty="0">
                <a:latin typeface="Courier New" pitchFamily="49" charset="0"/>
                <a:cs typeface="Courier New" pitchFamily="49" charset="0"/>
              </a:rPr>
              <a:t>    60.0       2187767.0       1413095.9        141839.6        226405.7</a:t>
            </a:r>
          </a:p>
          <a:p>
            <a:r>
              <a:rPr lang="en-US" sz="1000" b="1" dirty="0">
                <a:latin typeface="Courier New" pitchFamily="49" charset="0"/>
                <a:cs typeface="Courier New" pitchFamily="49" charset="0"/>
              </a:rPr>
              <a:t>    70.0       1675494.7       1351149.0        236790.1        288352.6</a:t>
            </a:r>
          </a:p>
          <a:p>
            <a:r>
              <a:rPr lang="en-US" sz="1000" b="1" dirty="0">
                <a:latin typeface="Courier New" pitchFamily="49" charset="0"/>
                <a:cs typeface="Courier New" pitchFamily="49" charset="0"/>
              </a:rPr>
              <a:t>    80.0       1188241.7       1279007.2        356760.0        360494.4</a:t>
            </a:r>
          </a:p>
          <a:p>
            <a:r>
              <a:rPr lang="en-US" sz="1000" b="1" dirty="0">
                <a:latin typeface="Courier New" pitchFamily="49" charset="0"/>
                <a:cs typeface="Courier New" pitchFamily="49" charset="0"/>
              </a:rPr>
              <a:t>    90.0        730485.8       1180641.8        506226.9        458859.8</a:t>
            </a:r>
          </a:p>
          <a:p>
            <a:r>
              <a:rPr lang="en-US" sz="1000" b="1" dirty="0">
                <a:latin typeface="Courier New" pitchFamily="49" charset="0"/>
                <a:cs typeface="Courier New" pitchFamily="49" charset="0"/>
              </a:rPr>
              <a:t>   100.0        339825.7        871729.3        722789.6        767772.3</a:t>
            </a:r>
          </a:p>
          <a:p>
            <a:r>
              <a:rPr lang="en-US" sz="1000" b="1" dirty="0">
                <a:latin typeface="Courier New" pitchFamily="49" charset="0"/>
                <a:cs typeface="Courier New" pitchFamily="49" charset="0"/>
              </a:rPr>
              <a:t>   110.0        120904.5        290393.1       1111091.1       1349108.5</a:t>
            </a:r>
          </a:p>
          <a:p>
            <a:r>
              <a:rPr lang="en-US" sz="1000" b="1" dirty="0">
                <a:latin typeface="Courier New" pitchFamily="49" charset="0"/>
                <a:cs typeface="Courier New" pitchFamily="49" charset="0"/>
              </a:rPr>
              <a:t>   120.0         47648.1        150501.8       1645057.6       1488999.8</a:t>
            </a:r>
          </a:p>
          <a:p>
            <a:r>
              <a:rPr lang="en-US" sz="1000" b="1" dirty="0">
                <a:latin typeface="Courier New" pitchFamily="49" charset="0"/>
                <a:cs typeface="Courier New" pitchFamily="49" charset="0"/>
              </a:rPr>
              <a:t>   130.0          3445.4         72000.6       2208077.7       1567501.0</a:t>
            </a:r>
          </a:p>
        </p:txBody>
      </p:sp>
      <p:sp>
        <p:nvSpPr>
          <p:cNvPr id="9" name="TextBox 8"/>
          <p:cNvSpPr txBox="1"/>
          <p:nvPr/>
        </p:nvSpPr>
        <p:spPr>
          <a:xfrm>
            <a:off x="641377" y="1270717"/>
            <a:ext cx="10340981" cy="646331"/>
          </a:xfrm>
          <a:prstGeom prst="rect">
            <a:avLst/>
          </a:prstGeom>
          <a:noFill/>
        </p:spPr>
        <p:txBody>
          <a:bodyPr wrap="square" rtlCol="0">
            <a:spAutoFit/>
          </a:bodyPr>
          <a:lstStyle/>
          <a:p>
            <a:r>
              <a:rPr lang="en-US" dirty="0">
                <a:solidFill>
                  <a:schemeClr val="tx1">
                    <a:lumMod val="65000"/>
                    <a:lumOff val="35000"/>
                  </a:schemeClr>
                </a:solidFill>
              </a:rPr>
              <a:t>Your ‘Volume Above ‘is actually your ‘Volume Below’, and vice versa.</a:t>
            </a:r>
            <a:endParaRPr lang="en-US" dirty="0">
              <a:solidFill>
                <a:srgbClr val="FF0000"/>
              </a:solidFill>
            </a:endParaRPr>
          </a:p>
          <a:p>
            <a:r>
              <a:rPr lang="en-US" dirty="0">
                <a:solidFill>
                  <a:srgbClr val="FF0000"/>
                </a:solidFill>
              </a:rPr>
              <a:t>Not good……</a:t>
            </a:r>
          </a:p>
        </p:txBody>
      </p:sp>
      <p:sp>
        <p:nvSpPr>
          <p:cNvPr id="10" name="TextBox 9"/>
          <p:cNvSpPr txBox="1"/>
          <p:nvPr/>
        </p:nvSpPr>
        <p:spPr>
          <a:xfrm>
            <a:off x="325436" y="2734433"/>
            <a:ext cx="3200400" cy="369332"/>
          </a:xfrm>
          <a:prstGeom prst="rect">
            <a:avLst/>
          </a:prstGeom>
          <a:noFill/>
        </p:spPr>
        <p:txBody>
          <a:bodyPr wrap="square" rtlCol="0">
            <a:spAutoFit/>
          </a:bodyPr>
          <a:lstStyle/>
          <a:p>
            <a:r>
              <a:rPr lang="en-US" dirty="0"/>
              <a:t>Depth Data in Depth Mode</a:t>
            </a:r>
          </a:p>
        </p:txBody>
      </p:sp>
      <p:sp>
        <p:nvSpPr>
          <p:cNvPr id="12" name="TextBox 11"/>
          <p:cNvSpPr txBox="1"/>
          <p:nvPr/>
        </p:nvSpPr>
        <p:spPr>
          <a:xfrm>
            <a:off x="6350348" y="2734433"/>
            <a:ext cx="3505200" cy="369332"/>
          </a:xfrm>
          <a:prstGeom prst="rect">
            <a:avLst/>
          </a:prstGeom>
          <a:noFill/>
        </p:spPr>
        <p:txBody>
          <a:bodyPr wrap="square" rtlCol="0">
            <a:spAutoFit/>
          </a:bodyPr>
          <a:lstStyle/>
          <a:p>
            <a:r>
              <a:rPr lang="en-US" dirty="0"/>
              <a:t>Depth Data in Elevation Mode</a:t>
            </a:r>
          </a:p>
        </p:txBody>
      </p:sp>
      <p:sp>
        <p:nvSpPr>
          <p:cNvPr id="3" name="Title 2"/>
          <p:cNvSpPr>
            <a:spLocks noGrp="1"/>
          </p:cNvSpPr>
          <p:nvPr>
            <p:ph type="title"/>
          </p:nvPr>
        </p:nvSpPr>
        <p:spPr/>
        <p:txBody>
          <a:bodyPr anchor="t"/>
          <a:lstStyle/>
          <a:p>
            <a:r>
              <a:rPr lang="en-US" sz="1800" dirty="0"/>
              <a:t>TIN TO LEVEL  - VERTICAL DIRECTION in elevation mode</a:t>
            </a:r>
            <a:br>
              <a:rPr lang="en-US" sz="1800" dirty="0"/>
            </a:br>
            <a:endParaRPr lang="en-US" sz="1800" dirty="0">
              <a:solidFill>
                <a:schemeClr val="tx1">
                  <a:lumMod val="65000"/>
                  <a:lumOff val="35000"/>
                </a:schemeClr>
              </a:solidFill>
            </a:endParaRPr>
          </a:p>
        </p:txBody>
      </p:sp>
      <p:sp>
        <p:nvSpPr>
          <p:cNvPr id="8" name="Title 1"/>
          <p:cNvSpPr txBox="1">
            <a:spLocks/>
          </p:cNvSpPr>
          <p:nvPr/>
        </p:nvSpPr>
        <p:spPr>
          <a:xfrm>
            <a:off x="1832958" y="-7461"/>
            <a:ext cx="7227915" cy="1018843"/>
          </a:xfrm>
          <a:prstGeom prst="rect">
            <a:avLst/>
          </a:prstGeom>
        </p:spPr>
        <p:txBody>
          <a:bodyPr vert="horz" lIns="0" tIns="45720" rIns="0" bIns="45720" rtlCol="0" anchor="ctr" anchorCtr="0">
            <a:noAutofit/>
          </a:bodyPr>
          <a:lstStyle>
            <a:lvl1pPr algn="l" defTabSz="457200" rtl="0" eaLnBrk="1" latinLnBrk="0" hangingPunct="1">
              <a:lnSpc>
                <a:spcPts val="2900"/>
              </a:lnSpc>
              <a:spcBef>
                <a:spcPct val="0"/>
              </a:spcBef>
              <a:buNone/>
              <a:defRPr sz="2800" b="0" kern="1200">
                <a:solidFill>
                  <a:schemeClr val="bg1"/>
                </a:solidFill>
                <a:latin typeface="Arial"/>
                <a:ea typeface="+mj-ea"/>
                <a:cs typeface="Arial"/>
              </a:defRPr>
            </a:lvl1pPr>
          </a:lstStyle>
          <a:p>
            <a:endParaRPr lang="en-US" dirty="0"/>
          </a:p>
        </p:txBody>
      </p:sp>
    </p:spTree>
    <p:extLst>
      <p:ext uri="{BB962C8B-B14F-4D97-AF65-F5344CB8AC3E}">
        <p14:creationId xmlns:p14="http://schemas.microsoft.com/office/powerpoint/2010/main" val="22376514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TIN TO TIN DIFFERENCE</a:t>
            </a:r>
          </a:p>
        </p:txBody>
      </p:sp>
    </p:spTree>
    <p:extLst>
      <p:ext uri="{BB962C8B-B14F-4D97-AF65-F5344CB8AC3E}">
        <p14:creationId xmlns:p14="http://schemas.microsoft.com/office/powerpoint/2010/main" val="457912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TIN TO TIN DIFFERENCE</a:t>
            </a:r>
          </a:p>
        </p:txBody>
      </p:sp>
      <p:sp>
        <p:nvSpPr>
          <p:cNvPr id="7" name="Content Placeholder 4"/>
          <p:cNvSpPr txBox="1">
            <a:spLocks/>
          </p:cNvSpPr>
          <p:nvPr/>
        </p:nvSpPr>
        <p:spPr>
          <a:xfrm>
            <a:off x="1981200" y="4262888"/>
            <a:ext cx="8229600" cy="2163763"/>
          </a:xfrm>
          <a:prstGeom prst="rect">
            <a:avLst/>
          </a:prstGeom>
        </p:spPr>
        <p:txBody>
          <a:bodyPr/>
          <a:lstStyle/>
          <a:p>
            <a:pPr marL="342900" indent="-342900" defTabSz="914400" eaLnBrk="1" hangingPunct="1">
              <a:spcBef>
                <a:spcPct val="20000"/>
              </a:spcBef>
              <a:buFont typeface="Arial" charset="0"/>
              <a:buChar char="•"/>
              <a:defRPr/>
            </a:pPr>
            <a:r>
              <a:rPr lang="en-US" sz="2400" dirty="0">
                <a:latin typeface="+mn-lt"/>
                <a:ea typeface="+mn-ea"/>
              </a:rPr>
              <a:t>Used to determine the difference between two surfaces.</a:t>
            </a:r>
          </a:p>
          <a:p>
            <a:pPr marL="800100" lvl="1" indent="-342900">
              <a:spcBef>
                <a:spcPct val="20000"/>
              </a:spcBef>
              <a:buFont typeface="Arial" charset="0"/>
              <a:buChar char="•"/>
            </a:pPr>
            <a:r>
              <a:rPr lang="en-US" sz="2000" dirty="0">
                <a:solidFill>
                  <a:schemeClr val="bg2"/>
                </a:solidFill>
                <a:latin typeface="+mn-lt"/>
              </a:rPr>
              <a:t>Where have I lost material?</a:t>
            </a:r>
          </a:p>
          <a:p>
            <a:pPr marL="800100" lvl="1" indent="-342900">
              <a:spcBef>
                <a:spcPct val="20000"/>
              </a:spcBef>
              <a:buFont typeface="Arial" charset="0"/>
              <a:buChar char="•"/>
            </a:pPr>
            <a:r>
              <a:rPr lang="en-US" sz="2000" dirty="0">
                <a:solidFill>
                  <a:schemeClr val="bg2"/>
                </a:solidFill>
                <a:latin typeface="+mn-lt"/>
              </a:rPr>
              <a:t>Where have I gained material?</a:t>
            </a:r>
          </a:p>
          <a:p>
            <a:pPr marL="800100" lvl="1" indent="-342900">
              <a:spcBef>
                <a:spcPct val="20000"/>
              </a:spcBef>
              <a:buFont typeface="Arial" charset="0"/>
              <a:buChar char="•"/>
            </a:pPr>
            <a:r>
              <a:rPr lang="en-US" sz="2000" dirty="0">
                <a:solidFill>
                  <a:schemeClr val="bg2"/>
                </a:solidFill>
                <a:latin typeface="+mn-lt"/>
              </a:rPr>
              <a:t>Has there been a net gain or loss between the two surveys?</a:t>
            </a:r>
          </a:p>
        </p:txBody>
      </p:sp>
      <p:pic>
        <p:nvPicPr>
          <p:cNvPr id="4098" name="Picture 2" descr="C:\Temp\XXX1.png"/>
          <p:cNvPicPr>
            <a:picLocks noChangeAspect="1" noChangeArrowheads="1"/>
          </p:cNvPicPr>
          <p:nvPr/>
        </p:nvPicPr>
        <p:blipFill>
          <a:blip r:embed="rId2" cstate="print"/>
          <a:srcRect/>
          <a:stretch>
            <a:fillRect/>
          </a:stretch>
        </p:blipFill>
        <p:spPr bwMode="auto">
          <a:xfrm>
            <a:off x="698954" y="1099665"/>
            <a:ext cx="4068578" cy="3015062"/>
          </a:xfrm>
          <a:prstGeom prst="rect">
            <a:avLst/>
          </a:prstGeom>
          <a:noFill/>
          <a:ln>
            <a:solidFill>
              <a:schemeClr val="tx1">
                <a:lumMod val="65000"/>
                <a:lumOff val="35000"/>
              </a:schemeClr>
            </a:solidFill>
          </a:ln>
        </p:spPr>
      </p:pic>
      <p:sp>
        <p:nvSpPr>
          <p:cNvPr id="9" name="TextBox 8"/>
          <p:cNvSpPr txBox="1"/>
          <p:nvPr/>
        </p:nvSpPr>
        <p:spPr>
          <a:xfrm>
            <a:off x="5993053" y="2104198"/>
            <a:ext cx="3810000" cy="830997"/>
          </a:xfrm>
          <a:prstGeom prst="rect">
            <a:avLst/>
          </a:prstGeom>
          <a:solidFill>
            <a:schemeClr val="bg1">
              <a:lumMod val="65000"/>
              <a:lumOff val="35000"/>
            </a:schemeClr>
          </a:solidFill>
          <a:ln>
            <a:solidFill>
              <a:schemeClr val="tx1"/>
            </a:solidFill>
          </a:ln>
        </p:spPr>
        <p:txBody>
          <a:bodyPr wrap="square" rtlCol="0">
            <a:spAutoFit/>
          </a:bodyPr>
          <a:lstStyle/>
          <a:p>
            <a:r>
              <a:rPr lang="en-US" sz="1600" b="1" dirty="0">
                <a:solidFill>
                  <a:srgbClr val="92D050"/>
                </a:solidFill>
              </a:rPr>
              <a:t>Light Green </a:t>
            </a:r>
            <a:r>
              <a:rPr lang="en-US" sz="1600" dirty="0"/>
              <a:t>to </a:t>
            </a:r>
            <a:r>
              <a:rPr lang="en-US" sz="1600" b="1" dirty="0">
                <a:solidFill>
                  <a:srgbClr val="0000FF"/>
                </a:solidFill>
              </a:rPr>
              <a:t>Blue</a:t>
            </a:r>
            <a:r>
              <a:rPr lang="en-US" sz="1600" dirty="0"/>
              <a:t>:   Gained Material</a:t>
            </a:r>
          </a:p>
          <a:p>
            <a:endParaRPr lang="en-US" sz="1600" dirty="0"/>
          </a:p>
          <a:p>
            <a:r>
              <a:rPr lang="en-US" sz="1600" dirty="0">
                <a:solidFill>
                  <a:schemeClr val="accent2">
                    <a:lumMod val="60000"/>
                    <a:lumOff val="40000"/>
                  </a:schemeClr>
                </a:solidFill>
              </a:rPr>
              <a:t>Yellow</a:t>
            </a:r>
            <a:r>
              <a:rPr lang="en-US" sz="1600" dirty="0"/>
              <a:t> to </a:t>
            </a:r>
            <a:r>
              <a:rPr lang="en-US" sz="1600" dirty="0">
                <a:solidFill>
                  <a:srgbClr val="FFC000"/>
                </a:solidFill>
              </a:rPr>
              <a:t>Orange</a:t>
            </a:r>
            <a:r>
              <a:rPr lang="en-US" sz="1600" dirty="0"/>
              <a:t>:  Lost Material</a:t>
            </a:r>
          </a:p>
        </p:txBody>
      </p:sp>
    </p:spTree>
    <p:extLst>
      <p:ext uri="{BB962C8B-B14F-4D97-AF65-F5344CB8AC3E}">
        <p14:creationId xmlns:p14="http://schemas.microsoft.com/office/powerpoint/2010/main" val="15301621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400" dirty="0"/>
              <a:t>Step 1:  Make a Difference File</a:t>
            </a:r>
          </a:p>
        </p:txBody>
      </p:sp>
      <p:sp>
        <p:nvSpPr>
          <p:cNvPr id="5" name="TextBox 4"/>
          <p:cNvSpPr txBox="1"/>
          <p:nvPr/>
        </p:nvSpPr>
        <p:spPr>
          <a:xfrm>
            <a:off x="1687899" y="4288902"/>
            <a:ext cx="7317537" cy="1477328"/>
          </a:xfrm>
          <a:prstGeom prst="rect">
            <a:avLst/>
          </a:prstGeom>
          <a:solidFill>
            <a:schemeClr val="bg1"/>
          </a:solidFill>
          <a:ln>
            <a:noFill/>
          </a:ln>
        </p:spPr>
        <p:txBody>
          <a:bodyPr wrap="square" rtlCol="0">
            <a:spAutoFit/>
          </a:bodyPr>
          <a:lstStyle/>
          <a:p>
            <a:r>
              <a:rPr lang="en-US" dirty="0">
                <a:solidFill>
                  <a:schemeClr val="tx1">
                    <a:lumMod val="65000"/>
                    <a:lumOff val="35000"/>
                  </a:schemeClr>
                </a:solidFill>
              </a:rPr>
              <a:t>Earlier survey goes in the “Input File” slot.</a:t>
            </a:r>
          </a:p>
          <a:p>
            <a:r>
              <a:rPr lang="en-US" dirty="0">
                <a:solidFill>
                  <a:schemeClr val="tx1">
                    <a:lumMod val="65000"/>
                    <a:lumOff val="35000"/>
                  </a:schemeClr>
                </a:solidFill>
              </a:rPr>
              <a:t>Later survey goes in the “Additional File” slot.</a:t>
            </a:r>
          </a:p>
          <a:p>
            <a:endParaRPr lang="en-US" dirty="0">
              <a:solidFill>
                <a:schemeClr val="tx1">
                  <a:lumMod val="65000"/>
                  <a:lumOff val="35000"/>
                </a:schemeClr>
              </a:solidFill>
            </a:endParaRPr>
          </a:p>
          <a:p>
            <a:r>
              <a:rPr lang="en-US" dirty="0">
                <a:solidFill>
                  <a:schemeClr val="bg2"/>
                </a:solidFill>
              </a:rPr>
              <a:t>Node:  </a:t>
            </a:r>
            <a:r>
              <a:rPr lang="en-US" dirty="0">
                <a:solidFill>
                  <a:schemeClr val="tx1">
                    <a:lumMod val="65000"/>
                    <a:lumOff val="35000"/>
                  </a:schemeClr>
                </a:solidFill>
              </a:rPr>
              <a:t>Creates an X,Y, Difference point at each node in each data set.</a:t>
            </a:r>
          </a:p>
          <a:p>
            <a:r>
              <a:rPr lang="en-US" dirty="0">
                <a:solidFill>
                  <a:schemeClr val="bg2"/>
                </a:solidFill>
              </a:rPr>
              <a:t>Grid:  </a:t>
            </a:r>
            <a:r>
              <a:rPr lang="en-US" dirty="0">
                <a:solidFill>
                  <a:schemeClr val="tx1">
                    <a:lumMod val="65000"/>
                    <a:lumOff val="35000"/>
                  </a:schemeClr>
                </a:solidFill>
              </a:rPr>
              <a:t>Creates an X,Y, Difference point at a user defined interval.</a:t>
            </a:r>
          </a:p>
        </p:txBody>
      </p:sp>
      <p:pic>
        <p:nvPicPr>
          <p:cNvPr id="3" name="Picture 2"/>
          <p:cNvPicPr>
            <a:picLocks noChangeAspect="1"/>
          </p:cNvPicPr>
          <p:nvPr/>
        </p:nvPicPr>
        <p:blipFill>
          <a:blip r:embed="rId2"/>
          <a:stretch>
            <a:fillRect/>
          </a:stretch>
        </p:blipFill>
        <p:spPr>
          <a:xfrm>
            <a:off x="1812610" y="859901"/>
            <a:ext cx="5175775" cy="3013362"/>
          </a:xfrm>
          <a:prstGeom prst="rect">
            <a:avLst/>
          </a:prstGeom>
          <a:ln>
            <a:solidFill>
              <a:schemeClr val="tx1"/>
            </a:solidFill>
          </a:ln>
        </p:spPr>
      </p:pic>
      <p:pic>
        <p:nvPicPr>
          <p:cNvPr id="4" name="Picture 3"/>
          <p:cNvPicPr>
            <a:picLocks noChangeAspect="1"/>
          </p:cNvPicPr>
          <p:nvPr/>
        </p:nvPicPr>
        <p:blipFill>
          <a:blip r:embed="rId3"/>
          <a:stretch>
            <a:fillRect/>
          </a:stretch>
        </p:blipFill>
        <p:spPr>
          <a:xfrm>
            <a:off x="7864770" y="859901"/>
            <a:ext cx="2281333" cy="4167665"/>
          </a:xfrm>
          <a:prstGeom prst="rect">
            <a:avLst/>
          </a:prstGeom>
          <a:ln>
            <a:solidFill>
              <a:schemeClr val="tx1"/>
            </a:solidFill>
          </a:ln>
        </p:spPr>
      </p:pic>
    </p:spTree>
    <p:extLst>
      <p:ext uri="{BB962C8B-B14F-4D97-AF65-F5344CB8AC3E}">
        <p14:creationId xmlns:p14="http://schemas.microsoft.com/office/powerpoint/2010/main" val="8533082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735041" y="1099665"/>
            <a:ext cx="4943475" cy="2886075"/>
          </a:xfrm>
          <a:prstGeom prst="rect">
            <a:avLst/>
          </a:prstGeom>
          <a:ln>
            <a:solidFill>
              <a:schemeClr val="tx1">
                <a:lumMod val="65000"/>
                <a:lumOff val="35000"/>
              </a:schemeClr>
            </a:solidFill>
          </a:ln>
        </p:spPr>
      </p:pic>
      <p:sp>
        <p:nvSpPr>
          <p:cNvPr id="2" name="Title 1"/>
          <p:cNvSpPr>
            <a:spLocks noGrp="1"/>
          </p:cNvSpPr>
          <p:nvPr>
            <p:ph type="title"/>
          </p:nvPr>
        </p:nvSpPr>
        <p:spPr/>
        <p:txBody>
          <a:bodyPr/>
          <a:lstStyle/>
          <a:p>
            <a:r>
              <a:rPr lang="en-US" dirty="0"/>
              <a:t>Step 2:  Load the Difference File into TIN MODEL</a:t>
            </a:r>
          </a:p>
        </p:txBody>
      </p:sp>
      <p:sp>
        <p:nvSpPr>
          <p:cNvPr id="4" name="TextBox 3"/>
          <p:cNvSpPr txBox="1"/>
          <p:nvPr/>
        </p:nvSpPr>
        <p:spPr>
          <a:xfrm>
            <a:off x="1790699" y="4190959"/>
            <a:ext cx="9501277" cy="1754326"/>
          </a:xfrm>
          <a:prstGeom prst="rect">
            <a:avLst/>
          </a:prstGeom>
          <a:noFill/>
        </p:spPr>
        <p:txBody>
          <a:bodyPr wrap="square" rtlCol="0">
            <a:spAutoFit/>
          </a:bodyPr>
          <a:lstStyle/>
          <a:p>
            <a:r>
              <a:rPr lang="en-US" dirty="0">
                <a:solidFill>
                  <a:schemeClr val="tx1">
                    <a:lumMod val="65000"/>
                    <a:lumOff val="35000"/>
                  </a:schemeClr>
                </a:solidFill>
              </a:rPr>
              <a:t>Note:  Let’s say your earlier survey showed a depth of 25’ at a point and the later survey shows a depth of 23’ at the same point.  The ‘Difference’ file will have a z-value of +2.0’, as you accumulated 2’ of material at that point since the 1</a:t>
            </a:r>
            <a:r>
              <a:rPr lang="en-US" baseline="30000" dirty="0">
                <a:solidFill>
                  <a:schemeClr val="tx1">
                    <a:lumMod val="65000"/>
                    <a:lumOff val="35000"/>
                  </a:schemeClr>
                </a:solidFill>
              </a:rPr>
              <a:t>st</a:t>
            </a:r>
            <a:r>
              <a:rPr lang="en-US" dirty="0">
                <a:solidFill>
                  <a:schemeClr val="tx1">
                    <a:lumMod val="65000"/>
                    <a:lumOff val="35000"/>
                  </a:schemeClr>
                </a:solidFill>
              </a:rPr>
              <a:t> survey.</a:t>
            </a:r>
          </a:p>
          <a:p>
            <a:endParaRPr lang="en-US" dirty="0">
              <a:solidFill>
                <a:schemeClr val="tx1">
                  <a:lumMod val="65000"/>
                  <a:lumOff val="35000"/>
                </a:schemeClr>
              </a:solidFill>
            </a:endParaRPr>
          </a:p>
          <a:p>
            <a:r>
              <a:rPr lang="en-US" dirty="0">
                <a:solidFill>
                  <a:schemeClr val="tx1">
                    <a:lumMod val="65000"/>
                    <a:lumOff val="35000"/>
                  </a:schemeClr>
                </a:solidFill>
              </a:rPr>
              <a:t>Since accumulations are positive differences, you need to tell the TIN MODEL that you are in </a:t>
            </a:r>
            <a:r>
              <a:rPr lang="en-US" dirty="0">
                <a:solidFill>
                  <a:schemeClr val="bg2"/>
                </a:solidFill>
              </a:rPr>
              <a:t>Elevation Mode </a:t>
            </a:r>
            <a:r>
              <a:rPr lang="en-US" dirty="0">
                <a:solidFill>
                  <a:schemeClr val="tx1">
                    <a:lumMod val="65000"/>
                    <a:lumOff val="35000"/>
                  </a:schemeClr>
                </a:solidFill>
              </a:rPr>
              <a:t>when loading a Difference file.</a:t>
            </a:r>
          </a:p>
        </p:txBody>
      </p:sp>
      <p:sp>
        <p:nvSpPr>
          <p:cNvPr id="5" name="Right Arrow 4"/>
          <p:cNvSpPr/>
          <p:nvPr/>
        </p:nvSpPr>
        <p:spPr>
          <a:xfrm>
            <a:off x="1828799" y="1304884"/>
            <a:ext cx="2286000" cy="545870"/>
          </a:xfrm>
          <a:prstGeom prst="rightArrow">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Difference File</a:t>
            </a:r>
          </a:p>
        </p:txBody>
      </p:sp>
      <p:sp>
        <p:nvSpPr>
          <p:cNvPr id="7" name="Right Arrow 6"/>
          <p:cNvSpPr/>
          <p:nvPr/>
        </p:nvSpPr>
        <p:spPr>
          <a:xfrm flipH="1">
            <a:off x="4939087" y="3383759"/>
            <a:ext cx="3739428" cy="533400"/>
          </a:xfrm>
          <a:prstGeom prst="rightArrow">
            <a:avLst/>
          </a:prstGeom>
          <a:solidFill>
            <a:srgbClr val="0000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Set Mode to Elevation</a:t>
            </a:r>
          </a:p>
        </p:txBody>
      </p:sp>
    </p:spTree>
    <p:extLst>
      <p:ext uri="{BB962C8B-B14F-4D97-AF65-F5344CB8AC3E}">
        <p14:creationId xmlns:p14="http://schemas.microsoft.com/office/powerpoint/2010/main" val="1897916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3:  View 3D Color Model</a:t>
            </a:r>
          </a:p>
        </p:txBody>
      </p:sp>
      <p:pic>
        <p:nvPicPr>
          <p:cNvPr id="7170" name="Picture 2" descr="C:\Temp\XXX6.bmp"/>
          <p:cNvPicPr>
            <a:picLocks noChangeAspect="1" noChangeArrowheads="1"/>
          </p:cNvPicPr>
          <p:nvPr/>
        </p:nvPicPr>
        <p:blipFill>
          <a:blip r:embed="rId2" cstate="print"/>
          <a:srcRect/>
          <a:stretch>
            <a:fillRect/>
          </a:stretch>
        </p:blipFill>
        <p:spPr bwMode="auto">
          <a:xfrm>
            <a:off x="3951447" y="880087"/>
            <a:ext cx="5791435" cy="3006436"/>
          </a:xfrm>
          <a:prstGeom prst="rect">
            <a:avLst/>
          </a:prstGeom>
          <a:noFill/>
        </p:spPr>
      </p:pic>
      <p:sp>
        <p:nvSpPr>
          <p:cNvPr id="5" name="TextBox 4"/>
          <p:cNvSpPr txBox="1"/>
          <p:nvPr/>
        </p:nvSpPr>
        <p:spPr>
          <a:xfrm>
            <a:off x="3951447" y="3811831"/>
            <a:ext cx="7202018" cy="646331"/>
          </a:xfrm>
          <a:prstGeom prst="rect">
            <a:avLst/>
          </a:prstGeom>
          <a:noFill/>
        </p:spPr>
        <p:txBody>
          <a:bodyPr wrap="square" rtlCol="0">
            <a:spAutoFit/>
          </a:bodyPr>
          <a:lstStyle/>
          <a:p>
            <a:r>
              <a:rPr lang="en-US" dirty="0">
                <a:solidFill>
                  <a:schemeClr val="tx1">
                    <a:lumMod val="65000"/>
                    <a:lumOff val="35000"/>
                  </a:schemeClr>
                </a:solidFill>
              </a:rPr>
              <a:t>We set the color ranges so that -15 to 0.0 are shades of red/yellow and 0.0 to +15 are shades of green/blue.</a:t>
            </a:r>
          </a:p>
        </p:txBody>
      </p:sp>
      <p:pic>
        <p:nvPicPr>
          <p:cNvPr id="3" name="Picture 2"/>
          <p:cNvPicPr>
            <a:picLocks noChangeAspect="1"/>
          </p:cNvPicPr>
          <p:nvPr/>
        </p:nvPicPr>
        <p:blipFill>
          <a:blip r:embed="rId3"/>
          <a:stretch>
            <a:fillRect/>
          </a:stretch>
        </p:blipFill>
        <p:spPr>
          <a:xfrm>
            <a:off x="1038535" y="1099665"/>
            <a:ext cx="2337031" cy="3947160"/>
          </a:xfrm>
          <a:prstGeom prst="rect">
            <a:avLst/>
          </a:prstGeom>
          <a:ln>
            <a:solidFill>
              <a:schemeClr val="tx1">
                <a:lumMod val="65000"/>
                <a:lumOff val="35000"/>
              </a:schemeClr>
            </a:solidFill>
          </a:ln>
        </p:spPr>
      </p:pic>
      <p:sp>
        <p:nvSpPr>
          <p:cNvPr id="4" name="TextBox 3"/>
          <p:cNvSpPr txBox="1"/>
          <p:nvPr/>
        </p:nvSpPr>
        <p:spPr>
          <a:xfrm>
            <a:off x="3951446" y="4694920"/>
            <a:ext cx="4495800"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65000"/>
                    <a:lumOff val="35000"/>
                  </a:schemeClr>
                </a:solidFill>
              </a:rPr>
              <a:t>Click the color icon.</a:t>
            </a:r>
          </a:p>
          <a:p>
            <a:pPr marL="285750" indent="-285750">
              <a:buFont typeface="Arial" panose="020B0604020202020204" pitchFamily="34" charset="0"/>
              <a:buChar char="•"/>
            </a:pPr>
            <a:r>
              <a:rPr lang="en-US" dirty="0">
                <a:solidFill>
                  <a:schemeClr val="tx1">
                    <a:lumMod val="65000"/>
                    <a:lumOff val="35000"/>
                  </a:schemeClr>
                </a:solidFill>
              </a:rPr>
              <a:t>Options – Open Color File</a:t>
            </a:r>
          </a:p>
          <a:p>
            <a:pPr marL="742950" lvl="1" indent="-285750">
              <a:buFont typeface="Arial" panose="020B0604020202020204" pitchFamily="34" charset="0"/>
              <a:buChar char="•"/>
            </a:pPr>
            <a:r>
              <a:rPr lang="en-US" dirty="0">
                <a:solidFill>
                  <a:schemeClr val="tx1">
                    <a:lumMod val="65000"/>
                    <a:lumOff val="35000"/>
                  </a:schemeClr>
                </a:solidFill>
              </a:rPr>
              <a:t>Select DIFF.HCF</a:t>
            </a:r>
          </a:p>
        </p:txBody>
      </p:sp>
      <p:cxnSp>
        <p:nvCxnSpPr>
          <p:cNvPr id="7" name="Straight Arrow Connector 6"/>
          <p:cNvCxnSpPr>
            <a:cxnSpLocks/>
            <a:stCxn id="5" idx="1"/>
          </p:cNvCxnSpPr>
          <p:nvPr/>
        </p:nvCxnSpPr>
        <p:spPr>
          <a:xfrm flipH="1" flipV="1">
            <a:off x="2704775" y="3461867"/>
            <a:ext cx="1246672" cy="67313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flipH="1" flipV="1">
            <a:off x="2207050" y="1591502"/>
            <a:ext cx="1780309" cy="316799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9874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 4:  Net Accumulation or Loss?</a:t>
            </a:r>
            <a:endParaRPr lang="en-US" sz="4000" dirty="0"/>
          </a:p>
        </p:txBody>
      </p:sp>
      <p:sp>
        <p:nvSpPr>
          <p:cNvPr id="4" name="TextBox 3"/>
          <p:cNvSpPr txBox="1"/>
          <p:nvPr/>
        </p:nvSpPr>
        <p:spPr>
          <a:xfrm>
            <a:off x="554182" y="2156072"/>
            <a:ext cx="4384964" cy="3693319"/>
          </a:xfrm>
          <a:prstGeom prst="rect">
            <a:avLst/>
          </a:prstGeom>
          <a:solidFill>
            <a:schemeClr val="bg1"/>
          </a:solidFill>
          <a:ln>
            <a:noFill/>
          </a:ln>
        </p:spPr>
        <p:txBody>
          <a:bodyPr wrap="square" rtlCol="0">
            <a:spAutoFit/>
          </a:bodyPr>
          <a:lstStyle/>
          <a:p>
            <a:r>
              <a:rPr lang="en-US" b="1" dirty="0">
                <a:solidFill>
                  <a:schemeClr val="tx1">
                    <a:lumMod val="65000"/>
                    <a:lumOff val="35000"/>
                  </a:schemeClr>
                </a:solidFill>
              </a:rPr>
              <a:t>TIN to LEVEL:</a:t>
            </a:r>
            <a:r>
              <a:rPr lang="en-US" dirty="0">
                <a:solidFill>
                  <a:schemeClr val="tx1">
                    <a:lumMod val="65000"/>
                    <a:lumOff val="35000"/>
                  </a:schemeClr>
                </a:solidFill>
              </a:rPr>
              <a:t>  Set both </a:t>
            </a:r>
            <a:r>
              <a:rPr lang="en-US" dirty="0">
                <a:solidFill>
                  <a:schemeClr val="bg2"/>
                </a:solidFill>
              </a:rPr>
              <a:t>“To” </a:t>
            </a:r>
            <a:r>
              <a:rPr lang="en-US" dirty="0">
                <a:solidFill>
                  <a:schemeClr val="tx1">
                    <a:lumMod val="65000"/>
                    <a:lumOff val="35000"/>
                  </a:schemeClr>
                </a:solidFill>
              </a:rPr>
              <a:t>and </a:t>
            </a:r>
            <a:r>
              <a:rPr lang="en-US" dirty="0">
                <a:solidFill>
                  <a:schemeClr val="bg2"/>
                </a:solidFill>
              </a:rPr>
              <a:t>“From” </a:t>
            </a:r>
            <a:r>
              <a:rPr lang="en-US" dirty="0">
                <a:solidFill>
                  <a:schemeClr val="tx1">
                    <a:lumMod val="65000"/>
                    <a:lumOff val="35000"/>
                  </a:schemeClr>
                </a:solidFill>
              </a:rPr>
              <a:t>levels to “0”.</a:t>
            </a:r>
          </a:p>
          <a:p>
            <a:endParaRPr lang="en-US" dirty="0">
              <a:solidFill>
                <a:schemeClr val="tx1">
                  <a:lumMod val="65000"/>
                  <a:lumOff val="35000"/>
                </a:schemeClr>
              </a:solidFill>
            </a:endParaRPr>
          </a:p>
          <a:p>
            <a:r>
              <a:rPr lang="en-US" dirty="0">
                <a:solidFill>
                  <a:schemeClr val="tx1">
                    <a:lumMod val="65000"/>
                    <a:lumOff val="35000"/>
                  </a:schemeClr>
                </a:solidFill>
              </a:rPr>
              <a:t>Volume Above =  14,892 </a:t>
            </a:r>
            <a:r>
              <a:rPr lang="en-US" dirty="0" err="1">
                <a:solidFill>
                  <a:schemeClr val="tx1">
                    <a:lumMod val="65000"/>
                    <a:lumOff val="35000"/>
                  </a:schemeClr>
                </a:solidFill>
              </a:rPr>
              <a:t>cyd</a:t>
            </a:r>
            <a:endParaRPr lang="en-US" dirty="0">
              <a:solidFill>
                <a:schemeClr val="tx1">
                  <a:lumMod val="65000"/>
                  <a:lumOff val="35000"/>
                </a:schemeClr>
              </a:solidFill>
            </a:endParaRPr>
          </a:p>
          <a:p>
            <a:r>
              <a:rPr lang="en-US" dirty="0">
                <a:solidFill>
                  <a:schemeClr val="tx1">
                    <a:lumMod val="65000"/>
                    <a:lumOff val="35000"/>
                  </a:schemeClr>
                </a:solidFill>
              </a:rPr>
              <a:t>Volume Below =    5,958 </a:t>
            </a:r>
            <a:r>
              <a:rPr lang="en-US" dirty="0" err="1">
                <a:solidFill>
                  <a:schemeClr val="tx1">
                    <a:lumMod val="65000"/>
                    <a:lumOff val="35000"/>
                  </a:schemeClr>
                </a:solidFill>
              </a:rPr>
              <a:t>cyd</a:t>
            </a:r>
            <a:endParaRPr lang="en-US" dirty="0">
              <a:solidFill>
                <a:schemeClr val="tx1">
                  <a:lumMod val="65000"/>
                  <a:lumOff val="35000"/>
                </a:schemeClr>
              </a:solidFill>
            </a:endParaRPr>
          </a:p>
          <a:p>
            <a:endParaRPr lang="en-US" dirty="0">
              <a:solidFill>
                <a:schemeClr val="tx1">
                  <a:lumMod val="65000"/>
                  <a:lumOff val="35000"/>
                </a:schemeClr>
              </a:solidFill>
            </a:endParaRPr>
          </a:p>
          <a:p>
            <a:r>
              <a:rPr lang="en-US" dirty="0">
                <a:solidFill>
                  <a:schemeClr val="tx1">
                    <a:lumMod val="65000"/>
                    <a:lumOff val="35000"/>
                  </a:schemeClr>
                </a:solidFill>
              </a:rPr>
              <a:t>Net Gain =             8,934 </a:t>
            </a:r>
            <a:r>
              <a:rPr lang="en-US" dirty="0" err="1">
                <a:solidFill>
                  <a:schemeClr val="tx1">
                    <a:lumMod val="65000"/>
                    <a:lumOff val="35000"/>
                  </a:schemeClr>
                </a:solidFill>
              </a:rPr>
              <a:t>cyd</a:t>
            </a:r>
            <a:endParaRPr lang="en-US" dirty="0">
              <a:solidFill>
                <a:schemeClr val="tx1">
                  <a:lumMod val="65000"/>
                  <a:lumOff val="35000"/>
                </a:schemeClr>
              </a:solidFill>
            </a:endParaRPr>
          </a:p>
          <a:p>
            <a:endParaRPr lang="en-US" dirty="0">
              <a:solidFill>
                <a:schemeClr val="tx1">
                  <a:lumMod val="65000"/>
                  <a:lumOff val="35000"/>
                </a:schemeClr>
              </a:solidFill>
            </a:endParaRPr>
          </a:p>
          <a:p>
            <a:r>
              <a:rPr lang="en-US" b="1" dirty="0">
                <a:solidFill>
                  <a:schemeClr val="bg2"/>
                </a:solidFill>
              </a:rPr>
              <a:t>Volume Above </a:t>
            </a:r>
            <a:r>
              <a:rPr lang="en-US" dirty="0">
                <a:solidFill>
                  <a:schemeClr val="tx1">
                    <a:lumMod val="65000"/>
                    <a:lumOff val="35000"/>
                  </a:schemeClr>
                </a:solidFill>
              </a:rPr>
              <a:t>represents regions where we have gained material.</a:t>
            </a:r>
          </a:p>
          <a:p>
            <a:endParaRPr lang="en-US" dirty="0">
              <a:solidFill>
                <a:schemeClr val="tx1">
                  <a:lumMod val="65000"/>
                  <a:lumOff val="35000"/>
                </a:schemeClr>
              </a:solidFill>
            </a:endParaRPr>
          </a:p>
          <a:p>
            <a:r>
              <a:rPr lang="en-US" b="1" dirty="0">
                <a:solidFill>
                  <a:schemeClr val="bg2"/>
                </a:solidFill>
              </a:rPr>
              <a:t>Volume Below </a:t>
            </a:r>
            <a:r>
              <a:rPr lang="en-US" dirty="0">
                <a:solidFill>
                  <a:schemeClr val="tx1">
                    <a:lumMod val="65000"/>
                    <a:lumOff val="35000"/>
                  </a:schemeClr>
                </a:solidFill>
              </a:rPr>
              <a:t>represents areas where we have lost material.</a:t>
            </a:r>
          </a:p>
        </p:txBody>
      </p:sp>
      <p:graphicFrame>
        <p:nvGraphicFramePr>
          <p:cNvPr id="5" name="Table 4"/>
          <p:cNvGraphicFramePr>
            <a:graphicFrameLocks noGrp="1"/>
          </p:cNvGraphicFramePr>
          <p:nvPr>
            <p:extLst>
              <p:ext uri="{D42A27DB-BD31-4B8C-83A1-F6EECF244321}">
                <p14:modId xmlns:p14="http://schemas.microsoft.com/office/powerpoint/2010/main" val="415412539"/>
              </p:ext>
            </p:extLst>
          </p:nvPr>
        </p:nvGraphicFramePr>
        <p:xfrm>
          <a:off x="554182" y="823107"/>
          <a:ext cx="2854036" cy="1112520"/>
        </p:xfrm>
        <a:graphic>
          <a:graphicData uri="http://schemas.openxmlformats.org/drawingml/2006/table">
            <a:tbl>
              <a:tblPr firstRow="1" bandRow="1">
                <a:tableStyleId>{21E4AEA4-8DFA-4A89-87EB-49C32662AFE0}</a:tableStyleId>
              </a:tblPr>
              <a:tblGrid>
                <a:gridCol w="929325">
                  <a:extLst>
                    <a:ext uri="{9D8B030D-6E8A-4147-A177-3AD203B41FA5}">
                      <a16:colId xmlns:a16="http://schemas.microsoft.com/office/drawing/2014/main" val="20000"/>
                    </a:ext>
                  </a:extLst>
                </a:gridCol>
                <a:gridCol w="1924711">
                  <a:extLst>
                    <a:ext uri="{9D8B030D-6E8A-4147-A177-3AD203B41FA5}">
                      <a16:colId xmlns:a16="http://schemas.microsoft.com/office/drawing/2014/main" val="20001"/>
                    </a:ext>
                  </a:extLst>
                </a:gridCol>
              </a:tblGrid>
              <a:tr h="370840">
                <a:tc>
                  <a:txBody>
                    <a:bodyPr/>
                    <a:lstStyle/>
                    <a:p>
                      <a:r>
                        <a:rPr lang="en-US" sz="1400" dirty="0"/>
                        <a:t>Volumes</a:t>
                      </a:r>
                    </a:p>
                  </a:txBody>
                  <a:tcPr/>
                </a:tc>
                <a:tc>
                  <a:txBody>
                    <a:bodyPr/>
                    <a:lstStyle/>
                    <a:p>
                      <a:r>
                        <a:rPr lang="en-US" sz="1400" dirty="0"/>
                        <a:t>TIN to Level</a:t>
                      </a:r>
                    </a:p>
                  </a:txBody>
                  <a:tcPr/>
                </a:tc>
                <a:extLst>
                  <a:ext uri="{0D108BD9-81ED-4DB2-BD59-A6C34878D82A}">
                    <a16:rowId xmlns:a16="http://schemas.microsoft.com/office/drawing/2014/main" val="10000"/>
                  </a:ext>
                </a:extLst>
              </a:tr>
              <a:tr h="370840">
                <a:tc>
                  <a:txBody>
                    <a:bodyPr/>
                    <a:lstStyle/>
                    <a:p>
                      <a:r>
                        <a:rPr lang="en-US" sz="1400" dirty="0"/>
                        <a:t>Levels:</a:t>
                      </a:r>
                    </a:p>
                  </a:txBody>
                  <a:tcPr/>
                </a:tc>
                <a:tc>
                  <a:txBody>
                    <a:bodyPr/>
                    <a:lstStyle/>
                    <a:p>
                      <a:r>
                        <a:rPr lang="en-US" sz="1400" dirty="0"/>
                        <a:t>0 to 0</a:t>
                      </a:r>
                    </a:p>
                  </a:txBody>
                  <a:tcPr/>
                </a:tc>
                <a:extLst>
                  <a:ext uri="{0D108BD9-81ED-4DB2-BD59-A6C34878D82A}">
                    <a16:rowId xmlns:a16="http://schemas.microsoft.com/office/drawing/2014/main" val="10001"/>
                  </a:ext>
                </a:extLst>
              </a:tr>
              <a:tr h="370840">
                <a:tc>
                  <a:txBody>
                    <a:bodyPr/>
                    <a:lstStyle/>
                    <a:p>
                      <a:r>
                        <a:rPr lang="en-US" sz="1400" dirty="0"/>
                        <a:t>Step</a:t>
                      </a:r>
                    </a:p>
                  </a:txBody>
                  <a:tcPr/>
                </a:tc>
                <a:tc>
                  <a:txBody>
                    <a:bodyPr/>
                    <a:lstStyle/>
                    <a:p>
                      <a:r>
                        <a:rPr lang="en-US" sz="1400" dirty="0"/>
                        <a:t>1  (Doesn’t matter)</a:t>
                      </a:r>
                    </a:p>
                  </a:txBody>
                  <a:tcPr/>
                </a:tc>
                <a:extLst>
                  <a:ext uri="{0D108BD9-81ED-4DB2-BD59-A6C34878D82A}">
                    <a16:rowId xmlns:a16="http://schemas.microsoft.com/office/drawing/2014/main" val="10002"/>
                  </a:ext>
                </a:extLst>
              </a:tr>
            </a:tbl>
          </a:graphicData>
        </a:graphic>
      </p:graphicFrame>
      <p:pic>
        <p:nvPicPr>
          <p:cNvPr id="3" name="Picture 2"/>
          <p:cNvPicPr>
            <a:picLocks noChangeAspect="1"/>
          </p:cNvPicPr>
          <p:nvPr/>
        </p:nvPicPr>
        <p:blipFill>
          <a:blip r:embed="rId2"/>
          <a:stretch>
            <a:fillRect/>
          </a:stretch>
        </p:blipFill>
        <p:spPr>
          <a:xfrm>
            <a:off x="5157787" y="1794294"/>
            <a:ext cx="5729885" cy="4055097"/>
          </a:xfrm>
          <a:prstGeom prst="rect">
            <a:avLst/>
          </a:prstGeom>
          <a:ln>
            <a:solidFill>
              <a:schemeClr val="tx1">
                <a:lumMod val="65000"/>
                <a:lumOff val="35000"/>
              </a:schemeClr>
            </a:solidFill>
          </a:ln>
        </p:spPr>
      </p:pic>
      <p:sp>
        <p:nvSpPr>
          <p:cNvPr id="6" name="Rectangle 5"/>
          <p:cNvSpPr/>
          <p:nvPr/>
        </p:nvSpPr>
        <p:spPr>
          <a:xfrm>
            <a:off x="5157788" y="1056201"/>
            <a:ext cx="6134189" cy="646331"/>
          </a:xfrm>
          <a:prstGeom prst="rect">
            <a:avLst/>
          </a:prstGeom>
        </p:spPr>
        <p:txBody>
          <a:bodyPr wrap="square">
            <a:spAutoFit/>
          </a:bodyPr>
          <a:lstStyle/>
          <a:p>
            <a:r>
              <a:rPr lang="en-US" dirty="0">
                <a:solidFill>
                  <a:schemeClr val="tx1">
                    <a:lumMod val="65000"/>
                    <a:lumOff val="35000"/>
                  </a:schemeClr>
                </a:solidFill>
              </a:rPr>
              <a:t>Compute the volumes for the Difference File above/below the 0.0 level.</a:t>
            </a:r>
          </a:p>
        </p:txBody>
      </p:sp>
    </p:spTree>
    <p:extLst>
      <p:ext uri="{BB962C8B-B14F-4D97-AF65-F5344CB8AC3E}">
        <p14:creationId xmlns:p14="http://schemas.microsoft.com/office/powerpoint/2010/main" val="1595919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Stock Pile Volumes</a:t>
            </a:r>
            <a:br>
              <a:rPr lang="en-US" dirty="0"/>
            </a:br>
            <a:endParaRPr lang="en-US" dirty="0"/>
          </a:p>
        </p:txBody>
      </p:sp>
      <p:sp>
        <p:nvSpPr>
          <p:cNvPr id="4" name="Slide Number Placeholder 3"/>
          <p:cNvSpPr>
            <a:spLocks noGrp="1"/>
          </p:cNvSpPr>
          <p:nvPr>
            <p:ph type="sldNum" sz="quarter" idx="4294967295"/>
          </p:nvPr>
        </p:nvSpPr>
        <p:spPr/>
        <p:txBody>
          <a:bodyPr/>
          <a:lstStyle/>
          <a:p>
            <a:fld id="{8B0EDE77-C530-4ADB-AD74-A99B71A289FB}" type="slidenum">
              <a:rPr lang="en-US" smtClean="0"/>
              <a:pPr/>
              <a:t>43</a:t>
            </a:fld>
            <a:endParaRPr lang="en-US"/>
          </a:p>
        </p:txBody>
      </p:sp>
    </p:spTree>
    <p:extLst>
      <p:ext uri="{BB962C8B-B14F-4D97-AF65-F5344CB8AC3E}">
        <p14:creationId xmlns:p14="http://schemas.microsoft.com/office/powerpoint/2010/main" val="21337966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Stock Pile Volumes</a:t>
            </a:r>
          </a:p>
        </p:txBody>
      </p:sp>
      <p:sp>
        <p:nvSpPr>
          <p:cNvPr id="5" name="Slide Number Placeholder 4"/>
          <p:cNvSpPr>
            <a:spLocks noGrp="1"/>
          </p:cNvSpPr>
          <p:nvPr>
            <p:ph type="sldNum" sz="quarter" idx="4294967295"/>
          </p:nvPr>
        </p:nvSpPr>
        <p:spPr/>
        <p:txBody>
          <a:bodyPr/>
          <a:lstStyle/>
          <a:p>
            <a:endParaRPr lang="en-US" dirty="0"/>
          </a:p>
          <a:p>
            <a:endParaRPr lang="en-US" dirty="0"/>
          </a:p>
          <a:p>
            <a:endParaRPr lang="en-US" dirty="0"/>
          </a:p>
        </p:txBody>
      </p:sp>
      <p:pic>
        <p:nvPicPr>
          <p:cNvPr id="3" name="Picture 2"/>
          <p:cNvPicPr>
            <a:picLocks noChangeAspect="1"/>
          </p:cNvPicPr>
          <p:nvPr/>
        </p:nvPicPr>
        <p:blipFill rotWithShape="1">
          <a:blip r:embed="rId2"/>
          <a:srcRect l="35361" r="-1274"/>
          <a:stretch/>
        </p:blipFill>
        <p:spPr>
          <a:xfrm>
            <a:off x="629920" y="774545"/>
            <a:ext cx="4579162" cy="3441051"/>
          </a:xfrm>
          <a:prstGeom prst="rect">
            <a:avLst/>
          </a:prstGeom>
          <a:ln>
            <a:solidFill>
              <a:schemeClr val="tx1">
                <a:lumMod val="65000"/>
                <a:lumOff val="35000"/>
              </a:schemeClr>
            </a:solidFill>
          </a:ln>
        </p:spPr>
      </p:pic>
      <p:sp>
        <p:nvSpPr>
          <p:cNvPr id="4" name="TextBox 3"/>
          <p:cNvSpPr txBox="1"/>
          <p:nvPr/>
        </p:nvSpPr>
        <p:spPr>
          <a:xfrm>
            <a:off x="629920" y="4794563"/>
            <a:ext cx="10330567" cy="369332"/>
          </a:xfrm>
          <a:prstGeom prst="rect">
            <a:avLst/>
          </a:prstGeom>
          <a:noFill/>
        </p:spPr>
        <p:txBody>
          <a:bodyPr wrap="square" rtlCol="0">
            <a:spAutoFit/>
          </a:bodyPr>
          <a:lstStyle/>
          <a:p>
            <a:r>
              <a:rPr lang="en-US" dirty="0">
                <a:solidFill>
                  <a:schemeClr val="tx1">
                    <a:lumMod val="65000"/>
                    <a:lumOff val="35000"/>
                  </a:schemeClr>
                </a:solidFill>
              </a:rPr>
              <a:t>To begin the stockpile volume, a border file is required for each pile to be computed</a:t>
            </a:r>
          </a:p>
        </p:txBody>
      </p:sp>
      <p:grpSp>
        <p:nvGrpSpPr>
          <p:cNvPr id="6" name="Group 5">
            <a:extLst>
              <a:ext uri="{FF2B5EF4-FFF2-40B4-BE49-F238E27FC236}">
                <a16:creationId xmlns:a16="http://schemas.microsoft.com/office/drawing/2014/main" id="{A3ADF020-F8B3-4F71-A2F2-1C112CC4C9C3}"/>
              </a:ext>
            </a:extLst>
          </p:cNvPr>
          <p:cNvGrpSpPr/>
          <p:nvPr/>
        </p:nvGrpSpPr>
        <p:grpSpPr>
          <a:xfrm>
            <a:off x="5608320" y="774545"/>
            <a:ext cx="5272920" cy="3960015"/>
            <a:chOff x="347472" y="1862667"/>
            <a:chExt cx="5667248" cy="4160580"/>
          </a:xfrm>
        </p:grpSpPr>
        <p:pic>
          <p:nvPicPr>
            <p:cNvPr id="7" name="Picture 6">
              <a:extLst>
                <a:ext uri="{FF2B5EF4-FFF2-40B4-BE49-F238E27FC236}">
                  <a16:creationId xmlns:a16="http://schemas.microsoft.com/office/drawing/2014/main" id="{0AB23FFD-1902-4D5B-A9AA-237A75F0F9E4}"/>
                </a:ext>
              </a:extLst>
            </p:cNvPr>
            <p:cNvPicPr>
              <a:picLocks noChangeAspect="1"/>
            </p:cNvPicPr>
            <p:nvPr/>
          </p:nvPicPr>
          <p:blipFill rotWithShape="1">
            <a:blip r:embed="rId3"/>
            <a:srcRect l="1053" t="10853" r="79196" b="1147"/>
            <a:stretch/>
          </p:blipFill>
          <p:spPr>
            <a:xfrm>
              <a:off x="347472" y="1862667"/>
              <a:ext cx="1230715" cy="4160580"/>
            </a:xfrm>
            <a:prstGeom prst="rect">
              <a:avLst/>
            </a:prstGeom>
            <a:ln>
              <a:solidFill>
                <a:schemeClr val="tx1"/>
              </a:solidFill>
            </a:ln>
          </p:spPr>
        </p:pic>
        <p:pic>
          <p:nvPicPr>
            <p:cNvPr id="8" name="Picture 7">
              <a:extLst>
                <a:ext uri="{FF2B5EF4-FFF2-40B4-BE49-F238E27FC236}">
                  <a16:creationId xmlns:a16="http://schemas.microsoft.com/office/drawing/2014/main" id="{A40A30C5-E711-4D29-B69A-7BE17B30A30D}"/>
                </a:ext>
              </a:extLst>
            </p:cNvPr>
            <p:cNvPicPr>
              <a:picLocks noChangeAspect="1"/>
            </p:cNvPicPr>
            <p:nvPr/>
          </p:nvPicPr>
          <p:blipFill>
            <a:blip r:embed="rId4"/>
            <a:stretch>
              <a:fillRect/>
            </a:stretch>
          </p:blipFill>
          <p:spPr>
            <a:xfrm>
              <a:off x="1595639" y="1862667"/>
              <a:ext cx="4419081" cy="4150094"/>
            </a:xfrm>
            <a:prstGeom prst="rect">
              <a:avLst/>
            </a:prstGeom>
            <a:ln>
              <a:solidFill>
                <a:schemeClr val="tx1">
                  <a:lumMod val="75000"/>
                  <a:lumOff val="25000"/>
                </a:schemeClr>
              </a:solidFill>
            </a:ln>
          </p:spPr>
        </p:pic>
      </p:grpSp>
      <p:sp>
        <p:nvSpPr>
          <p:cNvPr id="12" name="TextBox 11">
            <a:extLst>
              <a:ext uri="{FF2B5EF4-FFF2-40B4-BE49-F238E27FC236}">
                <a16:creationId xmlns:a16="http://schemas.microsoft.com/office/drawing/2014/main" id="{C582F178-C0E3-40C2-BA7E-9DA2B065AA5C}"/>
              </a:ext>
            </a:extLst>
          </p:cNvPr>
          <p:cNvSpPr txBox="1"/>
          <p:nvPr/>
        </p:nvSpPr>
        <p:spPr>
          <a:xfrm>
            <a:off x="751840" y="5223898"/>
            <a:ext cx="10330567" cy="923330"/>
          </a:xfrm>
          <a:prstGeom prst="rect">
            <a:avLst/>
          </a:prstGeom>
          <a:noFill/>
        </p:spPr>
        <p:txBody>
          <a:bodyPr wrap="square" rtlCol="0">
            <a:spAutoFit/>
          </a:bodyPr>
          <a:lstStyle/>
          <a:p>
            <a:r>
              <a:rPr lang="en-US" dirty="0">
                <a:solidFill>
                  <a:schemeClr val="tx1">
                    <a:lumMod val="65000"/>
                    <a:lumOff val="35000"/>
                  </a:schemeClr>
                </a:solidFill>
              </a:rPr>
              <a:t>Each pile is computed separately: Volume, Void, Perimeter and Area are computed for each border</a:t>
            </a:r>
          </a:p>
          <a:p>
            <a:endParaRPr lang="en-US" dirty="0">
              <a:solidFill>
                <a:schemeClr val="tx1">
                  <a:lumMod val="65000"/>
                  <a:lumOff val="35000"/>
                </a:schemeClr>
              </a:solidFill>
            </a:endParaRPr>
          </a:p>
          <a:p>
            <a:endParaRPr lang="en-US" dirty="0">
              <a:solidFill>
                <a:schemeClr val="tx1">
                  <a:lumMod val="65000"/>
                  <a:lumOff val="35000"/>
                </a:schemeClr>
              </a:solidFill>
            </a:endParaRPr>
          </a:p>
        </p:txBody>
      </p:sp>
    </p:spTree>
    <p:extLst>
      <p:ext uri="{BB962C8B-B14F-4D97-AF65-F5344CB8AC3E}">
        <p14:creationId xmlns:p14="http://schemas.microsoft.com/office/powerpoint/2010/main" val="991205682"/>
      </p:ext>
    </p:extLst>
  </p:cSld>
  <p:clrMapOvr>
    <a:masterClrMapping/>
  </p:clrMapOvr>
</p:sld>
</file>

<file path=ppt/theme/theme1.xml><?xml version="1.0" encoding="utf-8"?>
<a:theme xmlns:a="http://schemas.openxmlformats.org/drawingml/2006/main" name="Jerrys Theme">
  <a:themeElements>
    <a:clrScheme name="Xylem">
      <a:dk1>
        <a:sysClr val="windowText" lastClr="000000"/>
      </a:dk1>
      <a:lt1>
        <a:sysClr val="window" lastClr="FFFFFF"/>
      </a:lt1>
      <a:dk2>
        <a:srgbClr val="008C95"/>
      </a:dk2>
      <a:lt2>
        <a:srgbClr val="0085AD"/>
      </a:lt2>
      <a:accent1>
        <a:srgbClr val="009A44"/>
      </a:accent1>
      <a:accent2>
        <a:srgbClr val="0072CE"/>
      </a:accent2>
      <a:accent3>
        <a:srgbClr val="615E9B"/>
      </a:accent3>
      <a:accent4>
        <a:srgbClr val="E57200"/>
      </a:accent4>
      <a:accent5>
        <a:srgbClr val="BF0D3E"/>
      </a:accent5>
      <a:accent6>
        <a:srgbClr val="001A70"/>
      </a:accent6>
      <a:hlink>
        <a:srgbClr val="7A6855"/>
      </a:hlink>
      <a:folHlink>
        <a:srgbClr val="0085A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Jerrys Theme" id="{34DCF403-205E-4DCF-9EAF-A8EEA50C4074}" vid="{F5A2F787-8A64-4E85-AD44-6651DC6A5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lcf76f155ced4ddcb4097134ff3c332f xmlns="24a8e0cc-0db5-4542-95ff-113fbb9da4d2">
      <Terms xmlns="http://schemas.microsoft.com/office/infopath/2007/PartnerControls"/>
    </lcf76f155ced4ddcb4097134ff3c332f>
    <TaxCatchAll xmlns="10a023fd-628c-4b7c-aec2-a17c8104e72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382AE6178ED54FB088AFCCFF3742D5" ma:contentTypeVersion="15" ma:contentTypeDescription="Create a new document." ma:contentTypeScope="" ma:versionID="6e6a18a447b1f1d1e31faa64d873d6c6">
  <xsd:schema xmlns:xsd="http://www.w3.org/2001/XMLSchema" xmlns:xs="http://www.w3.org/2001/XMLSchema" xmlns:p="http://schemas.microsoft.com/office/2006/metadata/properties" xmlns:ns2="24a8e0cc-0db5-4542-95ff-113fbb9da4d2" xmlns:ns3="http://schemas.microsoft.com/sharepoint/v4" xmlns:ns4="10a023fd-628c-4b7c-aec2-a17c8104e729" targetNamespace="http://schemas.microsoft.com/office/2006/metadata/properties" ma:root="true" ma:fieldsID="4cd4662af577c8bff5d9b5caaea07cc5" ns2:_="" ns3:_="" ns4:_="">
    <xsd:import namespace="24a8e0cc-0db5-4542-95ff-113fbb9da4d2"/>
    <xsd:import namespace="http://schemas.microsoft.com/sharepoint/v4"/>
    <xsd:import namespace="10a023fd-628c-4b7c-aec2-a17c8104e7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3:IconOverlay" minOccurs="0"/>
                <xsd:element ref="ns4:SharedWithUsers" minOccurs="0"/>
                <xsd:element ref="ns4:SharedWithDetails" minOccurs="0"/>
                <xsd:element ref="ns2:lcf76f155ced4ddcb4097134ff3c332f" minOccurs="0"/>
                <xsd:element ref="ns4: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a8e0cc-0db5-4542-95ff-113fbb9da4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934200a-e575-48ad-97ba-4b0c9caf94d9" ma:termSetId="09814cd3-568e-fe90-9814-8d621ff8fb84" ma:anchorId="fba54fb3-c3e1-fe81-a776-ca4b69148c4d" ma:open="true" ma:isKeyword="false">
      <xsd:complexType>
        <xsd:sequence>
          <xsd:element ref="pc:Terms" minOccurs="0" maxOccurs="1"/>
        </xsd:sequence>
      </xsd:complex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4"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a023fd-628c-4b7c-aec2-a17c8104e72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ea79faac-8985-4fc8-8ddf-db27648643c5}" ma:internalName="TaxCatchAll" ma:showField="CatchAllData" ma:web="10a023fd-628c-4b7c-aec2-a17c8104e7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87155E-0990-4CF8-80D9-95E94FC88659}">
  <ds:schemaRefs>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purl.org/dc/dcmitype/"/>
    <ds:schemaRef ds:uri="http://schemas.microsoft.com/office/2006/documentManagement/types"/>
    <ds:schemaRef ds:uri="http://purl.org/dc/elements/1.1/"/>
    <ds:schemaRef ds:uri="24ffb4f4-aa9b-4427-a4f9-c91d7974f598"/>
    <ds:schemaRef ds:uri="http://purl.org/dc/terms/"/>
  </ds:schemaRefs>
</ds:datastoreItem>
</file>

<file path=customXml/itemProps2.xml><?xml version="1.0" encoding="utf-8"?>
<ds:datastoreItem xmlns:ds="http://schemas.openxmlformats.org/officeDocument/2006/customXml" ds:itemID="{6C24852C-8B46-47DA-876E-822C46622B9B}">
  <ds:schemaRefs>
    <ds:schemaRef ds:uri="http://schemas.microsoft.com/sharepoint/v3/contenttype/forms"/>
  </ds:schemaRefs>
</ds:datastoreItem>
</file>

<file path=customXml/itemProps3.xml><?xml version="1.0" encoding="utf-8"?>
<ds:datastoreItem xmlns:ds="http://schemas.openxmlformats.org/officeDocument/2006/customXml" ds:itemID="{95A4A9C0-DFAF-4E1B-B216-AE01BF957156}"/>
</file>

<file path=docProps/app.xml><?xml version="1.0" encoding="utf-8"?>
<Properties xmlns="http://schemas.openxmlformats.org/officeDocument/2006/extended-properties" xmlns:vt="http://schemas.openxmlformats.org/officeDocument/2006/docPropsVTypes">
  <Template>Jerrys Theme</Template>
  <TotalTime>1756</TotalTime>
  <Words>2975</Words>
  <Application>Microsoft Office PowerPoint</Application>
  <PresentationFormat>Widescreen</PresentationFormat>
  <Paragraphs>392</Paragraphs>
  <Slides>44</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Courier New</vt:lpstr>
      <vt:lpstr>Lucida Grande</vt:lpstr>
      <vt:lpstr>Verdana</vt:lpstr>
      <vt:lpstr>Jerrys Theme</vt:lpstr>
      <vt:lpstr>Volume Computation</vt:lpstr>
      <vt:lpstr>Objectives of this session</vt:lpstr>
      <vt:lpstr>Variations in Volume Results</vt:lpstr>
      <vt:lpstr>The Difference in CSV and TIN Model Volumes</vt:lpstr>
      <vt:lpstr>The Difference in CSV and TIN Model Volumes</vt:lpstr>
      <vt:lpstr>Basic Terminology</vt:lpstr>
      <vt:lpstr>BASIC TERMINOLOGY </vt:lpstr>
      <vt:lpstr>BASIC TERMINOLOGY </vt:lpstr>
      <vt:lpstr>Chainage and Offset</vt:lpstr>
      <vt:lpstr>Volumes by Sections</vt:lpstr>
      <vt:lpstr>Weird Chainage Examples</vt:lpstr>
      <vt:lpstr>Box Cut Templates</vt:lpstr>
      <vt:lpstr>Gaps and Incomplete Coverage</vt:lpstr>
      <vt:lpstr>Gaps in Survey Data</vt:lpstr>
      <vt:lpstr>Incomplete Survey Data: Exterior Gaps</vt:lpstr>
      <vt:lpstr>Incomplete Survey Data: Exterior Gaps</vt:lpstr>
      <vt:lpstr>Checking for Gaps in Data</vt:lpstr>
      <vt:lpstr>External Gap Handling in PostDredge</vt:lpstr>
      <vt:lpstr>How about we calculate the material separately for each profile and then take the difference?</vt:lpstr>
      <vt:lpstr>Contour vs Non-Contour Volumes</vt:lpstr>
      <vt:lpstr>Contour vs. Non-Contour Philadelphia Methods</vt:lpstr>
      <vt:lpstr>Classification of Allowable Overdepth</vt:lpstr>
      <vt:lpstr>Contour Overdepth Material for Post-Dredge Survey</vt:lpstr>
      <vt:lpstr>Contour Overdepth in Post-Dredge </vt:lpstr>
      <vt:lpstr>Contour Overdepth Material for Post-Dredge Survey</vt:lpstr>
      <vt:lpstr>TOE PAY OPTION Philadelphia Method</vt:lpstr>
      <vt:lpstr>ALL vs Shoals Only</vt:lpstr>
      <vt:lpstr>Understanding Infill</vt:lpstr>
      <vt:lpstr>A Few Words About Infill</vt:lpstr>
      <vt:lpstr>Infill in Reports</vt:lpstr>
      <vt:lpstr>TIN MODEL VOLUMES</vt:lpstr>
      <vt:lpstr>TIN MODEL Volumes</vt:lpstr>
      <vt:lpstr>TIN TO LEVEL   (Reservoir Calculation)</vt:lpstr>
      <vt:lpstr>TIN to Level Settings</vt:lpstr>
      <vt:lpstr>TIN TO LEVEL</vt:lpstr>
      <vt:lpstr>TIN TO LEVEL  - VERTICAL DIRECTION in elevation mode </vt:lpstr>
      <vt:lpstr>TIN TO TIN DIFFERENCE</vt:lpstr>
      <vt:lpstr>TIN TO TIN DIFFERENCE</vt:lpstr>
      <vt:lpstr>Step 1:  Make a Difference File</vt:lpstr>
      <vt:lpstr>Step 2:  Load the Difference File into TIN MODEL</vt:lpstr>
      <vt:lpstr>Step 3:  View 3D Color Model</vt:lpstr>
      <vt:lpstr>Step 4:  Net Accumulation or Loss?</vt:lpstr>
      <vt:lpstr>Stock Pile Volumes </vt:lpstr>
      <vt:lpstr>Stock Pile Volumes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Volume Computation</dc:title>
  <dc:creator>Knisley, Jerry - Xylem</dc:creator>
  <cp:lastModifiedBy>Knisley, Jerry - Xylem</cp:lastModifiedBy>
  <cp:revision>43</cp:revision>
  <dcterms:created xsi:type="dcterms:W3CDTF">2020-11-17T21:21:12Z</dcterms:created>
  <dcterms:modified xsi:type="dcterms:W3CDTF">2021-12-29T19:58:54Z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0x010100FE382AE6178ED54FB088AFCCFF3742D5</vt:lpwstr>
  </property>
</Properties>
</file>